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wdp" ContentType="image/vnd.ms-photo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1" r:id="rId1"/>
  </p:sldMasterIdLst>
  <p:notesMasterIdLst>
    <p:notesMasterId r:id="rId45"/>
  </p:notesMasterIdLst>
  <p:sldIdLst>
    <p:sldId id="256" r:id="rId2"/>
    <p:sldId id="307" r:id="rId3"/>
    <p:sldId id="309" r:id="rId4"/>
    <p:sldId id="308" r:id="rId5"/>
    <p:sldId id="322" r:id="rId6"/>
    <p:sldId id="320" r:id="rId7"/>
    <p:sldId id="321" r:id="rId8"/>
    <p:sldId id="364" r:id="rId9"/>
    <p:sldId id="366" r:id="rId10"/>
    <p:sldId id="340" r:id="rId11"/>
    <p:sldId id="311" r:id="rId12"/>
    <p:sldId id="341" r:id="rId13"/>
    <p:sldId id="343" r:id="rId14"/>
    <p:sldId id="367" r:id="rId15"/>
    <p:sldId id="344" r:id="rId16"/>
    <p:sldId id="347" r:id="rId17"/>
    <p:sldId id="358" r:id="rId18"/>
    <p:sldId id="359" r:id="rId19"/>
    <p:sldId id="360" r:id="rId20"/>
    <p:sldId id="361" r:id="rId21"/>
    <p:sldId id="362" r:id="rId22"/>
    <p:sldId id="363" r:id="rId23"/>
    <p:sldId id="369" r:id="rId24"/>
    <p:sldId id="350" r:id="rId25"/>
    <p:sldId id="373" r:id="rId26"/>
    <p:sldId id="372" r:id="rId27"/>
    <p:sldId id="276" r:id="rId28"/>
    <p:sldId id="324" r:id="rId29"/>
    <p:sldId id="325" r:id="rId30"/>
    <p:sldId id="326" r:id="rId31"/>
    <p:sldId id="327" r:id="rId32"/>
    <p:sldId id="328" r:id="rId33"/>
    <p:sldId id="329" r:id="rId34"/>
    <p:sldId id="330" r:id="rId35"/>
    <p:sldId id="331" r:id="rId36"/>
    <p:sldId id="332" r:id="rId37"/>
    <p:sldId id="333" r:id="rId38"/>
    <p:sldId id="334" r:id="rId39"/>
    <p:sldId id="335" r:id="rId40"/>
    <p:sldId id="336" r:id="rId41"/>
    <p:sldId id="337" r:id="rId42"/>
    <p:sldId id="338" r:id="rId43"/>
    <p:sldId id="302" r:id="rId4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86" autoAdjust="0"/>
    <p:restoredTop sz="94625" autoAdjust="0"/>
  </p:normalViewPr>
  <p:slideViewPr>
    <p:cSldViewPr>
      <p:cViewPr varScale="1">
        <p:scale>
          <a:sx n="91" d="100"/>
          <a:sy n="91" d="100"/>
        </p:scale>
        <p:origin x="-102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printerSettings" Target="printerSettings/printerSettings1.bin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F0E14EC-B447-476F-A825-5AB9E94A40B8}" type="doc">
      <dgm:prSet loTypeId="urn:microsoft.com/office/officeart/2005/8/layout/arrow2" loCatId="process" qsTypeId="urn:microsoft.com/office/officeart/2005/8/quickstyle/simple1" qsCatId="simple" csTypeId="urn:microsoft.com/office/officeart/2005/8/colors/colorful2" csCatId="colorful" phldr="1"/>
      <dgm:spPr/>
    </dgm:pt>
    <dgm:pt modelId="{A727B375-CAEF-47D0-B0ED-F8102BF71E32}">
      <dgm:prSet phldrT="[Testo]"/>
      <dgm:spPr/>
      <dgm:t>
        <a:bodyPr/>
        <a:lstStyle/>
        <a:p>
          <a:r>
            <a:rPr lang="en-US" dirty="0" smtClean="0"/>
            <a:t>dedicated tools</a:t>
          </a:r>
          <a:endParaRPr lang="en-US" dirty="0"/>
        </a:p>
      </dgm:t>
    </dgm:pt>
    <dgm:pt modelId="{CB9E5E05-CBF6-4BC4-A4B5-77E095B44206}" type="parTrans" cxnId="{D4E1E08E-6970-4F4E-A82C-488376F0AD26}">
      <dgm:prSet/>
      <dgm:spPr/>
      <dgm:t>
        <a:bodyPr/>
        <a:lstStyle/>
        <a:p>
          <a:endParaRPr lang="en-US"/>
        </a:p>
      </dgm:t>
    </dgm:pt>
    <dgm:pt modelId="{9E61E889-5216-4712-8839-115AEB895928}" type="sibTrans" cxnId="{D4E1E08E-6970-4F4E-A82C-488376F0AD26}">
      <dgm:prSet/>
      <dgm:spPr/>
      <dgm:t>
        <a:bodyPr/>
        <a:lstStyle/>
        <a:p>
          <a:endParaRPr lang="en-US"/>
        </a:p>
      </dgm:t>
    </dgm:pt>
    <dgm:pt modelId="{6D1DFC2E-330F-43EB-875D-56BBFF8CA35E}">
      <dgm:prSet phldrT="[Testo]"/>
      <dgm:spPr/>
      <dgm:t>
        <a:bodyPr/>
        <a:lstStyle/>
        <a:p>
          <a:r>
            <a:rPr lang="en-US" dirty="0" smtClean="0"/>
            <a:t>technological framework</a:t>
          </a:r>
          <a:endParaRPr lang="en-US" dirty="0"/>
        </a:p>
      </dgm:t>
    </dgm:pt>
    <dgm:pt modelId="{DCB257BB-C89D-4D1B-87F4-1CC9AC66D887}" type="parTrans" cxnId="{79DD9FFA-1BAF-41DF-B0EC-8F3273188687}">
      <dgm:prSet/>
      <dgm:spPr/>
      <dgm:t>
        <a:bodyPr/>
        <a:lstStyle/>
        <a:p>
          <a:endParaRPr lang="en-US"/>
        </a:p>
      </dgm:t>
    </dgm:pt>
    <dgm:pt modelId="{0E0CD36B-8F98-424A-A3B2-B3E154581244}" type="sibTrans" cxnId="{79DD9FFA-1BAF-41DF-B0EC-8F3273188687}">
      <dgm:prSet/>
      <dgm:spPr/>
      <dgm:t>
        <a:bodyPr/>
        <a:lstStyle/>
        <a:p>
          <a:endParaRPr lang="en-US"/>
        </a:p>
      </dgm:t>
    </dgm:pt>
    <dgm:pt modelId="{D7AC3A67-1325-4096-96B1-D10603177F62}">
      <dgm:prSet phldrT="[Testo]"/>
      <dgm:spPr/>
      <dgm:t>
        <a:bodyPr/>
        <a:lstStyle/>
        <a:p>
          <a:r>
            <a:rPr lang="en-US" dirty="0" smtClean="0"/>
            <a:t>CBA, SOA</a:t>
          </a:r>
          <a:endParaRPr lang="en-US" dirty="0"/>
        </a:p>
      </dgm:t>
    </dgm:pt>
    <dgm:pt modelId="{3C9F45F0-8E78-42F7-9C40-1A435A28005C}" type="parTrans" cxnId="{EF1978AF-EFD1-402F-98C8-1C9A0D83C734}">
      <dgm:prSet/>
      <dgm:spPr/>
      <dgm:t>
        <a:bodyPr/>
        <a:lstStyle/>
        <a:p>
          <a:endParaRPr lang="en-US"/>
        </a:p>
      </dgm:t>
    </dgm:pt>
    <dgm:pt modelId="{F6176DB6-AF98-4601-949D-C5B5782A3B55}" type="sibTrans" cxnId="{EF1978AF-EFD1-402F-98C8-1C9A0D83C734}">
      <dgm:prSet/>
      <dgm:spPr/>
      <dgm:t>
        <a:bodyPr/>
        <a:lstStyle/>
        <a:p>
          <a:endParaRPr lang="en-US"/>
        </a:p>
      </dgm:t>
    </dgm:pt>
    <dgm:pt modelId="{E9B0BC09-2715-4940-95D5-CA52B2338B0D}" type="pres">
      <dgm:prSet presAssocID="{EF0E14EC-B447-476F-A825-5AB9E94A40B8}" presName="arrowDiagram" presStyleCnt="0">
        <dgm:presLayoutVars>
          <dgm:chMax val="5"/>
          <dgm:dir/>
          <dgm:resizeHandles val="exact"/>
        </dgm:presLayoutVars>
      </dgm:prSet>
      <dgm:spPr/>
    </dgm:pt>
    <dgm:pt modelId="{62849C8B-D5C3-4D70-9956-080EB0688405}" type="pres">
      <dgm:prSet presAssocID="{EF0E14EC-B447-476F-A825-5AB9E94A40B8}" presName="arrow" presStyleLbl="bgShp" presStyleIdx="0" presStyleCnt="1" custLinFactNeighborX="-1181"/>
      <dgm:spPr/>
    </dgm:pt>
    <dgm:pt modelId="{3718593C-580C-4576-A6A2-D5181A2B7D3F}" type="pres">
      <dgm:prSet presAssocID="{EF0E14EC-B447-476F-A825-5AB9E94A40B8}" presName="arrowDiagram3" presStyleCnt="0"/>
      <dgm:spPr/>
    </dgm:pt>
    <dgm:pt modelId="{901BFDF2-BC7D-4633-957D-53C8CD0CC22D}" type="pres">
      <dgm:prSet presAssocID="{A727B375-CAEF-47D0-B0ED-F8102BF71E32}" presName="bullet3a" presStyleLbl="node1" presStyleIdx="0" presStyleCnt="3"/>
      <dgm:spPr/>
    </dgm:pt>
    <dgm:pt modelId="{48B747B9-0FA7-4758-BC1B-1E9BC47092BF}" type="pres">
      <dgm:prSet presAssocID="{A727B375-CAEF-47D0-B0ED-F8102BF71E32}" presName="textBox3a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055155-191E-4BF4-ABD1-1619E53E1BE9}" type="pres">
      <dgm:prSet presAssocID="{6D1DFC2E-330F-43EB-875D-56BBFF8CA35E}" presName="bullet3b" presStyleLbl="node1" presStyleIdx="1" presStyleCnt="3"/>
      <dgm:spPr/>
    </dgm:pt>
    <dgm:pt modelId="{88BA3AE3-17F6-443C-8B03-24BC38FBC1A8}" type="pres">
      <dgm:prSet presAssocID="{6D1DFC2E-330F-43EB-875D-56BBFF8CA35E}" presName="textBox3b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E9ECCE-9C16-46E1-91C9-7A0D7374F784}" type="pres">
      <dgm:prSet presAssocID="{D7AC3A67-1325-4096-96B1-D10603177F62}" presName="bullet3c" presStyleLbl="node1" presStyleIdx="2" presStyleCnt="3"/>
      <dgm:spPr/>
    </dgm:pt>
    <dgm:pt modelId="{58CCC81B-7BC2-455A-856D-539A6400756E}" type="pres">
      <dgm:prSet presAssocID="{D7AC3A67-1325-4096-96B1-D10603177F62}" presName="textBox3c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E9BA9BB-46B7-4FBD-920B-23FAA97FAB62}" type="presOf" srcId="{A727B375-CAEF-47D0-B0ED-F8102BF71E32}" destId="{48B747B9-0FA7-4758-BC1B-1E9BC47092BF}" srcOrd="0" destOrd="0" presId="urn:microsoft.com/office/officeart/2005/8/layout/arrow2"/>
    <dgm:cxn modelId="{F0B85999-EF4B-4118-90F6-7BB673C66B5C}" type="presOf" srcId="{EF0E14EC-B447-476F-A825-5AB9E94A40B8}" destId="{E9B0BC09-2715-4940-95D5-CA52B2338B0D}" srcOrd="0" destOrd="0" presId="urn:microsoft.com/office/officeart/2005/8/layout/arrow2"/>
    <dgm:cxn modelId="{051259F5-EB32-4209-BA09-FBF9FD34EE3E}" type="presOf" srcId="{6D1DFC2E-330F-43EB-875D-56BBFF8CA35E}" destId="{88BA3AE3-17F6-443C-8B03-24BC38FBC1A8}" srcOrd="0" destOrd="0" presId="urn:microsoft.com/office/officeart/2005/8/layout/arrow2"/>
    <dgm:cxn modelId="{79DD9FFA-1BAF-41DF-B0EC-8F3273188687}" srcId="{EF0E14EC-B447-476F-A825-5AB9E94A40B8}" destId="{6D1DFC2E-330F-43EB-875D-56BBFF8CA35E}" srcOrd="1" destOrd="0" parTransId="{DCB257BB-C89D-4D1B-87F4-1CC9AC66D887}" sibTransId="{0E0CD36B-8F98-424A-A3B2-B3E154581244}"/>
    <dgm:cxn modelId="{D220A1DE-4791-48BD-B8C0-9B20977B8583}" type="presOf" srcId="{D7AC3A67-1325-4096-96B1-D10603177F62}" destId="{58CCC81B-7BC2-455A-856D-539A6400756E}" srcOrd="0" destOrd="0" presId="urn:microsoft.com/office/officeart/2005/8/layout/arrow2"/>
    <dgm:cxn modelId="{D4E1E08E-6970-4F4E-A82C-488376F0AD26}" srcId="{EF0E14EC-B447-476F-A825-5AB9E94A40B8}" destId="{A727B375-CAEF-47D0-B0ED-F8102BF71E32}" srcOrd="0" destOrd="0" parTransId="{CB9E5E05-CBF6-4BC4-A4B5-77E095B44206}" sibTransId="{9E61E889-5216-4712-8839-115AEB895928}"/>
    <dgm:cxn modelId="{EF1978AF-EFD1-402F-98C8-1C9A0D83C734}" srcId="{EF0E14EC-B447-476F-A825-5AB9E94A40B8}" destId="{D7AC3A67-1325-4096-96B1-D10603177F62}" srcOrd="2" destOrd="0" parTransId="{3C9F45F0-8E78-42F7-9C40-1A435A28005C}" sibTransId="{F6176DB6-AF98-4601-949D-C5B5782A3B55}"/>
    <dgm:cxn modelId="{06E375EB-A64B-4440-A808-B5F010E4014E}" type="presParOf" srcId="{E9B0BC09-2715-4940-95D5-CA52B2338B0D}" destId="{62849C8B-D5C3-4D70-9956-080EB0688405}" srcOrd="0" destOrd="0" presId="urn:microsoft.com/office/officeart/2005/8/layout/arrow2"/>
    <dgm:cxn modelId="{FA576743-B066-46A3-AC7B-B608E9078660}" type="presParOf" srcId="{E9B0BC09-2715-4940-95D5-CA52B2338B0D}" destId="{3718593C-580C-4576-A6A2-D5181A2B7D3F}" srcOrd="1" destOrd="0" presId="urn:microsoft.com/office/officeart/2005/8/layout/arrow2"/>
    <dgm:cxn modelId="{3CE27D2C-6AE7-4A4A-9162-21EAFD3826E8}" type="presParOf" srcId="{3718593C-580C-4576-A6A2-D5181A2B7D3F}" destId="{901BFDF2-BC7D-4633-957D-53C8CD0CC22D}" srcOrd="0" destOrd="0" presId="urn:microsoft.com/office/officeart/2005/8/layout/arrow2"/>
    <dgm:cxn modelId="{2689B627-2F82-4289-A320-67065A7899AB}" type="presParOf" srcId="{3718593C-580C-4576-A6A2-D5181A2B7D3F}" destId="{48B747B9-0FA7-4758-BC1B-1E9BC47092BF}" srcOrd="1" destOrd="0" presId="urn:microsoft.com/office/officeart/2005/8/layout/arrow2"/>
    <dgm:cxn modelId="{77BBE325-0BEF-4C44-8862-4E1B457CDD68}" type="presParOf" srcId="{3718593C-580C-4576-A6A2-D5181A2B7D3F}" destId="{EF055155-191E-4BF4-ABD1-1619E53E1BE9}" srcOrd="2" destOrd="0" presId="urn:microsoft.com/office/officeart/2005/8/layout/arrow2"/>
    <dgm:cxn modelId="{1F475117-3AA1-483A-A782-7322D7DEF441}" type="presParOf" srcId="{3718593C-580C-4576-A6A2-D5181A2B7D3F}" destId="{88BA3AE3-17F6-443C-8B03-24BC38FBC1A8}" srcOrd="3" destOrd="0" presId="urn:microsoft.com/office/officeart/2005/8/layout/arrow2"/>
    <dgm:cxn modelId="{54FB2FFC-7713-402B-A3C2-4C683F0F1375}" type="presParOf" srcId="{3718593C-580C-4576-A6A2-D5181A2B7D3F}" destId="{F5E9ECCE-9C16-46E1-91C9-7A0D7374F784}" srcOrd="4" destOrd="0" presId="urn:microsoft.com/office/officeart/2005/8/layout/arrow2"/>
    <dgm:cxn modelId="{577357BE-95A0-41EC-A1D6-79B9618B3DC5}" type="presParOf" srcId="{3718593C-580C-4576-A6A2-D5181A2B7D3F}" destId="{58CCC81B-7BC2-455A-856D-539A6400756E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F0E14EC-B447-476F-A825-5AB9E94A40B8}" type="doc">
      <dgm:prSet loTypeId="urn:microsoft.com/office/officeart/2005/8/layout/arrow2" loCatId="process" qsTypeId="urn:microsoft.com/office/officeart/2005/8/quickstyle/simple1" qsCatId="simple" csTypeId="urn:microsoft.com/office/officeart/2005/8/colors/colorful3" csCatId="colorful" phldr="1"/>
      <dgm:spPr/>
    </dgm:pt>
    <dgm:pt modelId="{A727B375-CAEF-47D0-B0ED-F8102BF71E32}">
      <dgm:prSet phldrT="[Testo]"/>
      <dgm:spPr/>
      <dgm:t>
        <a:bodyPr/>
        <a:lstStyle/>
        <a:p>
          <a:r>
            <a:rPr lang="en-US" dirty="0" smtClean="0"/>
            <a:t>dedicated tools</a:t>
          </a:r>
          <a:endParaRPr lang="en-US" dirty="0"/>
        </a:p>
      </dgm:t>
    </dgm:pt>
    <dgm:pt modelId="{CB9E5E05-CBF6-4BC4-A4B5-77E095B44206}" type="parTrans" cxnId="{D4E1E08E-6970-4F4E-A82C-488376F0AD26}">
      <dgm:prSet/>
      <dgm:spPr/>
      <dgm:t>
        <a:bodyPr/>
        <a:lstStyle/>
        <a:p>
          <a:endParaRPr lang="en-US"/>
        </a:p>
      </dgm:t>
    </dgm:pt>
    <dgm:pt modelId="{9E61E889-5216-4712-8839-115AEB895928}" type="sibTrans" cxnId="{D4E1E08E-6970-4F4E-A82C-488376F0AD26}">
      <dgm:prSet/>
      <dgm:spPr/>
      <dgm:t>
        <a:bodyPr/>
        <a:lstStyle/>
        <a:p>
          <a:endParaRPr lang="en-US"/>
        </a:p>
      </dgm:t>
    </dgm:pt>
    <dgm:pt modelId="{6D1DFC2E-330F-43EB-875D-56BBFF8CA35E}">
      <dgm:prSet phldrT="[Testo]"/>
      <dgm:spPr/>
      <dgm:t>
        <a:bodyPr/>
        <a:lstStyle/>
        <a:p>
          <a:r>
            <a:rPr lang="en-US" dirty="0" smtClean="0"/>
            <a:t>WF-based</a:t>
          </a:r>
        </a:p>
        <a:p>
          <a:r>
            <a:rPr lang="en-US" dirty="0" smtClean="0"/>
            <a:t>framework</a:t>
          </a:r>
          <a:endParaRPr lang="en-US" dirty="0"/>
        </a:p>
      </dgm:t>
    </dgm:pt>
    <dgm:pt modelId="{DCB257BB-C89D-4D1B-87F4-1CC9AC66D887}" type="parTrans" cxnId="{79DD9FFA-1BAF-41DF-B0EC-8F3273188687}">
      <dgm:prSet/>
      <dgm:spPr/>
      <dgm:t>
        <a:bodyPr/>
        <a:lstStyle/>
        <a:p>
          <a:endParaRPr lang="en-US"/>
        </a:p>
      </dgm:t>
    </dgm:pt>
    <dgm:pt modelId="{0E0CD36B-8F98-424A-A3B2-B3E154581244}" type="sibTrans" cxnId="{79DD9FFA-1BAF-41DF-B0EC-8F3273188687}">
      <dgm:prSet/>
      <dgm:spPr/>
      <dgm:t>
        <a:bodyPr/>
        <a:lstStyle/>
        <a:p>
          <a:endParaRPr lang="en-US"/>
        </a:p>
      </dgm:t>
    </dgm:pt>
    <dgm:pt modelId="{D7AC3A67-1325-4096-96B1-D10603177F62}">
      <dgm:prSet phldrT="[Testo]"/>
      <dgm:spPr/>
      <dgm:t>
        <a:bodyPr/>
        <a:lstStyle/>
        <a:p>
          <a:r>
            <a:rPr lang="en-US" dirty="0" smtClean="0"/>
            <a:t>SOA</a:t>
          </a:r>
          <a:endParaRPr lang="en-US" dirty="0"/>
        </a:p>
      </dgm:t>
    </dgm:pt>
    <dgm:pt modelId="{3C9F45F0-8E78-42F7-9C40-1A435A28005C}" type="parTrans" cxnId="{EF1978AF-EFD1-402F-98C8-1C9A0D83C734}">
      <dgm:prSet/>
      <dgm:spPr/>
      <dgm:t>
        <a:bodyPr/>
        <a:lstStyle/>
        <a:p>
          <a:endParaRPr lang="en-US"/>
        </a:p>
      </dgm:t>
    </dgm:pt>
    <dgm:pt modelId="{F6176DB6-AF98-4601-949D-C5B5782A3B55}" type="sibTrans" cxnId="{EF1978AF-EFD1-402F-98C8-1C9A0D83C734}">
      <dgm:prSet/>
      <dgm:spPr/>
      <dgm:t>
        <a:bodyPr/>
        <a:lstStyle/>
        <a:p>
          <a:endParaRPr lang="en-US"/>
        </a:p>
      </dgm:t>
    </dgm:pt>
    <dgm:pt modelId="{E9B0BC09-2715-4940-95D5-CA52B2338B0D}" type="pres">
      <dgm:prSet presAssocID="{EF0E14EC-B447-476F-A825-5AB9E94A40B8}" presName="arrowDiagram" presStyleCnt="0">
        <dgm:presLayoutVars>
          <dgm:chMax val="5"/>
          <dgm:dir/>
          <dgm:resizeHandles val="exact"/>
        </dgm:presLayoutVars>
      </dgm:prSet>
      <dgm:spPr/>
    </dgm:pt>
    <dgm:pt modelId="{62849C8B-D5C3-4D70-9956-080EB0688405}" type="pres">
      <dgm:prSet presAssocID="{EF0E14EC-B447-476F-A825-5AB9E94A40B8}" presName="arrow" presStyleLbl="bgShp" presStyleIdx="0" presStyleCnt="1" custLinFactNeighborX="-1181"/>
      <dgm:spPr/>
    </dgm:pt>
    <dgm:pt modelId="{3718593C-580C-4576-A6A2-D5181A2B7D3F}" type="pres">
      <dgm:prSet presAssocID="{EF0E14EC-B447-476F-A825-5AB9E94A40B8}" presName="arrowDiagram3" presStyleCnt="0"/>
      <dgm:spPr/>
    </dgm:pt>
    <dgm:pt modelId="{901BFDF2-BC7D-4633-957D-53C8CD0CC22D}" type="pres">
      <dgm:prSet presAssocID="{A727B375-CAEF-47D0-B0ED-F8102BF71E32}" presName="bullet3a" presStyleLbl="node1" presStyleIdx="0" presStyleCnt="3"/>
      <dgm:spPr/>
    </dgm:pt>
    <dgm:pt modelId="{48B747B9-0FA7-4758-BC1B-1E9BC47092BF}" type="pres">
      <dgm:prSet presAssocID="{A727B375-CAEF-47D0-B0ED-F8102BF71E32}" presName="textBox3a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055155-191E-4BF4-ABD1-1619E53E1BE9}" type="pres">
      <dgm:prSet presAssocID="{6D1DFC2E-330F-43EB-875D-56BBFF8CA35E}" presName="bullet3b" presStyleLbl="node1" presStyleIdx="1" presStyleCnt="3"/>
      <dgm:spPr/>
    </dgm:pt>
    <dgm:pt modelId="{88BA3AE3-17F6-443C-8B03-24BC38FBC1A8}" type="pres">
      <dgm:prSet presAssocID="{6D1DFC2E-330F-43EB-875D-56BBFF8CA35E}" presName="textBox3b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E9ECCE-9C16-46E1-91C9-7A0D7374F784}" type="pres">
      <dgm:prSet presAssocID="{D7AC3A67-1325-4096-96B1-D10603177F62}" presName="bullet3c" presStyleLbl="node1" presStyleIdx="2" presStyleCnt="3"/>
      <dgm:spPr/>
    </dgm:pt>
    <dgm:pt modelId="{58CCC81B-7BC2-455A-856D-539A6400756E}" type="pres">
      <dgm:prSet presAssocID="{D7AC3A67-1325-4096-96B1-D10603177F62}" presName="textBox3c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D94BFED-9FDE-4F4B-BE94-5DE3A2E0E6A2}" type="presOf" srcId="{D7AC3A67-1325-4096-96B1-D10603177F62}" destId="{58CCC81B-7BC2-455A-856D-539A6400756E}" srcOrd="0" destOrd="0" presId="urn:microsoft.com/office/officeart/2005/8/layout/arrow2"/>
    <dgm:cxn modelId="{C9828E61-F579-45E8-BE1F-C91278305E27}" type="presOf" srcId="{A727B375-CAEF-47D0-B0ED-F8102BF71E32}" destId="{48B747B9-0FA7-4758-BC1B-1E9BC47092BF}" srcOrd="0" destOrd="0" presId="urn:microsoft.com/office/officeart/2005/8/layout/arrow2"/>
    <dgm:cxn modelId="{EF1978AF-EFD1-402F-98C8-1C9A0D83C734}" srcId="{EF0E14EC-B447-476F-A825-5AB9E94A40B8}" destId="{D7AC3A67-1325-4096-96B1-D10603177F62}" srcOrd="2" destOrd="0" parTransId="{3C9F45F0-8E78-42F7-9C40-1A435A28005C}" sibTransId="{F6176DB6-AF98-4601-949D-C5B5782A3B55}"/>
    <dgm:cxn modelId="{D4E1E08E-6970-4F4E-A82C-488376F0AD26}" srcId="{EF0E14EC-B447-476F-A825-5AB9E94A40B8}" destId="{A727B375-CAEF-47D0-B0ED-F8102BF71E32}" srcOrd="0" destOrd="0" parTransId="{CB9E5E05-CBF6-4BC4-A4B5-77E095B44206}" sibTransId="{9E61E889-5216-4712-8839-115AEB895928}"/>
    <dgm:cxn modelId="{79DD9FFA-1BAF-41DF-B0EC-8F3273188687}" srcId="{EF0E14EC-B447-476F-A825-5AB9E94A40B8}" destId="{6D1DFC2E-330F-43EB-875D-56BBFF8CA35E}" srcOrd="1" destOrd="0" parTransId="{DCB257BB-C89D-4D1B-87F4-1CC9AC66D887}" sibTransId="{0E0CD36B-8F98-424A-A3B2-B3E154581244}"/>
    <dgm:cxn modelId="{67E6159B-C309-42AB-80AA-875981EA2F34}" type="presOf" srcId="{EF0E14EC-B447-476F-A825-5AB9E94A40B8}" destId="{E9B0BC09-2715-4940-95D5-CA52B2338B0D}" srcOrd="0" destOrd="0" presId="urn:microsoft.com/office/officeart/2005/8/layout/arrow2"/>
    <dgm:cxn modelId="{41239C84-E6A5-4663-9655-9CD660C60286}" type="presOf" srcId="{6D1DFC2E-330F-43EB-875D-56BBFF8CA35E}" destId="{88BA3AE3-17F6-443C-8B03-24BC38FBC1A8}" srcOrd="0" destOrd="0" presId="urn:microsoft.com/office/officeart/2005/8/layout/arrow2"/>
    <dgm:cxn modelId="{C5475AB6-4F75-4759-9777-2EA59CD7E844}" type="presParOf" srcId="{E9B0BC09-2715-4940-95D5-CA52B2338B0D}" destId="{62849C8B-D5C3-4D70-9956-080EB0688405}" srcOrd="0" destOrd="0" presId="urn:microsoft.com/office/officeart/2005/8/layout/arrow2"/>
    <dgm:cxn modelId="{8C71B764-B8EE-44A3-9F08-2D9F025FBBA7}" type="presParOf" srcId="{E9B0BC09-2715-4940-95D5-CA52B2338B0D}" destId="{3718593C-580C-4576-A6A2-D5181A2B7D3F}" srcOrd="1" destOrd="0" presId="urn:microsoft.com/office/officeart/2005/8/layout/arrow2"/>
    <dgm:cxn modelId="{8B58EBD0-3A54-4655-A61A-9F1D8C544394}" type="presParOf" srcId="{3718593C-580C-4576-A6A2-D5181A2B7D3F}" destId="{901BFDF2-BC7D-4633-957D-53C8CD0CC22D}" srcOrd="0" destOrd="0" presId="urn:microsoft.com/office/officeart/2005/8/layout/arrow2"/>
    <dgm:cxn modelId="{15A3F96D-F6E0-4DD4-AAAB-A211F7B1871F}" type="presParOf" srcId="{3718593C-580C-4576-A6A2-D5181A2B7D3F}" destId="{48B747B9-0FA7-4758-BC1B-1E9BC47092BF}" srcOrd="1" destOrd="0" presId="urn:microsoft.com/office/officeart/2005/8/layout/arrow2"/>
    <dgm:cxn modelId="{F00AC962-5DA2-4FA4-9772-A0134CE37017}" type="presParOf" srcId="{3718593C-580C-4576-A6A2-D5181A2B7D3F}" destId="{EF055155-191E-4BF4-ABD1-1619E53E1BE9}" srcOrd="2" destOrd="0" presId="urn:microsoft.com/office/officeart/2005/8/layout/arrow2"/>
    <dgm:cxn modelId="{5F1D1471-A9CE-4991-9BA7-956BF77083A9}" type="presParOf" srcId="{3718593C-580C-4576-A6A2-D5181A2B7D3F}" destId="{88BA3AE3-17F6-443C-8B03-24BC38FBC1A8}" srcOrd="3" destOrd="0" presId="urn:microsoft.com/office/officeart/2005/8/layout/arrow2"/>
    <dgm:cxn modelId="{2FC837AF-6958-4A2C-B8F4-DD5538B6FA6A}" type="presParOf" srcId="{3718593C-580C-4576-A6A2-D5181A2B7D3F}" destId="{F5E9ECCE-9C16-46E1-91C9-7A0D7374F784}" srcOrd="4" destOrd="0" presId="urn:microsoft.com/office/officeart/2005/8/layout/arrow2"/>
    <dgm:cxn modelId="{2211DACB-1D1B-47DA-9A39-935F5451CCFD}" type="presParOf" srcId="{3718593C-580C-4576-A6A2-D5181A2B7D3F}" destId="{58CCC81B-7BC2-455A-856D-539A6400756E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9A74DDE-3634-4ED5-8A4E-8A4244E035A8}" type="doc">
      <dgm:prSet loTypeId="urn:microsoft.com/office/officeart/2005/8/layout/chevron2" loCatId="process" qsTypeId="urn:microsoft.com/office/officeart/2005/8/quickstyle/3d6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3EA13495-7E24-4650-A8D7-B436AABFDB68}">
      <dgm:prSet phldrT="[Testo]"/>
      <dgm:spPr/>
      <dgm:t>
        <a:bodyPr/>
        <a:lstStyle/>
        <a:p>
          <a:r>
            <a:rPr lang="en-US" dirty="0" smtClean="0"/>
            <a:t>A-BP</a:t>
          </a:r>
          <a:endParaRPr lang="en-US" dirty="0"/>
        </a:p>
      </dgm:t>
    </dgm:pt>
    <dgm:pt modelId="{6001A654-7FDF-4212-BD52-93863E8E8FD2}" type="parTrans" cxnId="{3040705B-7026-4E2A-8695-CDEE371889B7}">
      <dgm:prSet/>
      <dgm:spPr/>
      <dgm:t>
        <a:bodyPr/>
        <a:lstStyle/>
        <a:p>
          <a:endParaRPr lang="en-US"/>
        </a:p>
      </dgm:t>
    </dgm:pt>
    <dgm:pt modelId="{4B28D7E8-354C-4D0D-BA64-AEE5C0C1A2D2}" type="sibTrans" cxnId="{3040705B-7026-4E2A-8695-CDEE371889B7}">
      <dgm:prSet/>
      <dgm:spPr/>
      <dgm:t>
        <a:bodyPr/>
        <a:lstStyle/>
        <a:p>
          <a:endParaRPr lang="en-US"/>
        </a:p>
      </dgm:t>
    </dgm:pt>
    <dgm:pt modelId="{8F32EE74-319D-4152-A8C8-895CAA82D626}">
      <dgm:prSet phldrT="[Testo]"/>
      <dgm:spPr/>
      <dgm:t>
        <a:bodyPr/>
        <a:lstStyle/>
        <a:p>
          <a:r>
            <a:rPr lang="en-US" dirty="0" smtClean="0"/>
            <a:t>Read an abstract BP </a:t>
          </a:r>
          <a:endParaRPr lang="en-US" dirty="0"/>
        </a:p>
      </dgm:t>
    </dgm:pt>
    <dgm:pt modelId="{D90F9B15-D873-42C7-94C8-0ED0FB2327D6}" type="parTrans" cxnId="{7DEEF4E5-132B-409A-A5F3-AF24CF2DF355}">
      <dgm:prSet/>
      <dgm:spPr/>
      <dgm:t>
        <a:bodyPr/>
        <a:lstStyle/>
        <a:p>
          <a:endParaRPr lang="en-US"/>
        </a:p>
      </dgm:t>
    </dgm:pt>
    <dgm:pt modelId="{69EB75CA-D393-4EFD-952F-E2EFDFD479E8}" type="sibTrans" cxnId="{7DEEF4E5-132B-409A-A5F3-AF24CF2DF355}">
      <dgm:prSet/>
      <dgm:spPr/>
      <dgm:t>
        <a:bodyPr/>
        <a:lstStyle/>
        <a:p>
          <a:endParaRPr lang="en-US"/>
        </a:p>
      </dgm:t>
    </dgm:pt>
    <dgm:pt modelId="{6D37C122-5044-4A1C-8C4F-B184BD9E730E}">
      <dgm:prSet phldrT="[Testo]"/>
      <dgm:spPr/>
      <dgm:t>
        <a:bodyPr/>
        <a:lstStyle/>
        <a:p>
          <a:r>
            <a:rPr lang="en-US" dirty="0" smtClean="0"/>
            <a:t>Intermediate</a:t>
          </a:r>
          <a:br>
            <a:rPr lang="en-US" dirty="0" smtClean="0"/>
          </a:br>
          <a:r>
            <a:rPr lang="en-US" dirty="0" smtClean="0"/>
            <a:t>BP</a:t>
          </a:r>
          <a:endParaRPr lang="en-US" dirty="0"/>
        </a:p>
      </dgm:t>
    </dgm:pt>
    <dgm:pt modelId="{5A988B6B-CAE7-4401-A9F3-B3BEBFDBC929}" type="parTrans" cxnId="{D0B645E1-16AC-4799-AF98-F7735AE0D499}">
      <dgm:prSet/>
      <dgm:spPr/>
      <dgm:t>
        <a:bodyPr/>
        <a:lstStyle/>
        <a:p>
          <a:endParaRPr lang="en-US"/>
        </a:p>
      </dgm:t>
    </dgm:pt>
    <dgm:pt modelId="{EA55A8F7-4106-4997-8F59-E1524731D503}" type="sibTrans" cxnId="{D0B645E1-16AC-4799-AF98-F7735AE0D499}">
      <dgm:prSet/>
      <dgm:spPr/>
      <dgm:t>
        <a:bodyPr/>
        <a:lstStyle/>
        <a:p>
          <a:endParaRPr lang="en-US"/>
        </a:p>
      </dgm:t>
    </dgm:pt>
    <dgm:pt modelId="{B9E9F6AB-9498-4975-8BC2-0684E36D4096}">
      <dgm:prSet phldrT="[Testo]"/>
      <dgm:spPr/>
      <dgm:t>
        <a:bodyPr/>
        <a:lstStyle/>
        <a:p>
          <a:r>
            <a:rPr lang="en-US" dirty="0" smtClean="0"/>
            <a:t>Pre-process the abstract BP to an Executable BP  </a:t>
          </a:r>
          <a:endParaRPr lang="en-US" dirty="0"/>
        </a:p>
      </dgm:t>
    </dgm:pt>
    <dgm:pt modelId="{EE659C7C-F40E-4169-A703-DFAE696AECC7}" type="parTrans" cxnId="{38172B73-B740-4E7B-A900-C65084573060}">
      <dgm:prSet/>
      <dgm:spPr/>
      <dgm:t>
        <a:bodyPr/>
        <a:lstStyle/>
        <a:p>
          <a:endParaRPr lang="en-US"/>
        </a:p>
      </dgm:t>
    </dgm:pt>
    <dgm:pt modelId="{4C8E0F16-1C66-418A-882F-C36A100DA27E}" type="sibTrans" cxnId="{38172B73-B740-4E7B-A900-C65084573060}">
      <dgm:prSet/>
      <dgm:spPr/>
      <dgm:t>
        <a:bodyPr/>
        <a:lstStyle/>
        <a:p>
          <a:endParaRPr lang="en-US"/>
        </a:p>
      </dgm:t>
    </dgm:pt>
    <dgm:pt modelId="{F2979C0D-85EA-4A1B-A4B0-E1B555E94A89}">
      <dgm:prSet phldrT="[Testo]"/>
      <dgm:spPr/>
      <dgm:t>
        <a:bodyPr/>
        <a:lstStyle/>
        <a:p>
          <a:r>
            <a:rPr lang="en-US" dirty="0" smtClean="0"/>
            <a:t>E-BP</a:t>
          </a:r>
          <a:endParaRPr lang="en-US" dirty="0"/>
        </a:p>
      </dgm:t>
    </dgm:pt>
    <dgm:pt modelId="{C64D10FB-8E41-4861-B238-076F1CE0252C}" type="parTrans" cxnId="{CDFE36F7-D343-4DA0-87D4-0C8BBF376108}">
      <dgm:prSet/>
      <dgm:spPr/>
      <dgm:t>
        <a:bodyPr/>
        <a:lstStyle/>
        <a:p>
          <a:endParaRPr lang="en-US"/>
        </a:p>
      </dgm:t>
    </dgm:pt>
    <dgm:pt modelId="{39A829CC-D631-4347-98BD-104CA3604CBE}" type="sibTrans" cxnId="{CDFE36F7-D343-4DA0-87D4-0C8BBF376108}">
      <dgm:prSet/>
      <dgm:spPr/>
      <dgm:t>
        <a:bodyPr/>
        <a:lstStyle/>
        <a:p>
          <a:endParaRPr lang="en-US"/>
        </a:p>
      </dgm:t>
    </dgm:pt>
    <dgm:pt modelId="{9293383C-3595-4B69-8D19-B992D1BCF3C6}">
      <dgm:prSet phldrT="[Testo]"/>
      <dgm:spPr/>
      <dgm:t>
        <a:bodyPr/>
        <a:lstStyle/>
        <a:p>
          <a:r>
            <a:rPr lang="en-US" dirty="0" smtClean="0"/>
            <a:t>Identify BP input/output</a:t>
          </a:r>
          <a:endParaRPr lang="en-US" dirty="0"/>
        </a:p>
      </dgm:t>
    </dgm:pt>
    <dgm:pt modelId="{76F031E3-8CF1-4BF8-943A-C912FB87C0E0}" type="parTrans" cxnId="{A8EC5C85-0E7B-4A65-B51B-744707E95AC5}">
      <dgm:prSet/>
      <dgm:spPr/>
      <dgm:t>
        <a:bodyPr/>
        <a:lstStyle/>
        <a:p>
          <a:endParaRPr lang="en-US"/>
        </a:p>
      </dgm:t>
    </dgm:pt>
    <dgm:pt modelId="{9DBDCFA6-4A46-48F5-9F8E-58C7C9686298}" type="sibTrans" cxnId="{A8EC5C85-0E7B-4A65-B51B-744707E95AC5}">
      <dgm:prSet/>
      <dgm:spPr/>
      <dgm:t>
        <a:bodyPr/>
        <a:lstStyle/>
        <a:p>
          <a:endParaRPr lang="en-US"/>
        </a:p>
      </dgm:t>
    </dgm:pt>
    <dgm:pt modelId="{77996994-E555-4B57-B07A-283A42DAB01D}" type="pres">
      <dgm:prSet presAssocID="{79A74DDE-3634-4ED5-8A4E-8A4244E035A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07056D0-40F8-41B6-B857-5BE354E482C9}" type="pres">
      <dgm:prSet presAssocID="{3EA13495-7E24-4650-A8D7-B436AABFDB68}" presName="composite" presStyleCnt="0"/>
      <dgm:spPr/>
    </dgm:pt>
    <dgm:pt modelId="{9245F67E-FDAE-4BE8-8472-2AC5BB60340E}" type="pres">
      <dgm:prSet presAssocID="{3EA13495-7E24-4650-A8D7-B436AABFDB68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4A8E3F-9ACD-4CEB-8BC2-C806373B8141}" type="pres">
      <dgm:prSet presAssocID="{3EA13495-7E24-4650-A8D7-B436AABFDB68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8D25AB-4A4D-4E83-A3D0-8FC8C5317660}" type="pres">
      <dgm:prSet presAssocID="{4B28D7E8-354C-4D0D-BA64-AEE5C0C1A2D2}" presName="sp" presStyleCnt="0"/>
      <dgm:spPr/>
    </dgm:pt>
    <dgm:pt modelId="{52DC3077-1BF7-4260-BC9C-9603504746D8}" type="pres">
      <dgm:prSet presAssocID="{6D37C122-5044-4A1C-8C4F-B184BD9E730E}" presName="composite" presStyleCnt="0"/>
      <dgm:spPr/>
    </dgm:pt>
    <dgm:pt modelId="{49E9727E-4174-4F23-8F13-403791995E88}" type="pres">
      <dgm:prSet presAssocID="{6D37C122-5044-4A1C-8C4F-B184BD9E730E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FBA9FD-2039-41C7-ACA6-3C5C159B17BF}" type="pres">
      <dgm:prSet presAssocID="{6D37C122-5044-4A1C-8C4F-B184BD9E730E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4F613F-50C5-4AAE-87FE-C264B4FEE666}" type="pres">
      <dgm:prSet presAssocID="{EA55A8F7-4106-4997-8F59-E1524731D503}" presName="sp" presStyleCnt="0"/>
      <dgm:spPr/>
    </dgm:pt>
    <dgm:pt modelId="{0F9D320B-131E-4F3B-8D19-F80EAEE8B7D5}" type="pres">
      <dgm:prSet presAssocID="{F2979C0D-85EA-4A1B-A4B0-E1B555E94A89}" presName="composite" presStyleCnt="0"/>
      <dgm:spPr/>
    </dgm:pt>
    <dgm:pt modelId="{54AE77CB-3033-4383-B538-BEE0C587BC33}" type="pres">
      <dgm:prSet presAssocID="{F2979C0D-85EA-4A1B-A4B0-E1B555E94A89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DDCC47-07A4-42B4-BBF7-C3BE0A65E8B8}" type="pres">
      <dgm:prSet presAssocID="{F2979C0D-85EA-4A1B-A4B0-E1B555E94A89}" presName="descendantText" presStyleLbl="alignAcc1" presStyleIdx="2" presStyleCnt="3" custLinFactNeighborY="-26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040705B-7026-4E2A-8695-CDEE371889B7}" srcId="{79A74DDE-3634-4ED5-8A4E-8A4244E035A8}" destId="{3EA13495-7E24-4650-A8D7-B436AABFDB68}" srcOrd="0" destOrd="0" parTransId="{6001A654-7FDF-4212-BD52-93863E8E8FD2}" sibTransId="{4B28D7E8-354C-4D0D-BA64-AEE5C0C1A2D2}"/>
    <dgm:cxn modelId="{7DEEF4E5-132B-409A-A5F3-AF24CF2DF355}" srcId="{3EA13495-7E24-4650-A8D7-B436AABFDB68}" destId="{8F32EE74-319D-4152-A8C8-895CAA82D626}" srcOrd="0" destOrd="0" parTransId="{D90F9B15-D873-42C7-94C8-0ED0FB2327D6}" sibTransId="{69EB75CA-D393-4EFD-952F-E2EFDFD479E8}"/>
    <dgm:cxn modelId="{C084E8D2-4883-4EB6-890A-CDF6577E202B}" type="presOf" srcId="{F2979C0D-85EA-4A1B-A4B0-E1B555E94A89}" destId="{54AE77CB-3033-4383-B538-BEE0C587BC33}" srcOrd="0" destOrd="0" presId="urn:microsoft.com/office/officeart/2005/8/layout/chevron2"/>
    <dgm:cxn modelId="{AEBDA389-F5B5-4920-804D-24EB941EBF42}" type="presOf" srcId="{8F32EE74-319D-4152-A8C8-895CAA82D626}" destId="{204A8E3F-9ACD-4CEB-8BC2-C806373B8141}" srcOrd="0" destOrd="0" presId="urn:microsoft.com/office/officeart/2005/8/layout/chevron2"/>
    <dgm:cxn modelId="{2DFBB5C5-3CE6-4A30-8B6F-8B8F2949C002}" type="presOf" srcId="{79A74DDE-3634-4ED5-8A4E-8A4244E035A8}" destId="{77996994-E555-4B57-B07A-283A42DAB01D}" srcOrd="0" destOrd="0" presId="urn:microsoft.com/office/officeart/2005/8/layout/chevron2"/>
    <dgm:cxn modelId="{7C2F4E56-E95E-4F1B-873F-1D40C6896EE9}" type="presOf" srcId="{6D37C122-5044-4A1C-8C4F-B184BD9E730E}" destId="{49E9727E-4174-4F23-8F13-403791995E88}" srcOrd="0" destOrd="0" presId="urn:microsoft.com/office/officeart/2005/8/layout/chevron2"/>
    <dgm:cxn modelId="{D0B645E1-16AC-4799-AF98-F7735AE0D499}" srcId="{79A74DDE-3634-4ED5-8A4E-8A4244E035A8}" destId="{6D37C122-5044-4A1C-8C4F-B184BD9E730E}" srcOrd="1" destOrd="0" parTransId="{5A988B6B-CAE7-4401-A9F3-B3BEBFDBC929}" sibTransId="{EA55A8F7-4106-4997-8F59-E1524731D503}"/>
    <dgm:cxn modelId="{38172B73-B740-4E7B-A900-C65084573060}" srcId="{6D37C122-5044-4A1C-8C4F-B184BD9E730E}" destId="{B9E9F6AB-9498-4975-8BC2-0684E36D4096}" srcOrd="0" destOrd="0" parTransId="{EE659C7C-F40E-4169-A703-DFAE696AECC7}" sibTransId="{4C8E0F16-1C66-418A-882F-C36A100DA27E}"/>
    <dgm:cxn modelId="{A8EC5C85-0E7B-4A65-B51B-744707E95AC5}" srcId="{F2979C0D-85EA-4A1B-A4B0-E1B555E94A89}" destId="{9293383C-3595-4B69-8D19-B992D1BCF3C6}" srcOrd="0" destOrd="0" parTransId="{76F031E3-8CF1-4BF8-943A-C912FB87C0E0}" sibTransId="{9DBDCFA6-4A46-48F5-9F8E-58C7C9686298}"/>
    <dgm:cxn modelId="{5E91B563-85B3-49FE-BAEF-ED7D98D2AD38}" type="presOf" srcId="{9293383C-3595-4B69-8D19-B992D1BCF3C6}" destId="{8EDDCC47-07A4-42B4-BBF7-C3BE0A65E8B8}" srcOrd="0" destOrd="0" presId="urn:microsoft.com/office/officeart/2005/8/layout/chevron2"/>
    <dgm:cxn modelId="{56CD2BC6-39F7-403F-9BC2-03B78128B357}" type="presOf" srcId="{3EA13495-7E24-4650-A8D7-B436AABFDB68}" destId="{9245F67E-FDAE-4BE8-8472-2AC5BB60340E}" srcOrd="0" destOrd="0" presId="urn:microsoft.com/office/officeart/2005/8/layout/chevron2"/>
    <dgm:cxn modelId="{7DAEC7D8-3865-456A-9570-5BC3F340590D}" type="presOf" srcId="{B9E9F6AB-9498-4975-8BC2-0684E36D4096}" destId="{49FBA9FD-2039-41C7-ACA6-3C5C159B17BF}" srcOrd="0" destOrd="0" presId="urn:microsoft.com/office/officeart/2005/8/layout/chevron2"/>
    <dgm:cxn modelId="{CDFE36F7-D343-4DA0-87D4-0C8BBF376108}" srcId="{79A74DDE-3634-4ED5-8A4E-8A4244E035A8}" destId="{F2979C0D-85EA-4A1B-A4B0-E1B555E94A89}" srcOrd="2" destOrd="0" parTransId="{C64D10FB-8E41-4861-B238-076F1CE0252C}" sibTransId="{39A829CC-D631-4347-98BD-104CA3604CBE}"/>
    <dgm:cxn modelId="{AFD0A9C2-FF53-4A35-85AD-22D65256B20C}" type="presParOf" srcId="{77996994-E555-4B57-B07A-283A42DAB01D}" destId="{E07056D0-40F8-41B6-B857-5BE354E482C9}" srcOrd="0" destOrd="0" presId="urn:microsoft.com/office/officeart/2005/8/layout/chevron2"/>
    <dgm:cxn modelId="{DEC0E63A-3954-40A2-A3D4-CFFA20FC5870}" type="presParOf" srcId="{E07056D0-40F8-41B6-B857-5BE354E482C9}" destId="{9245F67E-FDAE-4BE8-8472-2AC5BB60340E}" srcOrd="0" destOrd="0" presId="urn:microsoft.com/office/officeart/2005/8/layout/chevron2"/>
    <dgm:cxn modelId="{99D6398B-A6CC-48D0-A227-CE5606CB49A7}" type="presParOf" srcId="{E07056D0-40F8-41B6-B857-5BE354E482C9}" destId="{204A8E3F-9ACD-4CEB-8BC2-C806373B8141}" srcOrd="1" destOrd="0" presId="urn:microsoft.com/office/officeart/2005/8/layout/chevron2"/>
    <dgm:cxn modelId="{6B58D030-662D-433E-9BE9-648F6E8E8D20}" type="presParOf" srcId="{77996994-E555-4B57-B07A-283A42DAB01D}" destId="{8F8D25AB-4A4D-4E83-A3D0-8FC8C5317660}" srcOrd="1" destOrd="0" presId="urn:microsoft.com/office/officeart/2005/8/layout/chevron2"/>
    <dgm:cxn modelId="{5A68603C-2B9A-454E-85D1-4EEFD41A2F36}" type="presParOf" srcId="{77996994-E555-4B57-B07A-283A42DAB01D}" destId="{52DC3077-1BF7-4260-BC9C-9603504746D8}" srcOrd="2" destOrd="0" presId="urn:microsoft.com/office/officeart/2005/8/layout/chevron2"/>
    <dgm:cxn modelId="{8308BE28-36AB-4E70-8C6C-B1ACE58365FC}" type="presParOf" srcId="{52DC3077-1BF7-4260-BC9C-9603504746D8}" destId="{49E9727E-4174-4F23-8F13-403791995E88}" srcOrd="0" destOrd="0" presId="urn:microsoft.com/office/officeart/2005/8/layout/chevron2"/>
    <dgm:cxn modelId="{A00EA10F-027D-4F2C-B9BA-C8362825D9E4}" type="presParOf" srcId="{52DC3077-1BF7-4260-BC9C-9603504746D8}" destId="{49FBA9FD-2039-41C7-ACA6-3C5C159B17BF}" srcOrd="1" destOrd="0" presId="urn:microsoft.com/office/officeart/2005/8/layout/chevron2"/>
    <dgm:cxn modelId="{0CB62F17-6E83-4E63-BF05-4E8F44283C72}" type="presParOf" srcId="{77996994-E555-4B57-B07A-283A42DAB01D}" destId="{4C4F613F-50C5-4AAE-87FE-C264B4FEE666}" srcOrd="3" destOrd="0" presId="urn:microsoft.com/office/officeart/2005/8/layout/chevron2"/>
    <dgm:cxn modelId="{555CA936-B3D3-4E33-BA88-5A3416C49975}" type="presParOf" srcId="{77996994-E555-4B57-B07A-283A42DAB01D}" destId="{0F9D320B-131E-4F3B-8D19-F80EAEE8B7D5}" srcOrd="4" destOrd="0" presId="urn:microsoft.com/office/officeart/2005/8/layout/chevron2"/>
    <dgm:cxn modelId="{9FE5F878-26AA-4639-B7DC-C0D9FC78CF7A}" type="presParOf" srcId="{0F9D320B-131E-4F3B-8D19-F80EAEE8B7D5}" destId="{54AE77CB-3033-4383-B538-BEE0C587BC33}" srcOrd="0" destOrd="0" presId="urn:microsoft.com/office/officeart/2005/8/layout/chevron2"/>
    <dgm:cxn modelId="{744AD654-5471-4BD7-BF44-2C6D82F3D5E4}" type="presParOf" srcId="{0F9D320B-131E-4F3B-8D19-F80EAEE8B7D5}" destId="{8EDDCC47-07A4-42B4-BBF7-C3BE0A65E8B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9A74DDE-3634-4ED5-8A4E-8A4244E035A8}" type="doc">
      <dgm:prSet loTypeId="urn:microsoft.com/office/officeart/2005/8/layout/chevron2" loCatId="process" qsTypeId="urn:microsoft.com/office/officeart/2005/8/quickstyle/3d6" qsCatId="3D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3EA13495-7E24-4650-A8D7-B436AABFDB68}">
      <dgm:prSet phldrT="[Testo]"/>
      <dgm:spPr/>
      <dgm:t>
        <a:bodyPr/>
        <a:lstStyle/>
        <a:p>
          <a:r>
            <a:rPr lang="en-US" dirty="0" smtClean="0"/>
            <a:t>E-BP</a:t>
          </a:r>
          <a:endParaRPr lang="en-US" dirty="0"/>
        </a:p>
      </dgm:t>
    </dgm:pt>
    <dgm:pt modelId="{6001A654-7FDF-4212-BD52-93863E8E8FD2}" type="parTrans" cxnId="{3040705B-7026-4E2A-8695-CDEE371889B7}">
      <dgm:prSet/>
      <dgm:spPr/>
      <dgm:t>
        <a:bodyPr/>
        <a:lstStyle/>
        <a:p>
          <a:endParaRPr lang="en-US"/>
        </a:p>
      </dgm:t>
    </dgm:pt>
    <dgm:pt modelId="{4B28D7E8-354C-4D0D-BA64-AEE5C0C1A2D2}" type="sibTrans" cxnId="{3040705B-7026-4E2A-8695-CDEE371889B7}">
      <dgm:prSet/>
      <dgm:spPr/>
      <dgm:t>
        <a:bodyPr/>
        <a:lstStyle/>
        <a:p>
          <a:endParaRPr lang="en-US"/>
        </a:p>
      </dgm:t>
    </dgm:pt>
    <dgm:pt modelId="{8F32EE74-319D-4152-A8C8-895CAA82D626}">
      <dgm:prSet phldrT="[Testo]"/>
      <dgm:spPr/>
      <dgm:t>
        <a:bodyPr/>
        <a:lstStyle/>
        <a:p>
          <a:r>
            <a:rPr lang="en-US" dirty="0" smtClean="0"/>
            <a:t>Read an E-BP </a:t>
          </a:r>
          <a:endParaRPr lang="en-US" dirty="0"/>
        </a:p>
      </dgm:t>
    </dgm:pt>
    <dgm:pt modelId="{D90F9B15-D873-42C7-94C8-0ED0FB2327D6}" type="parTrans" cxnId="{7DEEF4E5-132B-409A-A5F3-AF24CF2DF355}">
      <dgm:prSet/>
      <dgm:spPr/>
      <dgm:t>
        <a:bodyPr/>
        <a:lstStyle/>
        <a:p>
          <a:endParaRPr lang="en-US"/>
        </a:p>
      </dgm:t>
    </dgm:pt>
    <dgm:pt modelId="{69EB75CA-D393-4EFD-952F-E2EFDFD479E8}" type="sibTrans" cxnId="{7DEEF4E5-132B-409A-A5F3-AF24CF2DF355}">
      <dgm:prSet/>
      <dgm:spPr/>
      <dgm:t>
        <a:bodyPr/>
        <a:lstStyle/>
        <a:p>
          <a:endParaRPr lang="en-US"/>
        </a:p>
      </dgm:t>
    </dgm:pt>
    <dgm:pt modelId="{6D37C122-5044-4A1C-8C4F-B184BD9E730E}">
      <dgm:prSet phldrT="[Testo]"/>
      <dgm:spPr/>
      <dgm:t>
        <a:bodyPr/>
        <a:lstStyle/>
        <a:p>
          <a:r>
            <a:rPr lang="en-US" dirty="0" smtClean="0"/>
            <a:t>I/O</a:t>
          </a:r>
          <a:endParaRPr lang="en-US" dirty="0"/>
        </a:p>
      </dgm:t>
    </dgm:pt>
    <dgm:pt modelId="{5A988B6B-CAE7-4401-A9F3-B3BEBFDBC929}" type="parTrans" cxnId="{D0B645E1-16AC-4799-AF98-F7735AE0D499}">
      <dgm:prSet/>
      <dgm:spPr/>
      <dgm:t>
        <a:bodyPr/>
        <a:lstStyle/>
        <a:p>
          <a:endParaRPr lang="en-US"/>
        </a:p>
      </dgm:t>
    </dgm:pt>
    <dgm:pt modelId="{EA55A8F7-4106-4997-8F59-E1524731D503}" type="sibTrans" cxnId="{D0B645E1-16AC-4799-AF98-F7735AE0D499}">
      <dgm:prSet/>
      <dgm:spPr/>
      <dgm:t>
        <a:bodyPr/>
        <a:lstStyle/>
        <a:p>
          <a:endParaRPr lang="en-US"/>
        </a:p>
      </dgm:t>
    </dgm:pt>
    <dgm:pt modelId="{B9E9F6AB-9498-4975-8BC2-0684E36D4096}">
      <dgm:prSet phldrT="[Testo]"/>
      <dgm:spPr/>
      <dgm:t>
        <a:bodyPr/>
        <a:lstStyle/>
        <a:p>
          <a:r>
            <a:rPr lang="en-US" dirty="0" smtClean="0"/>
            <a:t>Input ingestion</a:t>
          </a:r>
          <a:endParaRPr lang="en-US" dirty="0"/>
        </a:p>
      </dgm:t>
    </dgm:pt>
    <dgm:pt modelId="{EE659C7C-F40E-4169-A703-DFAE696AECC7}" type="parTrans" cxnId="{38172B73-B740-4E7B-A900-C65084573060}">
      <dgm:prSet/>
      <dgm:spPr/>
      <dgm:t>
        <a:bodyPr/>
        <a:lstStyle/>
        <a:p>
          <a:endParaRPr lang="en-US"/>
        </a:p>
      </dgm:t>
    </dgm:pt>
    <dgm:pt modelId="{4C8E0F16-1C66-418A-882F-C36A100DA27E}" type="sibTrans" cxnId="{38172B73-B740-4E7B-A900-C65084573060}">
      <dgm:prSet/>
      <dgm:spPr/>
      <dgm:t>
        <a:bodyPr/>
        <a:lstStyle/>
        <a:p>
          <a:endParaRPr lang="en-US"/>
        </a:p>
      </dgm:t>
    </dgm:pt>
    <dgm:pt modelId="{F2979C0D-85EA-4A1B-A4B0-E1B555E94A89}">
      <dgm:prSet phldrT="[Testo]"/>
      <dgm:spPr/>
      <dgm:t>
        <a:bodyPr/>
        <a:lstStyle/>
        <a:p>
          <a:r>
            <a:rPr lang="en-US" dirty="0" smtClean="0"/>
            <a:t>Run</a:t>
          </a:r>
          <a:endParaRPr lang="en-US" dirty="0"/>
        </a:p>
      </dgm:t>
    </dgm:pt>
    <dgm:pt modelId="{C64D10FB-8E41-4861-B238-076F1CE0252C}" type="parTrans" cxnId="{CDFE36F7-D343-4DA0-87D4-0C8BBF376108}">
      <dgm:prSet/>
      <dgm:spPr/>
      <dgm:t>
        <a:bodyPr/>
        <a:lstStyle/>
        <a:p>
          <a:endParaRPr lang="en-US"/>
        </a:p>
      </dgm:t>
    </dgm:pt>
    <dgm:pt modelId="{39A829CC-D631-4347-98BD-104CA3604CBE}" type="sibTrans" cxnId="{CDFE36F7-D343-4DA0-87D4-0C8BBF376108}">
      <dgm:prSet/>
      <dgm:spPr/>
      <dgm:t>
        <a:bodyPr/>
        <a:lstStyle/>
        <a:p>
          <a:endParaRPr lang="en-US"/>
        </a:p>
      </dgm:t>
    </dgm:pt>
    <dgm:pt modelId="{9293383C-3595-4B69-8D19-B992D1BCF3C6}">
      <dgm:prSet phldrT="[Testo]"/>
      <dgm:spPr/>
      <dgm:t>
        <a:bodyPr/>
        <a:lstStyle/>
        <a:p>
          <a:r>
            <a:rPr lang="en-US" dirty="0" smtClean="0"/>
            <a:t>WF execution </a:t>
          </a:r>
          <a:endParaRPr lang="en-US" dirty="0"/>
        </a:p>
      </dgm:t>
    </dgm:pt>
    <dgm:pt modelId="{76F031E3-8CF1-4BF8-943A-C912FB87C0E0}" type="parTrans" cxnId="{A8EC5C85-0E7B-4A65-B51B-744707E95AC5}">
      <dgm:prSet/>
      <dgm:spPr/>
      <dgm:t>
        <a:bodyPr/>
        <a:lstStyle/>
        <a:p>
          <a:endParaRPr lang="en-US"/>
        </a:p>
      </dgm:t>
    </dgm:pt>
    <dgm:pt modelId="{9DBDCFA6-4A46-48F5-9F8E-58C7C9686298}" type="sibTrans" cxnId="{A8EC5C85-0E7B-4A65-B51B-744707E95AC5}">
      <dgm:prSet/>
      <dgm:spPr/>
      <dgm:t>
        <a:bodyPr/>
        <a:lstStyle/>
        <a:p>
          <a:endParaRPr lang="en-US"/>
        </a:p>
      </dgm:t>
    </dgm:pt>
    <dgm:pt modelId="{2875F6F0-7B6A-4E75-8450-556903684400}">
      <dgm:prSet phldrT="[Testo]"/>
      <dgm:spPr/>
      <dgm:t>
        <a:bodyPr/>
        <a:lstStyle/>
        <a:p>
          <a:r>
            <a:rPr lang="en-US" dirty="0" smtClean="0"/>
            <a:t>Publish the outcome(s)</a:t>
          </a:r>
          <a:endParaRPr lang="en-US" dirty="0"/>
        </a:p>
      </dgm:t>
    </dgm:pt>
    <dgm:pt modelId="{A659D307-5BD5-4998-A4AD-53FDD11027E1}" type="parTrans" cxnId="{2F742412-85DD-49D3-934B-DA887282BC06}">
      <dgm:prSet/>
      <dgm:spPr/>
      <dgm:t>
        <a:bodyPr/>
        <a:lstStyle/>
        <a:p>
          <a:endParaRPr lang="en-US"/>
        </a:p>
      </dgm:t>
    </dgm:pt>
    <dgm:pt modelId="{7BEC0F86-2C2E-4D52-A8EF-88738D954BFA}" type="sibTrans" cxnId="{2F742412-85DD-49D3-934B-DA887282BC06}">
      <dgm:prSet/>
      <dgm:spPr/>
      <dgm:t>
        <a:bodyPr/>
        <a:lstStyle/>
        <a:p>
          <a:endParaRPr lang="en-US"/>
        </a:p>
      </dgm:t>
    </dgm:pt>
    <dgm:pt modelId="{5F2FF679-A53A-4D41-8E84-08794767AA2C}">
      <dgm:prSet phldrT="[Testo]"/>
      <dgm:spPr/>
      <dgm:t>
        <a:bodyPr/>
        <a:lstStyle/>
        <a:p>
          <a:r>
            <a:rPr lang="en-US" dirty="0" smtClean="0"/>
            <a:t>Outcome</a:t>
          </a:r>
          <a:endParaRPr lang="en-US" dirty="0"/>
        </a:p>
      </dgm:t>
    </dgm:pt>
    <dgm:pt modelId="{5FA2B577-C175-4CB7-9C15-B247C401E576}" type="parTrans" cxnId="{3259AAF2-E17F-44E8-BA9A-49E86464B99E}">
      <dgm:prSet/>
      <dgm:spPr/>
      <dgm:t>
        <a:bodyPr/>
        <a:lstStyle/>
        <a:p>
          <a:endParaRPr lang="en-US"/>
        </a:p>
      </dgm:t>
    </dgm:pt>
    <dgm:pt modelId="{01224A7F-E0CB-4488-989F-77A53A71E34F}" type="sibTrans" cxnId="{3259AAF2-E17F-44E8-BA9A-49E86464B99E}">
      <dgm:prSet/>
      <dgm:spPr/>
      <dgm:t>
        <a:bodyPr/>
        <a:lstStyle/>
        <a:p>
          <a:endParaRPr lang="en-US"/>
        </a:p>
      </dgm:t>
    </dgm:pt>
    <dgm:pt modelId="{77996994-E555-4B57-B07A-283A42DAB01D}" type="pres">
      <dgm:prSet presAssocID="{79A74DDE-3634-4ED5-8A4E-8A4244E035A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07056D0-40F8-41B6-B857-5BE354E482C9}" type="pres">
      <dgm:prSet presAssocID="{3EA13495-7E24-4650-A8D7-B436AABFDB68}" presName="composite" presStyleCnt="0"/>
      <dgm:spPr/>
      <dgm:t>
        <a:bodyPr/>
        <a:lstStyle/>
        <a:p>
          <a:endParaRPr lang="en-US"/>
        </a:p>
      </dgm:t>
    </dgm:pt>
    <dgm:pt modelId="{9245F67E-FDAE-4BE8-8472-2AC5BB60340E}" type="pres">
      <dgm:prSet presAssocID="{3EA13495-7E24-4650-A8D7-B436AABFDB68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4A8E3F-9ACD-4CEB-8BC2-C806373B8141}" type="pres">
      <dgm:prSet presAssocID="{3EA13495-7E24-4650-A8D7-B436AABFDB68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8D25AB-4A4D-4E83-A3D0-8FC8C5317660}" type="pres">
      <dgm:prSet presAssocID="{4B28D7E8-354C-4D0D-BA64-AEE5C0C1A2D2}" presName="sp" presStyleCnt="0"/>
      <dgm:spPr/>
      <dgm:t>
        <a:bodyPr/>
        <a:lstStyle/>
        <a:p>
          <a:endParaRPr lang="en-US"/>
        </a:p>
      </dgm:t>
    </dgm:pt>
    <dgm:pt modelId="{52DC3077-1BF7-4260-BC9C-9603504746D8}" type="pres">
      <dgm:prSet presAssocID="{6D37C122-5044-4A1C-8C4F-B184BD9E730E}" presName="composite" presStyleCnt="0"/>
      <dgm:spPr/>
      <dgm:t>
        <a:bodyPr/>
        <a:lstStyle/>
        <a:p>
          <a:endParaRPr lang="en-US"/>
        </a:p>
      </dgm:t>
    </dgm:pt>
    <dgm:pt modelId="{49E9727E-4174-4F23-8F13-403791995E88}" type="pres">
      <dgm:prSet presAssocID="{6D37C122-5044-4A1C-8C4F-B184BD9E730E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FBA9FD-2039-41C7-ACA6-3C5C159B17BF}" type="pres">
      <dgm:prSet presAssocID="{6D37C122-5044-4A1C-8C4F-B184BD9E730E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4F613F-50C5-4AAE-87FE-C264B4FEE666}" type="pres">
      <dgm:prSet presAssocID="{EA55A8F7-4106-4997-8F59-E1524731D503}" presName="sp" presStyleCnt="0"/>
      <dgm:spPr/>
      <dgm:t>
        <a:bodyPr/>
        <a:lstStyle/>
        <a:p>
          <a:endParaRPr lang="en-US"/>
        </a:p>
      </dgm:t>
    </dgm:pt>
    <dgm:pt modelId="{0F9D320B-131E-4F3B-8D19-F80EAEE8B7D5}" type="pres">
      <dgm:prSet presAssocID="{F2979C0D-85EA-4A1B-A4B0-E1B555E94A89}" presName="composite" presStyleCnt="0"/>
      <dgm:spPr/>
      <dgm:t>
        <a:bodyPr/>
        <a:lstStyle/>
        <a:p>
          <a:endParaRPr lang="en-US"/>
        </a:p>
      </dgm:t>
    </dgm:pt>
    <dgm:pt modelId="{54AE77CB-3033-4383-B538-BEE0C587BC33}" type="pres">
      <dgm:prSet presAssocID="{F2979C0D-85EA-4A1B-A4B0-E1B555E94A89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DDCC47-07A4-42B4-BBF7-C3BE0A65E8B8}" type="pres">
      <dgm:prSet presAssocID="{F2979C0D-85EA-4A1B-A4B0-E1B555E94A89}" presName="descendantText" presStyleLbl="alignAcc1" presStyleIdx="2" presStyleCnt="4" custLinFactNeighborY="-26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B73D9B-D990-4F72-8948-5D4449189D7E}" type="pres">
      <dgm:prSet presAssocID="{39A829CC-D631-4347-98BD-104CA3604CBE}" presName="sp" presStyleCnt="0"/>
      <dgm:spPr/>
      <dgm:t>
        <a:bodyPr/>
        <a:lstStyle/>
        <a:p>
          <a:endParaRPr lang="en-US"/>
        </a:p>
      </dgm:t>
    </dgm:pt>
    <dgm:pt modelId="{986B3776-8966-4773-B5AB-08AD508785C5}" type="pres">
      <dgm:prSet presAssocID="{5F2FF679-A53A-4D41-8E84-08794767AA2C}" presName="composite" presStyleCnt="0"/>
      <dgm:spPr/>
      <dgm:t>
        <a:bodyPr/>
        <a:lstStyle/>
        <a:p>
          <a:endParaRPr lang="en-US"/>
        </a:p>
      </dgm:t>
    </dgm:pt>
    <dgm:pt modelId="{7D9DEAD0-AB70-423B-8415-84BE5C968351}" type="pres">
      <dgm:prSet presAssocID="{5F2FF679-A53A-4D41-8E84-08794767AA2C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B2221F-EF74-41F6-A21D-3192C5E1DC97}" type="pres">
      <dgm:prSet presAssocID="{5F2FF679-A53A-4D41-8E84-08794767AA2C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7CCDB3D-0A85-4178-85BB-D01EBC69156C}" type="presOf" srcId="{2875F6F0-7B6A-4E75-8450-556903684400}" destId="{84B2221F-EF74-41F6-A21D-3192C5E1DC97}" srcOrd="0" destOrd="0" presId="urn:microsoft.com/office/officeart/2005/8/layout/chevron2"/>
    <dgm:cxn modelId="{7B0C3163-8BE7-4DE0-A310-89C87F508818}" type="presOf" srcId="{5F2FF679-A53A-4D41-8E84-08794767AA2C}" destId="{7D9DEAD0-AB70-423B-8415-84BE5C968351}" srcOrd="0" destOrd="0" presId="urn:microsoft.com/office/officeart/2005/8/layout/chevron2"/>
    <dgm:cxn modelId="{D0B645E1-16AC-4799-AF98-F7735AE0D499}" srcId="{79A74DDE-3634-4ED5-8A4E-8A4244E035A8}" destId="{6D37C122-5044-4A1C-8C4F-B184BD9E730E}" srcOrd="1" destOrd="0" parTransId="{5A988B6B-CAE7-4401-A9F3-B3BEBFDBC929}" sibTransId="{EA55A8F7-4106-4997-8F59-E1524731D503}"/>
    <dgm:cxn modelId="{AFC93447-10A1-4A82-B89D-1CCF95041B72}" type="presOf" srcId="{6D37C122-5044-4A1C-8C4F-B184BD9E730E}" destId="{49E9727E-4174-4F23-8F13-403791995E88}" srcOrd="0" destOrd="0" presId="urn:microsoft.com/office/officeart/2005/8/layout/chevron2"/>
    <dgm:cxn modelId="{38172B73-B740-4E7B-A900-C65084573060}" srcId="{6D37C122-5044-4A1C-8C4F-B184BD9E730E}" destId="{B9E9F6AB-9498-4975-8BC2-0684E36D4096}" srcOrd="0" destOrd="0" parTransId="{EE659C7C-F40E-4169-A703-DFAE696AECC7}" sibTransId="{4C8E0F16-1C66-418A-882F-C36A100DA27E}"/>
    <dgm:cxn modelId="{A8EC5C85-0E7B-4A65-B51B-744707E95AC5}" srcId="{F2979C0D-85EA-4A1B-A4B0-E1B555E94A89}" destId="{9293383C-3595-4B69-8D19-B992D1BCF3C6}" srcOrd="0" destOrd="0" parTransId="{76F031E3-8CF1-4BF8-943A-C912FB87C0E0}" sibTransId="{9DBDCFA6-4A46-48F5-9F8E-58C7C9686298}"/>
    <dgm:cxn modelId="{0FC8CBB2-5B4C-41B6-AA5A-53C0FA97E8E0}" type="presOf" srcId="{F2979C0D-85EA-4A1B-A4B0-E1B555E94A89}" destId="{54AE77CB-3033-4383-B538-BEE0C587BC33}" srcOrd="0" destOrd="0" presId="urn:microsoft.com/office/officeart/2005/8/layout/chevron2"/>
    <dgm:cxn modelId="{715F8220-39AA-435A-A10A-9464FEFC82FE}" type="presOf" srcId="{79A74DDE-3634-4ED5-8A4E-8A4244E035A8}" destId="{77996994-E555-4B57-B07A-283A42DAB01D}" srcOrd="0" destOrd="0" presId="urn:microsoft.com/office/officeart/2005/8/layout/chevron2"/>
    <dgm:cxn modelId="{0C9CF373-2A02-4FDC-9971-6BC09F2984B2}" type="presOf" srcId="{3EA13495-7E24-4650-A8D7-B436AABFDB68}" destId="{9245F67E-FDAE-4BE8-8472-2AC5BB60340E}" srcOrd="0" destOrd="0" presId="urn:microsoft.com/office/officeart/2005/8/layout/chevron2"/>
    <dgm:cxn modelId="{3259AAF2-E17F-44E8-BA9A-49E86464B99E}" srcId="{79A74DDE-3634-4ED5-8A4E-8A4244E035A8}" destId="{5F2FF679-A53A-4D41-8E84-08794767AA2C}" srcOrd="3" destOrd="0" parTransId="{5FA2B577-C175-4CB7-9C15-B247C401E576}" sibTransId="{01224A7F-E0CB-4488-989F-77A53A71E34F}"/>
    <dgm:cxn modelId="{CDFE36F7-D343-4DA0-87D4-0C8BBF376108}" srcId="{79A74DDE-3634-4ED5-8A4E-8A4244E035A8}" destId="{F2979C0D-85EA-4A1B-A4B0-E1B555E94A89}" srcOrd="2" destOrd="0" parTransId="{C64D10FB-8E41-4861-B238-076F1CE0252C}" sibTransId="{39A829CC-D631-4347-98BD-104CA3604CBE}"/>
    <dgm:cxn modelId="{2F742412-85DD-49D3-934B-DA887282BC06}" srcId="{5F2FF679-A53A-4D41-8E84-08794767AA2C}" destId="{2875F6F0-7B6A-4E75-8450-556903684400}" srcOrd="0" destOrd="0" parTransId="{A659D307-5BD5-4998-A4AD-53FDD11027E1}" sibTransId="{7BEC0F86-2C2E-4D52-A8EF-88738D954BFA}"/>
    <dgm:cxn modelId="{2379CA6A-96B3-477C-B74F-0280EDA8E732}" type="presOf" srcId="{B9E9F6AB-9498-4975-8BC2-0684E36D4096}" destId="{49FBA9FD-2039-41C7-ACA6-3C5C159B17BF}" srcOrd="0" destOrd="0" presId="urn:microsoft.com/office/officeart/2005/8/layout/chevron2"/>
    <dgm:cxn modelId="{7DEEF4E5-132B-409A-A5F3-AF24CF2DF355}" srcId="{3EA13495-7E24-4650-A8D7-B436AABFDB68}" destId="{8F32EE74-319D-4152-A8C8-895CAA82D626}" srcOrd="0" destOrd="0" parTransId="{D90F9B15-D873-42C7-94C8-0ED0FB2327D6}" sibTransId="{69EB75CA-D393-4EFD-952F-E2EFDFD479E8}"/>
    <dgm:cxn modelId="{26E6A764-B7A8-4EDF-ADE1-88E2E467ED74}" type="presOf" srcId="{8F32EE74-319D-4152-A8C8-895CAA82D626}" destId="{204A8E3F-9ACD-4CEB-8BC2-C806373B8141}" srcOrd="0" destOrd="0" presId="urn:microsoft.com/office/officeart/2005/8/layout/chevron2"/>
    <dgm:cxn modelId="{C4CB1310-30DF-45F8-B267-D4FD5E6FF77B}" type="presOf" srcId="{9293383C-3595-4B69-8D19-B992D1BCF3C6}" destId="{8EDDCC47-07A4-42B4-BBF7-C3BE0A65E8B8}" srcOrd="0" destOrd="0" presId="urn:microsoft.com/office/officeart/2005/8/layout/chevron2"/>
    <dgm:cxn modelId="{3040705B-7026-4E2A-8695-CDEE371889B7}" srcId="{79A74DDE-3634-4ED5-8A4E-8A4244E035A8}" destId="{3EA13495-7E24-4650-A8D7-B436AABFDB68}" srcOrd="0" destOrd="0" parTransId="{6001A654-7FDF-4212-BD52-93863E8E8FD2}" sibTransId="{4B28D7E8-354C-4D0D-BA64-AEE5C0C1A2D2}"/>
    <dgm:cxn modelId="{16E110F4-116A-4700-84C7-EFFCB6CFFEA0}" type="presParOf" srcId="{77996994-E555-4B57-B07A-283A42DAB01D}" destId="{E07056D0-40F8-41B6-B857-5BE354E482C9}" srcOrd="0" destOrd="0" presId="urn:microsoft.com/office/officeart/2005/8/layout/chevron2"/>
    <dgm:cxn modelId="{0D5E7577-4AA8-4662-A46E-901758504306}" type="presParOf" srcId="{E07056D0-40F8-41B6-B857-5BE354E482C9}" destId="{9245F67E-FDAE-4BE8-8472-2AC5BB60340E}" srcOrd="0" destOrd="0" presId="urn:microsoft.com/office/officeart/2005/8/layout/chevron2"/>
    <dgm:cxn modelId="{EEBD160B-1F3F-42B2-8363-00B958D1A63A}" type="presParOf" srcId="{E07056D0-40F8-41B6-B857-5BE354E482C9}" destId="{204A8E3F-9ACD-4CEB-8BC2-C806373B8141}" srcOrd="1" destOrd="0" presId="urn:microsoft.com/office/officeart/2005/8/layout/chevron2"/>
    <dgm:cxn modelId="{CAA6566E-01D9-48AF-8108-B2345EF77B90}" type="presParOf" srcId="{77996994-E555-4B57-B07A-283A42DAB01D}" destId="{8F8D25AB-4A4D-4E83-A3D0-8FC8C5317660}" srcOrd="1" destOrd="0" presId="urn:microsoft.com/office/officeart/2005/8/layout/chevron2"/>
    <dgm:cxn modelId="{046CBF73-A82D-44FF-93A6-D293EB76BB24}" type="presParOf" srcId="{77996994-E555-4B57-B07A-283A42DAB01D}" destId="{52DC3077-1BF7-4260-BC9C-9603504746D8}" srcOrd="2" destOrd="0" presId="urn:microsoft.com/office/officeart/2005/8/layout/chevron2"/>
    <dgm:cxn modelId="{6D5713B1-3909-4CE5-843E-BF1378359658}" type="presParOf" srcId="{52DC3077-1BF7-4260-BC9C-9603504746D8}" destId="{49E9727E-4174-4F23-8F13-403791995E88}" srcOrd="0" destOrd="0" presId="urn:microsoft.com/office/officeart/2005/8/layout/chevron2"/>
    <dgm:cxn modelId="{3787A022-1138-4FAA-9D26-83B3218F7134}" type="presParOf" srcId="{52DC3077-1BF7-4260-BC9C-9603504746D8}" destId="{49FBA9FD-2039-41C7-ACA6-3C5C159B17BF}" srcOrd="1" destOrd="0" presId="urn:microsoft.com/office/officeart/2005/8/layout/chevron2"/>
    <dgm:cxn modelId="{E5D0D6DB-4A3D-40E7-8C25-33E3356DD56B}" type="presParOf" srcId="{77996994-E555-4B57-B07A-283A42DAB01D}" destId="{4C4F613F-50C5-4AAE-87FE-C264B4FEE666}" srcOrd="3" destOrd="0" presId="urn:microsoft.com/office/officeart/2005/8/layout/chevron2"/>
    <dgm:cxn modelId="{F2A4991F-E3EB-4AC6-90AF-A33C7C5F9BE4}" type="presParOf" srcId="{77996994-E555-4B57-B07A-283A42DAB01D}" destId="{0F9D320B-131E-4F3B-8D19-F80EAEE8B7D5}" srcOrd="4" destOrd="0" presId="urn:microsoft.com/office/officeart/2005/8/layout/chevron2"/>
    <dgm:cxn modelId="{061B01B3-9197-4331-A617-F4E49489B5B7}" type="presParOf" srcId="{0F9D320B-131E-4F3B-8D19-F80EAEE8B7D5}" destId="{54AE77CB-3033-4383-B538-BEE0C587BC33}" srcOrd="0" destOrd="0" presId="urn:microsoft.com/office/officeart/2005/8/layout/chevron2"/>
    <dgm:cxn modelId="{4FF12EF7-C5FF-4FC4-8F34-17F8BDFD7ACD}" type="presParOf" srcId="{0F9D320B-131E-4F3B-8D19-F80EAEE8B7D5}" destId="{8EDDCC47-07A4-42B4-BBF7-C3BE0A65E8B8}" srcOrd="1" destOrd="0" presId="urn:microsoft.com/office/officeart/2005/8/layout/chevron2"/>
    <dgm:cxn modelId="{75B9CF6A-3529-4ED0-A1CA-783F905C837E}" type="presParOf" srcId="{77996994-E555-4B57-B07A-283A42DAB01D}" destId="{78B73D9B-D990-4F72-8948-5D4449189D7E}" srcOrd="5" destOrd="0" presId="urn:microsoft.com/office/officeart/2005/8/layout/chevron2"/>
    <dgm:cxn modelId="{D0C8DBE0-456A-45C4-B96A-A7F83E9F90CE}" type="presParOf" srcId="{77996994-E555-4B57-B07A-283A42DAB01D}" destId="{986B3776-8966-4773-B5AB-08AD508785C5}" srcOrd="6" destOrd="0" presId="urn:microsoft.com/office/officeart/2005/8/layout/chevron2"/>
    <dgm:cxn modelId="{21AADD1D-12F6-492E-9087-F024249A5689}" type="presParOf" srcId="{986B3776-8966-4773-B5AB-08AD508785C5}" destId="{7D9DEAD0-AB70-423B-8415-84BE5C968351}" srcOrd="0" destOrd="0" presId="urn:microsoft.com/office/officeart/2005/8/layout/chevron2"/>
    <dgm:cxn modelId="{F89FFB87-AE09-440A-8E56-FFDE700F9B72}" type="presParOf" srcId="{986B3776-8966-4773-B5AB-08AD508785C5}" destId="{84B2221F-EF74-41F6-A21D-3192C5E1DC9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D4DC462-3444-498C-8CAD-2EF235923505}" type="doc">
      <dgm:prSet loTypeId="urn:microsoft.com/office/officeart/2005/8/layout/hList6" loCatId="list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217F5F70-47FA-4A6F-9022-B1C810B70819}">
      <dgm:prSet phldrT="[Testo]" custT="1"/>
      <dgm:spPr/>
      <dgm:t>
        <a:bodyPr/>
        <a:lstStyle/>
        <a:p>
          <a:r>
            <a:rPr lang="en-US" sz="2800" dirty="0" smtClean="0">
              <a:solidFill>
                <a:srgbClr val="FFFF00"/>
              </a:solidFill>
            </a:rPr>
            <a:t>Non-technical challenges</a:t>
          </a:r>
          <a:endParaRPr lang="en-US" sz="2800" dirty="0">
            <a:solidFill>
              <a:srgbClr val="FFFF00"/>
            </a:solidFill>
          </a:endParaRPr>
        </a:p>
      </dgm:t>
    </dgm:pt>
    <dgm:pt modelId="{F0D2E44D-ABB4-4641-A88E-5D066FA71335}" type="parTrans" cxnId="{6BB75F74-79BB-4DCB-B32A-438380E7A090}">
      <dgm:prSet/>
      <dgm:spPr/>
      <dgm:t>
        <a:bodyPr/>
        <a:lstStyle/>
        <a:p>
          <a:endParaRPr lang="en-US" sz="1100"/>
        </a:p>
      </dgm:t>
    </dgm:pt>
    <dgm:pt modelId="{257476FA-5AF0-4C21-A3F7-59EF86A99682}" type="sibTrans" cxnId="{6BB75F74-79BB-4DCB-B32A-438380E7A090}">
      <dgm:prSet/>
      <dgm:spPr/>
      <dgm:t>
        <a:bodyPr/>
        <a:lstStyle/>
        <a:p>
          <a:endParaRPr lang="en-US" sz="1100"/>
        </a:p>
      </dgm:t>
    </dgm:pt>
    <dgm:pt modelId="{B58EB992-F8E9-4669-BFF1-CBF39734AFD4}">
      <dgm:prSet phldrT="[Testo]" custT="1"/>
      <dgm:spPr/>
      <dgm:t>
        <a:bodyPr/>
        <a:lstStyle/>
        <a:p>
          <a:r>
            <a:rPr lang="en-US" sz="2400" dirty="0" smtClean="0"/>
            <a:t>Model-Related challenges</a:t>
          </a:r>
          <a:endParaRPr lang="en-US" sz="2400" dirty="0"/>
        </a:p>
      </dgm:t>
    </dgm:pt>
    <dgm:pt modelId="{271A2BDC-BEC3-484D-9F28-5CF7F5B01385}" type="parTrans" cxnId="{0BD0C25A-E172-404E-8BB3-A468DC12FE76}">
      <dgm:prSet/>
      <dgm:spPr/>
      <dgm:t>
        <a:bodyPr/>
        <a:lstStyle/>
        <a:p>
          <a:endParaRPr lang="en-US" sz="1100"/>
        </a:p>
      </dgm:t>
    </dgm:pt>
    <dgm:pt modelId="{7F47FB52-8D35-473A-8297-14C2E7A8DBE6}" type="sibTrans" cxnId="{0BD0C25A-E172-404E-8BB3-A468DC12FE76}">
      <dgm:prSet/>
      <dgm:spPr/>
      <dgm:t>
        <a:bodyPr/>
        <a:lstStyle/>
        <a:p>
          <a:endParaRPr lang="en-US" sz="1100"/>
        </a:p>
      </dgm:t>
    </dgm:pt>
    <dgm:pt modelId="{B8BDC588-88EF-4044-B712-32DFC5522D44}">
      <dgm:prSet phldrT="[Testo]" custT="1"/>
      <dgm:spPr/>
      <dgm:t>
        <a:bodyPr/>
        <a:lstStyle/>
        <a:p>
          <a:r>
            <a:rPr lang="en-US" sz="2400" b="0" dirty="0" smtClean="0"/>
            <a:t>Cultural, and Social, challenges</a:t>
          </a:r>
          <a:endParaRPr lang="en-US" sz="2400" b="0" dirty="0"/>
        </a:p>
      </dgm:t>
    </dgm:pt>
    <dgm:pt modelId="{30306907-6719-4194-B59F-9C222D21D830}" type="parTrans" cxnId="{8681C806-0D1A-476A-B4C9-A9824D62430F}">
      <dgm:prSet/>
      <dgm:spPr/>
      <dgm:t>
        <a:bodyPr/>
        <a:lstStyle/>
        <a:p>
          <a:endParaRPr lang="en-US" sz="1100"/>
        </a:p>
      </dgm:t>
    </dgm:pt>
    <dgm:pt modelId="{45A4C177-27A7-4EA8-9327-806D51EE4E66}" type="sibTrans" cxnId="{8681C806-0D1A-476A-B4C9-A9824D62430F}">
      <dgm:prSet/>
      <dgm:spPr/>
      <dgm:t>
        <a:bodyPr/>
        <a:lstStyle/>
        <a:p>
          <a:endParaRPr lang="en-US" sz="1100"/>
        </a:p>
      </dgm:t>
    </dgm:pt>
    <dgm:pt modelId="{82156E6F-E4B0-4584-A04F-14A822F75501}">
      <dgm:prSet phldrT="[Testo]" custT="1"/>
      <dgm:spPr/>
      <dgm:t>
        <a:bodyPr/>
        <a:lstStyle/>
        <a:p>
          <a:r>
            <a:rPr lang="en-US" sz="2800" dirty="0" smtClean="0">
              <a:solidFill>
                <a:srgbClr val="FFFF00"/>
              </a:solidFill>
            </a:rPr>
            <a:t>Technical challenges</a:t>
          </a:r>
          <a:endParaRPr lang="en-US" sz="2800" dirty="0">
            <a:solidFill>
              <a:srgbClr val="FFFF00"/>
            </a:solidFill>
          </a:endParaRPr>
        </a:p>
      </dgm:t>
    </dgm:pt>
    <dgm:pt modelId="{83E85386-C20E-4518-9D29-200C99C7470D}" type="parTrans" cxnId="{367B3922-2C62-4821-84A9-E51F8377121B}">
      <dgm:prSet/>
      <dgm:spPr/>
      <dgm:t>
        <a:bodyPr/>
        <a:lstStyle/>
        <a:p>
          <a:endParaRPr lang="en-US" sz="1100"/>
        </a:p>
      </dgm:t>
    </dgm:pt>
    <dgm:pt modelId="{96018BB5-AC82-4187-A9DF-ECEB293B0BF9}" type="sibTrans" cxnId="{367B3922-2C62-4821-84A9-E51F8377121B}">
      <dgm:prSet/>
      <dgm:spPr/>
      <dgm:t>
        <a:bodyPr/>
        <a:lstStyle/>
        <a:p>
          <a:endParaRPr lang="en-US" sz="1100"/>
        </a:p>
      </dgm:t>
    </dgm:pt>
    <dgm:pt modelId="{52C72332-36B6-4E65-9FA6-F143DE927134}">
      <dgm:prSet phldrT="[Testo]" custT="1"/>
      <dgm:spPr/>
      <dgm:t>
        <a:bodyPr/>
        <a:lstStyle/>
        <a:p>
          <a:r>
            <a:rPr lang="en-US" sz="2400" u="none" dirty="0" smtClean="0"/>
            <a:t>Information </a:t>
          </a:r>
          <a:r>
            <a:rPr lang="en-US" sz="2400" u="none" dirty="0" err="1" smtClean="0"/>
            <a:t>modelling</a:t>
          </a:r>
          <a:endParaRPr lang="en-US" sz="2400" u="none" dirty="0"/>
        </a:p>
      </dgm:t>
    </dgm:pt>
    <dgm:pt modelId="{73963E30-86CE-491B-98D2-C88471BC9369}" type="parTrans" cxnId="{C717B1E6-D16A-44C1-B0A8-68A6A71335EC}">
      <dgm:prSet/>
      <dgm:spPr/>
      <dgm:t>
        <a:bodyPr/>
        <a:lstStyle/>
        <a:p>
          <a:endParaRPr lang="en-US" sz="1100"/>
        </a:p>
      </dgm:t>
    </dgm:pt>
    <dgm:pt modelId="{B2511DDE-A68D-4CC2-A34F-7EFFB95FB5A8}" type="sibTrans" cxnId="{C717B1E6-D16A-44C1-B0A8-68A6A71335EC}">
      <dgm:prSet/>
      <dgm:spPr/>
      <dgm:t>
        <a:bodyPr/>
        <a:lstStyle/>
        <a:p>
          <a:endParaRPr lang="en-US" sz="1100"/>
        </a:p>
      </dgm:t>
    </dgm:pt>
    <dgm:pt modelId="{7E1C536D-EF91-45D3-9705-98C3BE668D1E}">
      <dgm:prSet phldrT="[Testo]" custT="1"/>
      <dgm:spPr/>
      <dgm:t>
        <a:bodyPr/>
        <a:lstStyle/>
        <a:p>
          <a:r>
            <a:rPr lang="en-US" sz="2400" u="none" dirty="0" smtClean="0"/>
            <a:t>Minimal interoperability agreement</a:t>
          </a:r>
          <a:endParaRPr lang="en-US" sz="2400" u="none" dirty="0"/>
        </a:p>
      </dgm:t>
    </dgm:pt>
    <dgm:pt modelId="{5DA33A59-A4C5-49FE-B8C4-75664F23485A}" type="parTrans" cxnId="{23C86FDB-C18B-497D-86B5-817E42A0F2BE}">
      <dgm:prSet/>
      <dgm:spPr/>
      <dgm:t>
        <a:bodyPr/>
        <a:lstStyle/>
        <a:p>
          <a:endParaRPr lang="en-US" sz="1100"/>
        </a:p>
      </dgm:t>
    </dgm:pt>
    <dgm:pt modelId="{EB88E6BF-78A9-4037-9390-5368D7E7AD9D}" type="sibTrans" cxnId="{23C86FDB-C18B-497D-86B5-817E42A0F2BE}">
      <dgm:prSet/>
      <dgm:spPr/>
      <dgm:t>
        <a:bodyPr/>
        <a:lstStyle/>
        <a:p>
          <a:endParaRPr lang="en-US" sz="1100"/>
        </a:p>
      </dgm:t>
    </dgm:pt>
    <dgm:pt modelId="{317DDFD1-4597-4954-8DDC-D1678D2B1FD8}">
      <dgm:prSet phldrT="[Testo]" custT="1"/>
      <dgm:spPr/>
      <dgm:t>
        <a:bodyPr/>
        <a:lstStyle/>
        <a:p>
          <a:r>
            <a:rPr lang="en-US" sz="2400" u="none" dirty="0" smtClean="0"/>
            <a:t>High performance</a:t>
          </a:r>
          <a:endParaRPr lang="en-US" sz="2400" u="none" dirty="0"/>
        </a:p>
      </dgm:t>
    </dgm:pt>
    <dgm:pt modelId="{37574EA4-0769-4D92-AABA-204A90A91CA5}" type="parTrans" cxnId="{95543B6A-40F0-4BC3-BB37-EF577BEBA0B9}">
      <dgm:prSet/>
      <dgm:spPr/>
      <dgm:t>
        <a:bodyPr/>
        <a:lstStyle/>
        <a:p>
          <a:endParaRPr lang="en-US"/>
        </a:p>
      </dgm:t>
    </dgm:pt>
    <dgm:pt modelId="{469BE65E-BA90-4FE2-9A7A-EC662C1C8608}" type="sibTrans" cxnId="{95543B6A-40F0-4BC3-BB37-EF577BEBA0B9}">
      <dgm:prSet/>
      <dgm:spPr/>
      <dgm:t>
        <a:bodyPr/>
        <a:lstStyle/>
        <a:p>
          <a:endParaRPr lang="en-US"/>
        </a:p>
      </dgm:t>
    </dgm:pt>
    <dgm:pt modelId="{56529F97-BC45-4BAB-BFA7-55E873410E24}">
      <dgm:prSet phldrT="[Testo]" custT="1"/>
      <dgm:spPr/>
      <dgm:t>
        <a:bodyPr/>
        <a:lstStyle/>
        <a:p>
          <a:r>
            <a:rPr lang="en-US" sz="2400" u="none" dirty="0" smtClean="0"/>
            <a:t>Long-term access</a:t>
          </a:r>
          <a:endParaRPr lang="en-US" sz="2400" u="none" dirty="0"/>
        </a:p>
      </dgm:t>
    </dgm:pt>
    <dgm:pt modelId="{7EAF4873-9A3A-4DE9-A281-537C290BCD25}" type="parTrans" cxnId="{46254086-82A2-46C2-A5E8-515578CF810E}">
      <dgm:prSet/>
      <dgm:spPr/>
      <dgm:t>
        <a:bodyPr/>
        <a:lstStyle/>
        <a:p>
          <a:endParaRPr lang="en-US"/>
        </a:p>
      </dgm:t>
    </dgm:pt>
    <dgm:pt modelId="{BE52F48C-710C-4446-A389-1B8AD28E5418}" type="sibTrans" cxnId="{46254086-82A2-46C2-A5E8-515578CF810E}">
      <dgm:prSet/>
      <dgm:spPr/>
      <dgm:t>
        <a:bodyPr/>
        <a:lstStyle/>
        <a:p>
          <a:endParaRPr lang="en-US"/>
        </a:p>
      </dgm:t>
    </dgm:pt>
    <dgm:pt modelId="{6F298070-C2F6-4C74-9F98-3D971F6B1F41}">
      <dgm:prSet phldrT="[Testo]" custT="1"/>
      <dgm:spPr/>
      <dgm:t>
        <a:bodyPr/>
        <a:lstStyle/>
        <a:p>
          <a:r>
            <a:rPr lang="en-US" sz="2400" b="0" dirty="0" smtClean="0"/>
            <a:t>Organizational and Institutional challenges</a:t>
          </a:r>
          <a:endParaRPr lang="en-US" sz="2400" b="0" dirty="0"/>
        </a:p>
      </dgm:t>
    </dgm:pt>
    <dgm:pt modelId="{F189FC8E-9639-4EF2-8942-AD7664B8E536}" type="parTrans" cxnId="{6B570DB4-208D-4AB8-910B-513E1E6D3243}">
      <dgm:prSet/>
      <dgm:spPr/>
      <dgm:t>
        <a:bodyPr/>
        <a:lstStyle/>
        <a:p>
          <a:endParaRPr lang="en-US"/>
        </a:p>
      </dgm:t>
    </dgm:pt>
    <dgm:pt modelId="{9B479C48-1AB7-4672-81D8-94FD4468B73E}" type="sibTrans" cxnId="{6B570DB4-208D-4AB8-910B-513E1E6D3243}">
      <dgm:prSet/>
      <dgm:spPr/>
      <dgm:t>
        <a:bodyPr/>
        <a:lstStyle/>
        <a:p>
          <a:endParaRPr lang="en-US"/>
        </a:p>
      </dgm:t>
    </dgm:pt>
    <dgm:pt modelId="{DC7CF9DB-A14A-4AD3-AE2F-65DC32021272}" type="pres">
      <dgm:prSet presAssocID="{5D4DC462-3444-498C-8CAD-2EF23592350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7DC8F63-CB84-470E-8961-66B9B4B38A6D}" type="pres">
      <dgm:prSet presAssocID="{82156E6F-E4B0-4584-A04F-14A822F75501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1633C3-BDDD-433B-A476-3B624ACF557E}" type="pres">
      <dgm:prSet presAssocID="{96018BB5-AC82-4187-A9DF-ECEB293B0BF9}" presName="sibTrans" presStyleCnt="0"/>
      <dgm:spPr/>
    </dgm:pt>
    <dgm:pt modelId="{9A4B0445-E737-461B-A599-02AFB6024E66}" type="pres">
      <dgm:prSet presAssocID="{217F5F70-47FA-4A6F-9022-B1C810B70819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2B1FD3A-B280-4184-97F7-60DBD607C5E5}" type="presOf" srcId="{52C72332-36B6-4E65-9FA6-F143DE927134}" destId="{57DC8F63-CB84-470E-8961-66B9B4B38A6D}" srcOrd="0" destOrd="1" presId="urn:microsoft.com/office/officeart/2005/8/layout/hList6"/>
    <dgm:cxn modelId="{8681C806-0D1A-476A-B4C9-A9824D62430F}" srcId="{217F5F70-47FA-4A6F-9022-B1C810B70819}" destId="{B8BDC588-88EF-4044-B712-32DFC5522D44}" srcOrd="1" destOrd="0" parTransId="{30306907-6719-4194-B59F-9C222D21D830}" sibTransId="{45A4C177-27A7-4EA8-9327-806D51EE4E66}"/>
    <dgm:cxn modelId="{367B3922-2C62-4821-84A9-E51F8377121B}" srcId="{5D4DC462-3444-498C-8CAD-2EF235923505}" destId="{82156E6F-E4B0-4584-A04F-14A822F75501}" srcOrd="0" destOrd="0" parTransId="{83E85386-C20E-4518-9D29-200C99C7470D}" sibTransId="{96018BB5-AC82-4187-A9DF-ECEB293B0BF9}"/>
    <dgm:cxn modelId="{6CFF186D-AA32-49BC-968A-7E4F9F1FC08A}" type="presOf" srcId="{56529F97-BC45-4BAB-BFA7-55E873410E24}" destId="{57DC8F63-CB84-470E-8961-66B9B4B38A6D}" srcOrd="0" destOrd="4" presId="urn:microsoft.com/office/officeart/2005/8/layout/hList6"/>
    <dgm:cxn modelId="{C717B1E6-D16A-44C1-B0A8-68A6A71335EC}" srcId="{82156E6F-E4B0-4584-A04F-14A822F75501}" destId="{52C72332-36B6-4E65-9FA6-F143DE927134}" srcOrd="0" destOrd="0" parTransId="{73963E30-86CE-491B-98D2-C88471BC9369}" sibTransId="{B2511DDE-A68D-4CC2-A34F-7EFFB95FB5A8}"/>
    <dgm:cxn modelId="{0BD0C25A-E172-404E-8BB3-A468DC12FE76}" srcId="{217F5F70-47FA-4A6F-9022-B1C810B70819}" destId="{B58EB992-F8E9-4669-BFF1-CBF39734AFD4}" srcOrd="0" destOrd="0" parTransId="{271A2BDC-BEC3-484D-9F28-5CF7F5B01385}" sibTransId="{7F47FB52-8D35-473A-8297-14C2E7A8DBE6}"/>
    <dgm:cxn modelId="{7194C215-21C3-478B-AD46-5CAB081AE190}" type="presOf" srcId="{5D4DC462-3444-498C-8CAD-2EF235923505}" destId="{DC7CF9DB-A14A-4AD3-AE2F-65DC32021272}" srcOrd="0" destOrd="0" presId="urn:microsoft.com/office/officeart/2005/8/layout/hList6"/>
    <dgm:cxn modelId="{46254086-82A2-46C2-A5E8-515578CF810E}" srcId="{82156E6F-E4B0-4584-A04F-14A822F75501}" destId="{56529F97-BC45-4BAB-BFA7-55E873410E24}" srcOrd="3" destOrd="0" parTransId="{7EAF4873-9A3A-4DE9-A281-537C290BCD25}" sibTransId="{BE52F48C-710C-4446-A389-1B8AD28E5418}"/>
    <dgm:cxn modelId="{6B570DB4-208D-4AB8-910B-513E1E6D3243}" srcId="{217F5F70-47FA-4A6F-9022-B1C810B70819}" destId="{6F298070-C2F6-4C74-9F98-3D971F6B1F41}" srcOrd="2" destOrd="0" parTransId="{F189FC8E-9639-4EF2-8942-AD7664B8E536}" sibTransId="{9B479C48-1AB7-4672-81D8-94FD4468B73E}"/>
    <dgm:cxn modelId="{943AF465-1490-441E-A818-03D3E7348A03}" type="presOf" srcId="{82156E6F-E4B0-4584-A04F-14A822F75501}" destId="{57DC8F63-CB84-470E-8961-66B9B4B38A6D}" srcOrd="0" destOrd="0" presId="urn:microsoft.com/office/officeart/2005/8/layout/hList6"/>
    <dgm:cxn modelId="{23C86FDB-C18B-497D-86B5-817E42A0F2BE}" srcId="{82156E6F-E4B0-4584-A04F-14A822F75501}" destId="{7E1C536D-EF91-45D3-9705-98C3BE668D1E}" srcOrd="1" destOrd="0" parTransId="{5DA33A59-A4C5-49FE-B8C4-75664F23485A}" sibTransId="{EB88E6BF-78A9-4037-9390-5368D7E7AD9D}"/>
    <dgm:cxn modelId="{215CBF79-24C8-4D81-B864-AF495BD4FDA9}" type="presOf" srcId="{317DDFD1-4597-4954-8DDC-D1678D2B1FD8}" destId="{57DC8F63-CB84-470E-8961-66B9B4B38A6D}" srcOrd="0" destOrd="3" presId="urn:microsoft.com/office/officeart/2005/8/layout/hList6"/>
    <dgm:cxn modelId="{1BE7BABB-A63E-4D5A-8C39-90712634A522}" type="presOf" srcId="{7E1C536D-EF91-45D3-9705-98C3BE668D1E}" destId="{57DC8F63-CB84-470E-8961-66B9B4B38A6D}" srcOrd="0" destOrd="2" presId="urn:microsoft.com/office/officeart/2005/8/layout/hList6"/>
    <dgm:cxn modelId="{256C9A8E-E087-4C94-8972-D35882551A41}" type="presOf" srcId="{6F298070-C2F6-4C74-9F98-3D971F6B1F41}" destId="{9A4B0445-E737-461B-A599-02AFB6024E66}" srcOrd="0" destOrd="3" presId="urn:microsoft.com/office/officeart/2005/8/layout/hList6"/>
    <dgm:cxn modelId="{4E1BC9BD-BD75-456C-A0DB-4FB1E4CA1C31}" type="presOf" srcId="{217F5F70-47FA-4A6F-9022-B1C810B70819}" destId="{9A4B0445-E737-461B-A599-02AFB6024E66}" srcOrd="0" destOrd="0" presId="urn:microsoft.com/office/officeart/2005/8/layout/hList6"/>
    <dgm:cxn modelId="{95543B6A-40F0-4BC3-BB37-EF577BEBA0B9}" srcId="{82156E6F-E4B0-4584-A04F-14A822F75501}" destId="{317DDFD1-4597-4954-8DDC-D1678D2B1FD8}" srcOrd="2" destOrd="0" parTransId="{37574EA4-0769-4D92-AABA-204A90A91CA5}" sibTransId="{469BE65E-BA90-4FE2-9A7A-EC662C1C8608}"/>
    <dgm:cxn modelId="{7F64324B-25E5-4AA9-B948-982E9CE6ABDC}" type="presOf" srcId="{B8BDC588-88EF-4044-B712-32DFC5522D44}" destId="{9A4B0445-E737-461B-A599-02AFB6024E66}" srcOrd="0" destOrd="2" presId="urn:microsoft.com/office/officeart/2005/8/layout/hList6"/>
    <dgm:cxn modelId="{DA5D2093-C7F4-4244-9BA0-C0D0CCEF2B03}" type="presOf" srcId="{B58EB992-F8E9-4669-BFF1-CBF39734AFD4}" destId="{9A4B0445-E737-461B-A599-02AFB6024E66}" srcOrd="0" destOrd="1" presId="urn:microsoft.com/office/officeart/2005/8/layout/hList6"/>
    <dgm:cxn modelId="{6BB75F74-79BB-4DCB-B32A-438380E7A090}" srcId="{5D4DC462-3444-498C-8CAD-2EF235923505}" destId="{217F5F70-47FA-4A6F-9022-B1C810B70819}" srcOrd="1" destOrd="0" parTransId="{F0D2E44D-ABB4-4641-A88E-5D066FA71335}" sibTransId="{257476FA-5AF0-4C21-A3F7-59EF86A99682}"/>
    <dgm:cxn modelId="{287C66E5-174C-4457-8447-9BBBE1A97861}" type="presParOf" srcId="{DC7CF9DB-A14A-4AD3-AE2F-65DC32021272}" destId="{57DC8F63-CB84-470E-8961-66B9B4B38A6D}" srcOrd="0" destOrd="0" presId="urn:microsoft.com/office/officeart/2005/8/layout/hList6"/>
    <dgm:cxn modelId="{E0DE4319-7D1F-4647-9650-F9D8B3FA0520}" type="presParOf" srcId="{DC7CF9DB-A14A-4AD3-AE2F-65DC32021272}" destId="{FF1633C3-BDDD-433B-A476-3B624ACF557E}" srcOrd="1" destOrd="0" presId="urn:microsoft.com/office/officeart/2005/8/layout/hList6"/>
    <dgm:cxn modelId="{3E0905BB-1B80-413B-A066-0F71D68F9752}" type="presParOf" srcId="{DC7CF9DB-A14A-4AD3-AE2F-65DC32021272}" destId="{9A4B0445-E737-461B-A599-02AFB6024E66}" srcOrd="2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849C8B-D5C3-4D70-9956-080EB0688405}">
      <dsp:nvSpPr>
        <dsp:cNvPr id="0" name=""/>
        <dsp:cNvSpPr/>
      </dsp:nvSpPr>
      <dsp:spPr>
        <a:xfrm>
          <a:off x="0" y="126999"/>
          <a:ext cx="6096000" cy="3810000"/>
        </a:xfrm>
        <a:prstGeom prst="swooshArrow">
          <a:avLst>
            <a:gd name="adj1" fmla="val 25000"/>
            <a:gd name="adj2" fmla="val 25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1BFDF2-BC7D-4633-957D-53C8CD0CC22D}">
      <dsp:nvSpPr>
        <dsp:cNvPr id="0" name=""/>
        <dsp:cNvSpPr/>
      </dsp:nvSpPr>
      <dsp:spPr>
        <a:xfrm>
          <a:off x="774192" y="2756661"/>
          <a:ext cx="158496" cy="15849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B747B9-0FA7-4758-BC1B-1E9BC47092BF}">
      <dsp:nvSpPr>
        <dsp:cNvPr id="0" name=""/>
        <dsp:cNvSpPr/>
      </dsp:nvSpPr>
      <dsp:spPr>
        <a:xfrm>
          <a:off x="853440" y="2835910"/>
          <a:ext cx="1420368" cy="11010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984" tIns="0" rIns="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dedicated tools</a:t>
          </a:r>
          <a:endParaRPr lang="en-US" sz="1800" kern="1200" dirty="0"/>
        </a:p>
      </dsp:txBody>
      <dsp:txXfrm>
        <a:off x="853440" y="2835910"/>
        <a:ext cx="1420368" cy="1101090"/>
      </dsp:txXfrm>
    </dsp:sp>
    <dsp:sp modelId="{EF055155-191E-4BF4-ABD1-1619E53E1BE9}">
      <dsp:nvSpPr>
        <dsp:cNvPr id="0" name=""/>
        <dsp:cNvSpPr/>
      </dsp:nvSpPr>
      <dsp:spPr>
        <a:xfrm>
          <a:off x="2173224" y="1721103"/>
          <a:ext cx="286512" cy="286512"/>
        </a:xfrm>
        <a:prstGeom prst="ellipse">
          <a:avLst/>
        </a:prstGeom>
        <a:solidFill>
          <a:schemeClr val="accent2">
            <a:hueOff val="5241764"/>
            <a:satOff val="-994"/>
            <a:lumOff val="-500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BA3AE3-17F6-443C-8B03-24BC38FBC1A8}">
      <dsp:nvSpPr>
        <dsp:cNvPr id="0" name=""/>
        <dsp:cNvSpPr/>
      </dsp:nvSpPr>
      <dsp:spPr>
        <a:xfrm>
          <a:off x="2316480" y="1864359"/>
          <a:ext cx="1463040" cy="20726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1817" tIns="0" rIns="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technological framework</a:t>
          </a:r>
          <a:endParaRPr lang="en-US" sz="1800" kern="1200" dirty="0"/>
        </a:p>
      </dsp:txBody>
      <dsp:txXfrm>
        <a:off x="2316480" y="1864359"/>
        <a:ext cx="1463040" cy="2072640"/>
      </dsp:txXfrm>
    </dsp:sp>
    <dsp:sp modelId="{F5E9ECCE-9C16-46E1-91C9-7A0D7374F784}">
      <dsp:nvSpPr>
        <dsp:cNvPr id="0" name=""/>
        <dsp:cNvSpPr/>
      </dsp:nvSpPr>
      <dsp:spPr>
        <a:xfrm>
          <a:off x="3855720" y="1090929"/>
          <a:ext cx="396240" cy="396240"/>
        </a:xfrm>
        <a:prstGeom prst="ellipse">
          <a:avLst/>
        </a:prstGeom>
        <a:solidFill>
          <a:schemeClr val="accent2">
            <a:hueOff val="10483529"/>
            <a:satOff val="-1988"/>
            <a:lumOff val="-999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CCC81B-7BC2-455A-856D-539A6400756E}">
      <dsp:nvSpPr>
        <dsp:cNvPr id="0" name=""/>
        <dsp:cNvSpPr/>
      </dsp:nvSpPr>
      <dsp:spPr>
        <a:xfrm>
          <a:off x="4053840" y="1289049"/>
          <a:ext cx="1463040" cy="26479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959" tIns="0" rIns="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CBA, SOA</a:t>
          </a:r>
          <a:endParaRPr lang="en-US" sz="1800" kern="1200" dirty="0"/>
        </a:p>
      </dsp:txBody>
      <dsp:txXfrm>
        <a:off x="4053840" y="1289049"/>
        <a:ext cx="1463040" cy="26479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849C8B-D5C3-4D70-9956-080EB0688405}">
      <dsp:nvSpPr>
        <dsp:cNvPr id="0" name=""/>
        <dsp:cNvSpPr/>
      </dsp:nvSpPr>
      <dsp:spPr>
        <a:xfrm>
          <a:off x="0" y="126999"/>
          <a:ext cx="6096000" cy="3810000"/>
        </a:xfrm>
        <a:prstGeom prst="swooshArrow">
          <a:avLst>
            <a:gd name="adj1" fmla="val 25000"/>
            <a:gd name="adj2" fmla="val 25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1BFDF2-BC7D-4633-957D-53C8CD0CC22D}">
      <dsp:nvSpPr>
        <dsp:cNvPr id="0" name=""/>
        <dsp:cNvSpPr/>
      </dsp:nvSpPr>
      <dsp:spPr>
        <a:xfrm>
          <a:off x="774192" y="2756661"/>
          <a:ext cx="158496" cy="15849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B747B9-0FA7-4758-BC1B-1E9BC47092BF}">
      <dsp:nvSpPr>
        <dsp:cNvPr id="0" name=""/>
        <dsp:cNvSpPr/>
      </dsp:nvSpPr>
      <dsp:spPr>
        <a:xfrm>
          <a:off x="853440" y="2835910"/>
          <a:ext cx="1420368" cy="11010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984" tIns="0" rIns="0" bIns="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dedicated tools</a:t>
          </a:r>
          <a:endParaRPr lang="en-US" sz="2300" kern="1200" dirty="0"/>
        </a:p>
      </dsp:txBody>
      <dsp:txXfrm>
        <a:off x="853440" y="2835910"/>
        <a:ext cx="1420368" cy="1101090"/>
      </dsp:txXfrm>
    </dsp:sp>
    <dsp:sp modelId="{EF055155-191E-4BF4-ABD1-1619E53E1BE9}">
      <dsp:nvSpPr>
        <dsp:cNvPr id="0" name=""/>
        <dsp:cNvSpPr/>
      </dsp:nvSpPr>
      <dsp:spPr>
        <a:xfrm>
          <a:off x="2173224" y="1721103"/>
          <a:ext cx="286512" cy="286512"/>
        </a:xfrm>
        <a:prstGeom prst="ellipse">
          <a:avLst/>
        </a:prstGeom>
        <a:solidFill>
          <a:schemeClr val="accent3">
            <a:hueOff val="-3436168"/>
            <a:satOff val="-29185"/>
            <a:lumOff val="9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BA3AE3-17F6-443C-8B03-24BC38FBC1A8}">
      <dsp:nvSpPr>
        <dsp:cNvPr id="0" name=""/>
        <dsp:cNvSpPr/>
      </dsp:nvSpPr>
      <dsp:spPr>
        <a:xfrm>
          <a:off x="2316480" y="1864359"/>
          <a:ext cx="1463040" cy="20726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1817" tIns="0" rIns="0" bIns="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WF-based</a:t>
          </a:r>
        </a:p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framework</a:t>
          </a:r>
          <a:endParaRPr lang="en-US" sz="2300" kern="1200" dirty="0"/>
        </a:p>
      </dsp:txBody>
      <dsp:txXfrm>
        <a:off x="2316480" y="1864359"/>
        <a:ext cx="1463040" cy="2072640"/>
      </dsp:txXfrm>
    </dsp:sp>
    <dsp:sp modelId="{F5E9ECCE-9C16-46E1-91C9-7A0D7374F784}">
      <dsp:nvSpPr>
        <dsp:cNvPr id="0" name=""/>
        <dsp:cNvSpPr/>
      </dsp:nvSpPr>
      <dsp:spPr>
        <a:xfrm>
          <a:off x="3855720" y="1090929"/>
          <a:ext cx="396240" cy="396240"/>
        </a:xfrm>
        <a:prstGeom prst="ellipse">
          <a:avLst/>
        </a:prstGeom>
        <a:solidFill>
          <a:schemeClr val="accent3">
            <a:hueOff val="-6872335"/>
            <a:satOff val="-58371"/>
            <a:lumOff val="19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CCC81B-7BC2-455A-856D-539A6400756E}">
      <dsp:nvSpPr>
        <dsp:cNvPr id="0" name=""/>
        <dsp:cNvSpPr/>
      </dsp:nvSpPr>
      <dsp:spPr>
        <a:xfrm>
          <a:off x="4053840" y="1289049"/>
          <a:ext cx="1463040" cy="26479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959" tIns="0" rIns="0" bIns="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SOA</a:t>
          </a:r>
          <a:endParaRPr lang="en-US" sz="2300" kern="1200" dirty="0"/>
        </a:p>
      </dsp:txBody>
      <dsp:txXfrm>
        <a:off x="4053840" y="1289049"/>
        <a:ext cx="1463040" cy="264795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45F67E-FDAE-4BE8-8472-2AC5BB60340E}">
      <dsp:nvSpPr>
        <dsp:cNvPr id="0" name=""/>
        <dsp:cNvSpPr/>
      </dsp:nvSpPr>
      <dsp:spPr>
        <a:xfrm rot="5400000">
          <a:off x="-294294" y="297927"/>
          <a:ext cx="1961963" cy="1373374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A-BP</a:t>
          </a:r>
          <a:endParaRPr lang="en-US" sz="1900" kern="1200" dirty="0"/>
        </a:p>
      </dsp:txBody>
      <dsp:txXfrm rot="-5400000">
        <a:off x="1" y="690319"/>
        <a:ext cx="1373374" cy="588589"/>
      </dsp:txXfrm>
    </dsp:sp>
    <dsp:sp modelId="{204A8E3F-9ACD-4CEB-8BC2-C806373B8141}">
      <dsp:nvSpPr>
        <dsp:cNvPr id="0" name=""/>
        <dsp:cNvSpPr/>
      </dsp:nvSpPr>
      <dsp:spPr>
        <a:xfrm rot="5400000">
          <a:off x="3097049" y="-1720041"/>
          <a:ext cx="1275276" cy="472262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0472" tIns="19685" rIns="19685" bIns="19685" numCol="1" spcCol="1270" anchor="ctr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100" kern="1200" dirty="0" smtClean="0"/>
            <a:t>Read an abstract BP </a:t>
          </a:r>
          <a:endParaRPr lang="en-US" sz="3100" kern="1200" dirty="0"/>
        </a:p>
      </dsp:txBody>
      <dsp:txXfrm rot="-5400000">
        <a:off x="1373375" y="65887"/>
        <a:ext cx="4660371" cy="1150768"/>
      </dsp:txXfrm>
    </dsp:sp>
    <dsp:sp modelId="{49E9727E-4174-4F23-8F13-403791995E88}">
      <dsp:nvSpPr>
        <dsp:cNvPr id="0" name=""/>
        <dsp:cNvSpPr/>
      </dsp:nvSpPr>
      <dsp:spPr>
        <a:xfrm rot="5400000">
          <a:off x="-294294" y="2069212"/>
          <a:ext cx="1961963" cy="1373374"/>
        </a:xfrm>
        <a:prstGeom prst="chevron">
          <a:avLst/>
        </a:prstGeom>
        <a:solidFill>
          <a:schemeClr val="accent4">
            <a:hueOff val="-1359333"/>
            <a:satOff val="-2114"/>
            <a:lumOff val="10687"/>
            <a:alphaOff val="0"/>
          </a:schemeClr>
        </a:solidFill>
        <a:ln w="9525" cap="flat" cmpd="sng" algn="ctr">
          <a:solidFill>
            <a:schemeClr val="accent4">
              <a:hueOff val="-1359333"/>
              <a:satOff val="-2114"/>
              <a:lumOff val="10687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Intermediate</a:t>
          </a:r>
          <a:br>
            <a:rPr lang="en-US" sz="1900" kern="1200" dirty="0" smtClean="0"/>
          </a:br>
          <a:r>
            <a:rPr lang="en-US" sz="1900" kern="1200" dirty="0" smtClean="0"/>
            <a:t>BP</a:t>
          </a:r>
          <a:endParaRPr lang="en-US" sz="1900" kern="1200" dirty="0"/>
        </a:p>
      </dsp:txBody>
      <dsp:txXfrm rot="-5400000">
        <a:off x="1" y="2461604"/>
        <a:ext cx="1373374" cy="588589"/>
      </dsp:txXfrm>
    </dsp:sp>
    <dsp:sp modelId="{49FBA9FD-2039-41C7-ACA6-3C5C159B17BF}">
      <dsp:nvSpPr>
        <dsp:cNvPr id="0" name=""/>
        <dsp:cNvSpPr/>
      </dsp:nvSpPr>
      <dsp:spPr>
        <a:xfrm rot="5400000">
          <a:off x="3097049" y="51243"/>
          <a:ext cx="1275276" cy="472262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1359333"/>
              <a:satOff val="-2114"/>
              <a:lumOff val="10687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0472" tIns="19685" rIns="19685" bIns="19685" numCol="1" spcCol="1270" anchor="ctr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100" kern="1200" dirty="0" smtClean="0"/>
            <a:t>Pre-process the abstract BP to an Executable BP  </a:t>
          </a:r>
          <a:endParaRPr lang="en-US" sz="3100" kern="1200" dirty="0"/>
        </a:p>
      </dsp:txBody>
      <dsp:txXfrm rot="-5400000">
        <a:off x="1373375" y="1837171"/>
        <a:ext cx="4660371" cy="1150768"/>
      </dsp:txXfrm>
    </dsp:sp>
    <dsp:sp modelId="{54AE77CB-3033-4383-B538-BEE0C587BC33}">
      <dsp:nvSpPr>
        <dsp:cNvPr id="0" name=""/>
        <dsp:cNvSpPr/>
      </dsp:nvSpPr>
      <dsp:spPr>
        <a:xfrm rot="5400000">
          <a:off x="-294294" y="3840497"/>
          <a:ext cx="1961963" cy="1373374"/>
        </a:xfrm>
        <a:prstGeom prst="chevron">
          <a:avLst/>
        </a:prstGeom>
        <a:solidFill>
          <a:schemeClr val="accent4">
            <a:hueOff val="-2718667"/>
            <a:satOff val="-4228"/>
            <a:lumOff val="21373"/>
            <a:alphaOff val="0"/>
          </a:schemeClr>
        </a:solidFill>
        <a:ln w="9525" cap="flat" cmpd="sng" algn="ctr">
          <a:solidFill>
            <a:schemeClr val="accent4">
              <a:hueOff val="-2718667"/>
              <a:satOff val="-4228"/>
              <a:lumOff val="2137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E-BP</a:t>
          </a:r>
          <a:endParaRPr lang="en-US" sz="1900" kern="1200" dirty="0"/>
        </a:p>
      </dsp:txBody>
      <dsp:txXfrm rot="-5400000">
        <a:off x="1" y="4232889"/>
        <a:ext cx="1373374" cy="588589"/>
      </dsp:txXfrm>
    </dsp:sp>
    <dsp:sp modelId="{8EDDCC47-07A4-42B4-BBF7-C3BE0A65E8B8}">
      <dsp:nvSpPr>
        <dsp:cNvPr id="0" name=""/>
        <dsp:cNvSpPr/>
      </dsp:nvSpPr>
      <dsp:spPr>
        <a:xfrm rot="5400000">
          <a:off x="3097049" y="1788988"/>
          <a:ext cx="1275276" cy="472262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2718667"/>
              <a:satOff val="-4228"/>
              <a:lumOff val="2137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0472" tIns="19685" rIns="19685" bIns="19685" numCol="1" spcCol="1270" anchor="ctr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100" kern="1200" dirty="0" smtClean="0"/>
            <a:t>Identify BP input/output</a:t>
          </a:r>
          <a:endParaRPr lang="en-US" sz="3100" kern="1200" dirty="0"/>
        </a:p>
      </dsp:txBody>
      <dsp:txXfrm rot="-5400000">
        <a:off x="1373375" y="3574916"/>
        <a:ext cx="4660371" cy="115076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45F67E-FDAE-4BE8-8472-2AC5BB60340E}">
      <dsp:nvSpPr>
        <dsp:cNvPr id="0" name=""/>
        <dsp:cNvSpPr/>
      </dsp:nvSpPr>
      <dsp:spPr>
        <a:xfrm rot="5400000">
          <a:off x="-222840" y="224109"/>
          <a:ext cx="1485602" cy="1039921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E-BP</a:t>
          </a:r>
          <a:endParaRPr lang="en-US" sz="2100" kern="1200" dirty="0"/>
        </a:p>
      </dsp:txBody>
      <dsp:txXfrm rot="-5400000">
        <a:off x="1" y="521230"/>
        <a:ext cx="1039921" cy="445681"/>
      </dsp:txXfrm>
    </dsp:sp>
    <dsp:sp modelId="{204A8E3F-9ACD-4CEB-8BC2-C806373B8141}">
      <dsp:nvSpPr>
        <dsp:cNvPr id="0" name=""/>
        <dsp:cNvSpPr/>
      </dsp:nvSpPr>
      <dsp:spPr>
        <a:xfrm rot="5400000">
          <a:off x="3085140" y="-2043949"/>
          <a:ext cx="965641" cy="505607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8920" tIns="22225" rIns="22225" bIns="22225" numCol="1" spcCol="1270" anchor="ctr" anchorCtr="0">
          <a:noAutofit/>
        </a:bodyPr>
        <a:lstStyle/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500" kern="1200" dirty="0" smtClean="0"/>
            <a:t>Read an E-BP </a:t>
          </a:r>
          <a:endParaRPr lang="en-US" sz="3500" kern="1200" dirty="0"/>
        </a:p>
      </dsp:txBody>
      <dsp:txXfrm rot="-5400000">
        <a:off x="1039922" y="48408"/>
        <a:ext cx="5008939" cy="871363"/>
      </dsp:txXfrm>
    </dsp:sp>
    <dsp:sp modelId="{49E9727E-4174-4F23-8F13-403791995E88}">
      <dsp:nvSpPr>
        <dsp:cNvPr id="0" name=""/>
        <dsp:cNvSpPr/>
      </dsp:nvSpPr>
      <dsp:spPr>
        <a:xfrm rot="5400000">
          <a:off x="-222840" y="1565329"/>
          <a:ext cx="1485602" cy="1039921"/>
        </a:xfrm>
        <a:prstGeom prst="chevron">
          <a:avLst/>
        </a:prstGeom>
        <a:solidFill>
          <a:schemeClr val="accent5">
            <a:hueOff val="3546033"/>
            <a:satOff val="-153"/>
            <a:lumOff val="-6994"/>
            <a:alphaOff val="0"/>
          </a:schemeClr>
        </a:solidFill>
        <a:ln w="9525" cap="flat" cmpd="sng" algn="ctr">
          <a:solidFill>
            <a:schemeClr val="accent5">
              <a:hueOff val="3546033"/>
              <a:satOff val="-153"/>
              <a:lumOff val="-6994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I/O</a:t>
          </a:r>
          <a:endParaRPr lang="en-US" sz="2100" kern="1200" dirty="0"/>
        </a:p>
      </dsp:txBody>
      <dsp:txXfrm rot="-5400000">
        <a:off x="1" y="1862450"/>
        <a:ext cx="1039921" cy="445681"/>
      </dsp:txXfrm>
    </dsp:sp>
    <dsp:sp modelId="{49FBA9FD-2039-41C7-ACA6-3C5C159B17BF}">
      <dsp:nvSpPr>
        <dsp:cNvPr id="0" name=""/>
        <dsp:cNvSpPr/>
      </dsp:nvSpPr>
      <dsp:spPr>
        <a:xfrm rot="5400000">
          <a:off x="3085140" y="-702729"/>
          <a:ext cx="965641" cy="505607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3546033"/>
              <a:satOff val="-153"/>
              <a:lumOff val="-6994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8920" tIns="22225" rIns="22225" bIns="22225" numCol="1" spcCol="1270" anchor="ctr" anchorCtr="0">
          <a:noAutofit/>
        </a:bodyPr>
        <a:lstStyle/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500" kern="1200" dirty="0" smtClean="0"/>
            <a:t>Input ingestion</a:t>
          </a:r>
          <a:endParaRPr lang="en-US" sz="3500" kern="1200" dirty="0"/>
        </a:p>
      </dsp:txBody>
      <dsp:txXfrm rot="-5400000">
        <a:off x="1039922" y="1389628"/>
        <a:ext cx="5008939" cy="871363"/>
      </dsp:txXfrm>
    </dsp:sp>
    <dsp:sp modelId="{54AE77CB-3033-4383-B538-BEE0C587BC33}">
      <dsp:nvSpPr>
        <dsp:cNvPr id="0" name=""/>
        <dsp:cNvSpPr/>
      </dsp:nvSpPr>
      <dsp:spPr>
        <a:xfrm rot="5400000">
          <a:off x="-222840" y="2906549"/>
          <a:ext cx="1485602" cy="1039921"/>
        </a:xfrm>
        <a:prstGeom prst="chevron">
          <a:avLst/>
        </a:prstGeom>
        <a:solidFill>
          <a:schemeClr val="accent5">
            <a:hueOff val="7092066"/>
            <a:satOff val="-307"/>
            <a:lumOff val="-13987"/>
            <a:alphaOff val="0"/>
          </a:schemeClr>
        </a:solidFill>
        <a:ln w="9525" cap="flat" cmpd="sng" algn="ctr">
          <a:solidFill>
            <a:schemeClr val="accent5">
              <a:hueOff val="7092066"/>
              <a:satOff val="-307"/>
              <a:lumOff val="-13987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Run</a:t>
          </a:r>
          <a:endParaRPr lang="en-US" sz="2100" kern="1200" dirty="0"/>
        </a:p>
      </dsp:txBody>
      <dsp:txXfrm rot="-5400000">
        <a:off x="1" y="3203670"/>
        <a:ext cx="1039921" cy="445681"/>
      </dsp:txXfrm>
    </dsp:sp>
    <dsp:sp modelId="{8EDDCC47-07A4-42B4-BBF7-C3BE0A65E8B8}">
      <dsp:nvSpPr>
        <dsp:cNvPr id="0" name=""/>
        <dsp:cNvSpPr/>
      </dsp:nvSpPr>
      <dsp:spPr>
        <a:xfrm rot="5400000">
          <a:off x="3085140" y="613093"/>
          <a:ext cx="965641" cy="505607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7092066"/>
              <a:satOff val="-307"/>
              <a:lumOff val="-13987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8920" tIns="22225" rIns="22225" bIns="22225" numCol="1" spcCol="1270" anchor="ctr" anchorCtr="0">
          <a:noAutofit/>
        </a:bodyPr>
        <a:lstStyle/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500" kern="1200" dirty="0" smtClean="0"/>
            <a:t>WF execution </a:t>
          </a:r>
          <a:endParaRPr lang="en-US" sz="3500" kern="1200" dirty="0"/>
        </a:p>
      </dsp:txBody>
      <dsp:txXfrm rot="-5400000">
        <a:off x="1039922" y="2705451"/>
        <a:ext cx="5008939" cy="871363"/>
      </dsp:txXfrm>
    </dsp:sp>
    <dsp:sp modelId="{7D9DEAD0-AB70-423B-8415-84BE5C968351}">
      <dsp:nvSpPr>
        <dsp:cNvPr id="0" name=""/>
        <dsp:cNvSpPr/>
      </dsp:nvSpPr>
      <dsp:spPr>
        <a:xfrm rot="5400000">
          <a:off x="-222840" y="4247768"/>
          <a:ext cx="1485602" cy="1039921"/>
        </a:xfrm>
        <a:prstGeom prst="chevron">
          <a:avLst/>
        </a:prstGeom>
        <a:solidFill>
          <a:schemeClr val="accent5">
            <a:hueOff val="10638099"/>
            <a:satOff val="-460"/>
            <a:lumOff val="-20981"/>
            <a:alphaOff val="0"/>
          </a:schemeClr>
        </a:solidFill>
        <a:ln w="9525" cap="flat" cmpd="sng" algn="ctr">
          <a:solidFill>
            <a:schemeClr val="accent5">
              <a:hueOff val="10638099"/>
              <a:satOff val="-460"/>
              <a:lumOff val="-20981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Outcome</a:t>
          </a:r>
          <a:endParaRPr lang="en-US" sz="2100" kern="1200" dirty="0"/>
        </a:p>
      </dsp:txBody>
      <dsp:txXfrm rot="-5400000">
        <a:off x="1" y="4544889"/>
        <a:ext cx="1039921" cy="445681"/>
      </dsp:txXfrm>
    </dsp:sp>
    <dsp:sp modelId="{84B2221F-EF74-41F6-A21D-3192C5E1DC97}">
      <dsp:nvSpPr>
        <dsp:cNvPr id="0" name=""/>
        <dsp:cNvSpPr/>
      </dsp:nvSpPr>
      <dsp:spPr>
        <a:xfrm rot="5400000">
          <a:off x="3085140" y="1979710"/>
          <a:ext cx="965641" cy="505607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10638099"/>
              <a:satOff val="-460"/>
              <a:lumOff val="-20981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8920" tIns="22225" rIns="22225" bIns="22225" numCol="1" spcCol="1270" anchor="ctr" anchorCtr="0">
          <a:noAutofit/>
        </a:bodyPr>
        <a:lstStyle/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500" kern="1200" dirty="0" smtClean="0"/>
            <a:t>Publish the outcome(s)</a:t>
          </a:r>
          <a:endParaRPr lang="en-US" sz="3500" kern="1200" dirty="0"/>
        </a:p>
      </dsp:txBody>
      <dsp:txXfrm rot="-5400000">
        <a:off x="1039922" y="4072068"/>
        <a:ext cx="5008939" cy="87136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DC8F63-CB84-470E-8961-66B9B4B38A6D}">
      <dsp:nvSpPr>
        <dsp:cNvPr id="0" name=""/>
        <dsp:cNvSpPr/>
      </dsp:nvSpPr>
      <dsp:spPr>
        <a:xfrm rot="16200000">
          <a:off x="-1117135" y="1120419"/>
          <a:ext cx="5400600" cy="3159760"/>
        </a:xfrm>
        <a:prstGeom prst="flowChartManualOperati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rgbClr val="FFFF00"/>
              </a:solidFill>
            </a:rPr>
            <a:t>Technical challenges</a:t>
          </a:r>
          <a:endParaRPr lang="en-US" sz="2800" kern="1200" dirty="0">
            <a:solidFill>
              <a:srgbClr val="FFFF00"/>
            </a:solidFill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u="none" kern="1200" dirty="0" smtClean="0"/>
            <a:t>Information </a:t>
          </a:r>
          <a:r>
            <a:rPr lang="en-US" sz="2400" u="none" kern="1200" dirty="0" err="1" smtClean="0"/>
            <a:t>modelling</a:t>
          </a:r>
          <a:endParaRPr lang="en-US" sz="2400" u="none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u="none" kern="1200" dirty="0" smtClean="0"/>
            <a:t>Minimal interoperability agreement</a:t>
          </a:r>
          <a:endParaRPr lang="en-US" sz="2400" u="none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u="none" kern="1200" dirty="0" smtClean="0"/>
            <a:t>High performance</a:t>
          </a:r>
          <a:endParaRPr lang="en-US" sz="2400" u="none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u="none" kern="1200" dirty="0" smtClean="0"/>
            <a:t>Long-term access</a:t>
          </a:r>
          <a:endParaRPr lang="en-US" sz="2400" u="none" kern="1200" dirty="0"/>
        </a:p>
      </dsp:txBody>
      <dsp:txXfrm rot="5400000">
        <a:off x="3285" y="1080119"/>
        <a:ext cx="3159760" cy="3240360"/>
      </dsp:txXfrm>
    </dsp:sp>
    <dsp:sp modelId="{9A4B0445-E737-461B-A599-02AFB6024E66}">
      <dsp:nvSpPr>
        <dsp:cNvPr id="0" name=""/>
        <dsp:cNvSpPr/>
      </dsp:nvSpPr>
      <dsp:spPr>
        <a:xfrm rot="16200000">
          <a:off x="2279607" y="1120419"/>
          <a:ext cx="5400600" cy="3159760"/>
        </a:xfrm>
        <a:prstGeom prst="flowChartManualOperati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rgbClr val="FFFF00"/>
              </a:solidFill>
            </a:rPr>
            <a:t>Non-technical challenges</a:t>
          </a:r>
          <a:endParaRPr lang="en-US" sz="2800" kern="1200" dirty="0">
            <a:solidFill>
              <a:srgbClr val="FFFF00"/>
            </a:solidFill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smtClean="0"/>
            <a:t>Model-Related challenges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b="0" kern="1200" dirty="0" smtClean="0"/>
            <a:t>Cultural, and Social, challenges</a:t>
          </a:r>
          <a:endParaRPr lang="en-US" sz="2400" b="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b="0" kern="1200" dirty="0" smtClean="0"/>
            <a:t>Organizational and Institutional challenges</a:t>
          </a:r>
          <a:endParaRPr lang="en-US" sz="2400" b="0" kern="1200" dirty="0"/>
        </a:p>
      </dsp:txBody>
      <dsp:txXfrm rot="5400000">
        <a:off x="3400027" y="1080119"/>
        <a:ext cx="3159760" cy="32403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3038E5-FD2B-4349-A9D2-2EA9A2FE9F9C}" type="datetimeFigureOut">
              <a:rPr lang="en-US" smtClean="0"/>
              <a:t>10/29/12</a:t>
            </a:fld>
            <a:endParaRPr lang="en-US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1EE3B-1F0B-4668-ABD7-EF436F57DE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7578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902F91F-262A-47E6-BF12-AF9E0094146D}" type="slidenum">
              <a:rPr lang="en-US" sz="1100" b="1" smtClean="0">
                <a:solidFill>
                  <a:srgbClr val="000000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sz="1100" b="1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902F91F-262A-47E6-BF12-AF9E0094146D}" type="slidenum">
              <a:rPr lang="en-US" sz="1100" b="1" smtClean="0">
                <a:solidFill>
                  <a:srgbClr val="000000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sz="1100" b="1" smtClean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F70F1D-6B8D-403C-B37B-DBC08400199B}" type="slidenum">
              <a:rPr lang="it-IT" smtClean="0">
                <a:solidFill>
                  <a:prstClr val="black"/>
                </a:solidFill>
              </a:rPr>
              <a:pPr/>
              <a:t>7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9149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9CD081-185A-B342-99E8-5396F25B77B0}" type="slidenum">
              <a:rPr lang="en-US" smtClean="0">
                <a:solidFill>
                  <a:prstClr val="black"/>
                </a:solidFill>
              </a:rPr>
              <a:pPr/>
              <a:t>23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606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microsoft.com/office/2007/relationships/hdphoto" Target="../media/hdphoto1.wdp"/><Relationship Id="rId5" Type="http://schemas.openxmlformats.org/officeDocument/2006/relationships/image" Target="../media/image5.png"/><Relationship Id="rId6" Type="http://schemas.microsoft.com/office/2007/relationships/hdphoto" Target="../media/hdphoto2.wdp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725D67E-C578-4072-B319-722C3702C579}" type="datetime1">
              <a:rPr lang="en-US" smtClean="0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10/29/12</a:t>
            </a:fld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0E0A49-5C87-4D10-9FF2-536B7F81345B}" type="slidenum">
              <a:rPr lang="en-GB" smtClean="0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CasellaDiTesto 6"/>
          <p:cNvSpPr txBox="1"/>
          <p:nvPr userDrawn="1"/>
        </p:nvSpPr>
        <p:spPr>
          <a:xfrm>
            <a:off x="7253766" y="6504639"/>
            <a:ext cx="19267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stefano.nativi@cnr.it</a:t>
            </a:r>
            <a:endParaRPr lang="en-US" sz="1600" dirty="0"/>
          </a:p>
        </p:txBody>
      </p:sp>
      <p:pic>
        <p:nvPicPr>
          <p:cNvPr id="8" name="Immagin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89147"/>
            <a:ext cx="474702" cy="400383"/>
          </a:xfrm>
          <a:prstGeom prst="rect">
            <a:avLst/>
          </a:prstGeom>
        </p:spPr>
      </p:pic>
      <p:pic>
        <p:nvPicPr>
          <p:cNvPr id="9" name="Picture 2" descr="http://t2.gstatic.com/images?q=tbn:ANd9GcQOng6VwMReHRG2q9ZP3iYUMDxYAwzsdooJSaY2x4aHi8bAxOI91w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6207" y1="39080" x2="57241" y2="40230"/>
                        <a14:foregroundMark x1="31379" y1="40230" x2="31724" y2="80460"/>
                        <a14:foregroundMark x1="31724" y1="60920" x2="58276" y2="59195"/>
                        <a14:foregroundMark x1="45862" y1="60345" x2="57241" y2="46552"/>
                        <a14:foregroundMark x1="45517" y1="60920" x2="48276" y2="81034"/>
                        <a14:foregroundMark x1="44828" y1="60920" x2="31724" y2="81609"/>
                        <a14:foregroundMark x1="31379" y1="41954" x2="11034" y2="73563"/>
                        <a14:foregroundMark x1="7241" y1="39080" x2="10690" y2="73563"/>
                        <a14:foregroundMark x1="7931" y1="58621" x2="43793" y2="45977"/>
                        <a14:foregroundMark x1="31034" y1="41379" x2="52414" y2="729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242525"/>
            <a:ext cx="723056" cy="433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climate.colorado.edu/images/jpl_logo.jp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25235" y1="29500" x2="25130" y2="65833"/>
                        <a14:foregroundMark x1="74453" y1="30833" x2="74140" y2="661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6289146"/>
            <a:ext cx="641271" cy="401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725D67E-C578-4072-B319-722C3702C579}" type="datetime1">
              <a:rPr lang="en-US" smtClean="0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10/29/12</a:t>
            </a:fld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0E0A49-5C87-4D10-9FF2-536B7F81345B}" type="slidenum">
              <a:rPr lang="en-GB" smtClean="0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725D67E-C578-4072-B319-722C3702C579}" type="datetime1">
              <a:rPr lang="en-US" smtClean="0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10/29/12</a:t>
            </a:fld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0E0A49-5C87-4D10-9FF2-536B7F81345B}" type="slidenum">
              <a:rPr lang="en-GB" smtClean="0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725D67E-C578-4072-B319-722C3702C579}" type="datetime1">
              <a:rPr lang="en-US" smtClean="0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10/29/12</a:t>
            </a:fld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0E0A49-5C87-4D10-9FF2-536B7F81345B}" type="slidenum">
              <a:rPr lang="en-GB" smtClean="0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725D67E-C578-4072-B319-722C3702C579}" type="datetime1">
              <a:rPr lang="en-US" smtClean="0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10/29/12</a:t>
            </a:fld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0E0A49-5C87-4D10-9FF2-536B7F81345B}" type="slidenum">
              <a:rPr lang="en-GB" smtClean="0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725D67E-C578-4072-B319-722C3702C579}" type="datetime1">
              <a:rPr lang="en-US" smtClean="0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10/29/12</a:t>
            </a:fld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0E0A49-5C87-4D10-9FF2-536B7F81345B}" type="slidenum">
              <a:rPr lang="en-GB" smtClean="0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725D67E-C578-4072-B319-722C3702C579}" type="datetime1">
              <a:rPr lang="en-US" smtClean="0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10/29/12</a:t>
            </a:fld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410E0A49-5C87-4D10-9FF2-536B7F81345B}" type="slidenum">
              <a:rPr lang="en-GB" smtClean="0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725D67E-C578-4072-B319-722C3702C579}" type="datetime1">
              <a:rPr lang="en-US" smtClean="0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10/29/12</a:t>
            </a:fld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0E0A49-5C87-4D10-9FF2-536B7F81345B}" type="slidenum">
              <a:rPr lang="en-GB" smtClean="0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725D67E-C578-4072-B319-722C3702C579}" type="datetime1">
              <a:rPr lang="en-US" smtClean="0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10/29/12</a:t>
            </a:fld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0E0A49-5C87-4D10-9FF2-536B7F81345B}" type="slidenum">
              <a:rPr lang="en-GB" smtClean="0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725D67E-C578-4072-B319-722C3702C579}" type="datetime1">
              <a:rPr lang="en-US" smtClean="0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10/29/12</a:t>
            </a:fld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0E0A49-5C87-4D10-9FF2-536B7F81345B}" type="slidenum">
              <a:rPr lang="en-GB" smtClean="0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3.png"/><Relationship Id="rId14" Type="http://schemas.openxmlformats.org/officeDocument/2006/relationships/image" Target="../media/image4.png"/><Relationship Id="rId15" Type="http://schemas.microsoft.com/office/2007/relationships/hdphoto" Target="../media/hdphoto1.wdp"/><Relationship Id="rId16" Type="http://schemas.openxmlformats.org/officeDocument/2006/relationships/image" Target="../media/image5.png"/><Relationship Id="rId17" Type="http://schemas.microsoft.com/office/2007/relationships/hdphoto" Target="../media/hdphoto2.wdp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pPr defTabSz="457200"/>
            <a:fld id="{40164DB1-43D2-334C-B2F7-64A7CE0127F5}" type="slidenum">
              <a:rPr lang="en-US" smtClean="0">
                <a:cs typeface="Arial" charset="0"/>
              </a:rPr>
              <a:pPr defTabSz="457200"/>
              <a:t>‹#›</a:t>
            </a:fld>
            <a:endParaRPr lang="en-US">
              <a:cs typeface="Arial" charset="0"/>
            </a:endParaRPr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89147"/>
            <a:ext cx="474702" cy="400383"/>
          </a:xfrm>
          <a:prstGeom prst="rect">
            <a:avLst/>
          </a:prstGeom>
        </p:spPr>
      </p:pic>
      <p:pic>
        <p:nvPicPr>
          <p:cNvPr id="10" name="Picture 2" descr="http://t2.gstatic.com/images?q=tbn:ANd9GcQOng6VwMReHRG2q9ZP3iYUMDxYAwzsdooJSaY2x4aHi8bAxOI91w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100000">
                        <a14:foregroundMark x1="6207" y1="39080" x2="57241" y2="40230"/>
                        <a14:foregroundMark x1="31379" y1="40230" x2="31724" y2="80460"/>
                        <a14:foregroundMark x1="31724" y1="60920" x2="58276" y2="59195"/>
                        <a14:foregroundMark x1="45862" y1="60345" x2="57241" y2="46552"/>
                        <a14:foregroundMark x1="45517" y1="60920" x2="48276" y2="81034"/>
                        <a14:foregroundMark x1="44828" y1="60920" x2="31724" y2="81609"/>
                        <a14:foregroundMark x1="31379" y1="41954" x2="11034" y2="73563"/>
                        <a14:foregroundMark x1="7241" y1="39080" x2="10690" y2="73563"/>
                        <a14:foregroundMark x1="7931" y1="58621" x2="43793" y2="45977"/>
                        <a14:foregroundMark x1="31034" y1="41379" x2="52414" y2="729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242525"/>
            <a:ext cx="723056" cy="433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://climate.colorado.edu/images/jpl_logo.jpg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0" b="100000" l="0" r="100000">
                        <a14:foregroundMark x1="25235" y1="29500" x2="25130" y2="65833"/>
                        <a14:foregroundMark x1="74453" y1="30833" x2="74140" y2="661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6289146"/>
            <a:ext cx="641271" cy="401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22" r:id="rId1"/>
    <p:sldLayoutId id="2147483923" r:id="rId2"/>
    <p:sldLayoutId id="2147483924" r:id="rId3"/>
    <p:sldLayoutId id="2147483925" r:id="rId4"/>
    <p:sldLayoutId id="2147483926" r:id="rId5"/>
    <p:sldLayoutId id="2147483927" r:id="rId6"/>
    <p:sldLayoutId id="2147483928" r:id="rId7"/>
    <p:sldLayoutId id="2147483929" r:id="rId8"/>
    <p:sldLayoutId id="2147483930" r:id="rId9"/>
    <p:sldLayoutId id="2147483931" r:id="rId10"/>
    <p:sldLayoutId id="2147483932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20" Type="http://schemas.openxmlformats.org/officeDocument/2006/relationships/image" Target="../media/image18.jpg"/><Relationship Id="rId21" Type="http://schemas.openxmlformats.org/officeDocument/2006/relationships/image" Target="../media/image19.png"/><Relationship Id="rId22" Type="http://schemas.openxmlformats.org/officeDocument/2006/relationships/image" Target="../media/image20.wmf"/><Relationship Id="rId23" Type="http://schemas.openxmlformats.org/officeDocument/2006/relationships/image" Target="../media/image21.png"/><Relationship Id="rId24" Type="http://schemas.openxmlformats.org/officeDocument/2006/relationships/image" Target="../media/image22.png"/><Relationship Id="rId25" Type="http://schemas.openxmlformats.org/officeDocument/2006/relationships/image" Target="../media/image23.gif"/><Relationship Id="rId26" Type="http://schemas.openxmlformats.org/officeDocument/2006/relationships/image" Target="../media/image24.png"/><Relationship Id="rId27" Type="http://schemas.microsoft.com/office/2007/relationships/hdphoto" Target="../media/hdphoto9.wdp"/><Relationship Id="rId28" Type="http://schemas.openxmlformats.org/officeDocument/2006/relationships/image" Target="../media/image25.png"/><Relationship Id="rId29" Type="http://schemas.microsoft.com/office/2007/relationships/hdphoto" Target="../media/hdphoto10.wdp"/><Relationship Id="rId30" Type="http://schemas.openxmlformats.org/officeDocument/2006/relationships/image" Target="../media/image26.png"/><Relationship Id="rId10" Type="http://schemas.microsoft.com/office/2007/relationships/hdphoto" Target="../media/hdphoto5.wdp"/><Relationship Id="rId11" Type="http://schemas.openxmlformats.org/officeDocument/2006/relationships/image" Target="../media/image12.png"/><Relationship Id="rId12" Type="http://schemas.microsoft.com/office/2007/relationships/hdphoto" Target="../media/hdphoto6.wdp"/><Relationship Id="rId13" Type="http://schemas.openxmlformats.org/officeDocument/2006/relationships/image" Target="../media/image13.png"/><Relationship Id="rId14" Type="http://schemas.microsoft.com/office/2007/relationships/hdphoto" Target="../media/hdphoto7.wdp"/><Relationship Id="rId15" Type="http://schemas.openxmlformats.org/officeDocument/2006/relationships/image" Target="../media/image14.png"/><Relationship Id="rId16" Type="http://schemas.openxmlformats.org/officeDocument/2006/relationships/image" Target="../media/image15.jpg"/><Relationship Id="rId17" Type="http://schemas.openxmlformats.org/officeDocument/2006/relationships/image" Target="../media/image16.png"/><Relationship Id="rId18" Type="http://schemas.openxmlformats.org/officeDocument/2006/relationships/image" Target="../media/image17.png"/><Relationship Id="rId19" Type="http://schemas.microsoft.com/office/2007/relationships/hdphoto" Target="../media/hdphoto8.wdp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microsoft.com/office/2007/relationships/hdphoto" Target="../media/hdphoto3.wdp"/><Relationship Id="rId6" Type="http://schemas.openxmlformats.org/officeDocument/2006/relationships/image" Target="../media/image9.png"/><Relationship Id="rId7" Type="http://schemas.microsoft.com/office/2007/relationships/hdphoto" Target="../media/hdphoto4.wdp"/><Relationship Id="rId8" Type="http://schemas.openxmlformats.org/officeDocument/2006/relationships/image" Target="../media/image10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4" Type="http://schemas.openxmlformats.org/officeDocument/2006/relationships/image" Target="../media/image28.png"/><Relationship Id="rId5" Type="http://schemas.microsoft.com/office/2007/relationships/hdphoto" Target="../media/hdphoto11.wdp"/><Relationship Id="rId6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1" Type="http://schemas.microsoft.com/office/2007/relationships/hdphoto" Target="../media/hdphoto6.wdp"/><Relationship Id="rId12" Type="http://schemas.openxmlformats.org/officeDocument/2006/relationships/image" Target="../media/image13.png"/><Relationship Id="rId13" Type="http://schemas.microsoft.com/office/2007/relationships/hdphoto" Target="../media/hdphoto7.wdp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7" Type="http://schemas.openxmlformats.org/officeDocument/2006/relationships/image" Target="../media/image10.jpg"/><Relationship Id="rId8" Type="http://schemas.openxmlformats.org/officeDocument/2006/relationships/image" Target="../media/image11.png"/><Relationship Id="rId9" Type="http://schemas.microsoft.com/office/2007/relationships/hdphoto" Target="../media/hdphoto5.wdp"/><Relationship Id="rId10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3" Type="http://schemas.openxmlformats.org/officeDocument/2006/relationships/image" Target="../media/image31.jpeg"/></Relationships>
</file>

<file path=ppt/slides/_rels/slide9.xml.rels><?xml version="1.0" encoding="UTF-8" standalone="yes"?>
<Relationships xmlns="http://schemas.openxmlformats.org/package/2006/relationships"><Relationship Id="rId11" Type="http://schemas.microsoft.com/office/2007/relationships/hdphoto" Target="../media/hdphoto6.wdp"/><Relationship Id="rId12" Type="http://schemas.openxmlformats.org/officeDocument/2006/relationships/image" Target="../media/image13.png"/><Relationship Id="rId13" Type="http://schemas.microsoft.com/office/2007/relationships/hdphoto" Target="../media/hdphoto7.wdp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7" Type="http://schemas.openxmlformats.org/officeDocument/2006/relationships/image" Target="../media/image10.jpg"/><Relationship Id="rId8" Type="http://schemas.openxmlformats.org/officeDocument/2006/relationships/image" Target="../media/image11.png"/><Relationship Id="rId9" Type="http://schemas.microsoft.com/office/2007/relationships/hdphoto" Target="../media/hdphoto5.wdp"/><Relationship Id="rId10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4" Type="http://schemas.openxmlformats.org/officeDocument/2006/relationships/image" Target="../media/image34.png"/><Relationship Id="rId5" Type="http://schemas.microsoft.com/office/2007/relationships/hdphoto" Target="../media/hdphoto12.wdp"/><Relationship Id="rId6" Type="http://schemas.openxmlformats.org/officeDocument/2006/relationships/image" Target="../media/image35.jpg"/><Relationship Id="rId7" Type="http://schemas.openxmlformats.org/officeDocument/2006/relationships/image" Target="../media/image36.png"/><Relationship Id="rId8" Type="http://schemas.microsoft.com/office/2007/relationships/hdphoto" Target="../media/hdphoto13.wdp"/><Relationship Id="rId9" Type="http://schemas.openxmlformats.org/officeDocument/2006/relationships/image" Target="../media/image37.png"/><Relationship Id="rId10" Type="http://schemas.microsoft.com/office/2007/relationships/hdphoto" Target="../media/hdphoto14.wdp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4" Type="http://schemas.openxmlformats.org/officeDocument/2006/relationships/image" Target="../media/image34.png"/><Relationship Id="rId5" Type="http://schemas.microsoft.com/office/2007/relationships/hdphoto" Target="../media/hdphoto12.wdp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4" Type="http://schemas.openxmlformats.org/officeDocument/2006/relationships/image" Target="../media/image39.png"/><Relationship Id="rId5" Type="http://schemas.openxmlformats.org/officeDocument/2006/relationships/image" Target="../media/image40.png"/><Relationship Id="rId6" Type="http://schemas.openxmlformats.org/officeDocument/2006/relationships/image" Target="../media/image41.png"/><Relationship Id="rId7" Type="http://schemas.microsoft.com/office/2007/relationships/hdphoto" Target="../media/hdphoto15.wdp"/><Relationship Id="rId8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6.jpg"/><Relationship Id="rId1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3.xml"/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7" Type="http://schemas.openxmlformats.org/officeDocument/2006/relationships/image" Target="../media/image43.png"/><Relationship Id="rId8" Type="http://schemas.openxmlformats.org/officeDocument/2006/relationships/image" Target="../media/image44.png"/><Relationship Id="rId9" Type="http://schemas.openxmlformats.org/officeDocument/2006/relationships/image" Target="../media/image45.png"/><Relationship Id="rId10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4.png"/><Relationship Id="rId12" Type="http://schemas.microsoft.com/office/2007/relationships/hdphoto" Target="../media/hdphoto12.wdp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4.xml"/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7" Type="http://schemas.openxmlformats.org/officeDocument/2006/relationships/image" Target="../media/image47.png"/><Relationship Id="rId8" Type="http://schemas.openxmlformats.org/officeDocument/2006/relationships/image" Target="../media/image45.png"/><Relationship Id="rId9" Type="http://schemas.openxmlformats.org/officeDocument/2006/relationships/image" Target="../media/image46.jpg"/><Relationship Id="rId10" Type="http://schemas.openxmlformats.org/officeDocument/2006/relationships/image" Target="../media/image4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52.png"/><Relationship Id="rId1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png"/><Relationship Id="rId3" Type="http://schemas.microsoft.com/office/2007/relationships/hdphoto" Target="../media/hdphoto16.wdp"/><Relationship Id="rId4" Type="http://schemas.openxmlformats.org/officeDocument/2006/relationships/image" Target="../media/image36.png"/><Relationship Id="rId5" Type="http://schemas.microsoft.com/office/2007/relationships/hdphoto" Target="../media/hdphoto13.wdp"/><Relationship Id="rId6" Type="http://schemas.openxmlformats.org/officeDocument/2006/relationships/image" Target="../media/image37.png"/><Relationship Id="rId7" Type="http://schemas.microsoft.com/office/2007/relationships/hdphoto" Target="../media/hdphoto14.wdp"/><Relationship Id="rId8" Type="http://schemas.openxmlformats.org/officeDocument/2006/relationships/image" Target="../media/image51.png"/><Relationship Id="rId9" Type="http://schemas.openxmlformats.org/officeDocument/2006/relationships/image" Target="../media/image42.png"/><Relationship Id="rId10" Type="http://schemas.openxmlformats.org/officeDocument/2006/relationships/image" Target="../media/image46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4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4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gif"/><Relationship Id="rId4" Type="http://schemas.openxmlformats.org/officeDocument/2006/relationships/image" Target="../media/image48.png"/><Relationship Id="rId5" Type="http://schemas.openxmlformats.org/officeDocument/2006/relationships/image" Target="../media/image59.png"/><Relationship Id="rId6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jpg"/><Relationship Id="rId3" Type="http://schemas.openxmlformats.org/officeDocument/2006/relationships/image" Target="../media/image6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png"/><Relationship Id="rId3" Type="http://schemas.openxmlformats.org/officeDocument/2006/relationships/image" Target="../media/image4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1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2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microsoft.com/office/2007/relationships/hdphoto" Target="../media/hdphoto5.wdp"/><Relationship Id="rId5" Type="http://schemas.openxmlformats.org/officeDocument/2006/relationships/image" Target="../media/image12.png"/><Relationship Id="rId6" Type="http://schemas.microsoft.com/office/2007/relationships/hdphoto" Target="../media/hdphoto6.wdp"/><Relationship Id="rId7" Type="http://schemas.openxmlformats.org/officeDocument/2006/relationships/image" Target="../media/image13.png"/><Relationship Id="rId8" Type="http://schemas.microsoft.com/office/2007/relationships/hdphoto" Target="../media/hdphoto7.wdp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0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4" Type="http://schemas.openxmlformats.org/officeDocument/2006/relationships/diagramQuickStyle" Target="../diagrams/quickStyle5.xml"/><Relationship Id="rId5" Type="http://schemas.openxmlformats.org/officeDocument/2006/relationships/diagramColors" Target="../diagrams/colors5.xml"/><Relationship Id="rId6" Type="http://schemas.microsoft.com/office/2007/relationships/diagramDrawing" Target="../diagrams/drawing5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4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5.png"/><Relationship Id="rId3" Type="http://schemas.openxmlformats.org/officeDocument/2006/relationships/image" Target="../media/image66.gi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7.emf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17.wdp"/><Relationship Id="rId4" Type="http://schemas.openxmlformats.org/officeDocument/2006/relationships/image" Target="../media/image69.png"/><Relationship Id="rId5" Type="http://schemas.microsoft.com/office/2007/relationships/hdphoto" Target="../media/hdphoto18.wdp"/><Relationship Id="rId6" Type="http://schemas.openxmlformats.org/officeDocument/2006/relationships/image" Target="../media/image70.png"/><Relationship Id="rId7" Type="http://schemas.openxmlformats.org/officeDocument/2006/relationships/image" Target="../media/image71.png"/><Relationship Id="rId8" Type="http://schemas.microsoft.com/office/2007/relationships/hdphoto" Target="../media/hdphoto19.wdp"/><Relationship Id="rId9" Type="http://schemas.openxmlformats.org/officeDocument/2006/relationships/image" Target="../media/image72.png"/><Relationship Id="rId10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8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4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dirty="0" smtClean="0"/>
              <a:t>The geo Model web</a:t>
            </a:r>
            <a:endParaRPr lang="en-US" sz="36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Stefano nativi, </a:t>
            </a:r>
            <a:r>
              <a:rPr lang="en-US" dirty="0" err="1" smtClean="0"/>
              <a:t>paolo</a:t>
            </a:r>
            <a:r>
              <a:rPr lang="en-US" dirty="0" smtClean="0"/>
              <a:t> </a:t>
            </a:r>
            <a:r>
              <a:rPr lang="en-US" dirty="0" err="1" smtClean="0"/>
              <a:t>mazzetti</a:t>
            </a:r>
            <a:r>
              <a:rPr lang="en-US" dirty="0" smtClean="0"/>
              <a:t>, </a:t>
            </a:r>
            <a:r>
              <a:rPr lang="en-US" dirty="0" err="1" smtClean="0"/>
              <a:t>gary</a:t>
            </a:r>
            <a:r>
              <a:rPr lang="en-US" dirty="0" smtClean="0"/>
              <a:t> </a:t>
            </a:r>
            <a:r>
              <a:rPr lang="en-US" dirty="0" err="1" smtClean="0"/>
              <a:t>geller</a:t>
            </a:r>
            <a:endParaRPr lang="en-US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717032"/>
            <a:ext cx="768367" cy="648072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188640"/>
            <a:ext cx="2376264" cy="354621"/>
          </a:xfrm>
          <a:prstGeom prst="rect">
            <a:avLst/>
          </a:prstGeom>
        </p:spPr>
      </p:pic>
      <p:sp>
        <p:nvSpPr>
          <p:cNvPr id="7" name="Sottotitolo 2"/>
          <p:cNvSpPr txBox="1">
            <a:spLocks/>
          </p:cNvSpPr>
          <p:nvPr/>
        </p:nvSpPr>
        <p:spPr>
          <a:xfrm rot="19140000">
            <a:off x="1488454" y="2783697"/>
            <a:ext cx="6511131" cy="329259"/>
          </a:xfrm>
          <a:prstGeom prst="rect">
            <a:avLst/>
          </a:prstGeom>
        </p:spPr>
        <p:txBody>
          <a:bodyPr vert="horz" lIns="91440" tIns="9144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i="1" dirty="0" smtClean="0">
                <a:solidFill>
                  <a:srgbClr val="002060"/>
                </a:solidFill>
              </a:rPr>
              <a:t>CNR-IIA ESSI-lab, NASA JPL</a:t>
            </a:r>
            <a:endParaRPr lang="it-IT" i="1" dirty="0">
              <a:solidFill>
                <a:srgbClr val="002060"/>
              </a:solidFill>
            </a:endParaRPr>
          </a:p>
        </p:txBody>
      </p:sp>
      <p:pic>
        <p:nvPicPr>
          <p:cNvPr id="2050" name="Picture 2" descr="http://t2.gstatic.com/images?q=tbn:ANd9GcQOng6VwMReHRG2q9ZP3iYUMDxYAwzsdooJSaY2x4aHi8bAxOI91w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6207" y1="39080" x2="57241" y2="40230"/>
                        <a14:foregroundMark x1="31379" y1="40230" x2="31724" y2="80460"/>
                        <a14:foregroundMark x1="31724" y1="60920" x2="58276" y2="59195"/>
                        <a14:foregroundMark x1="45862" y1="60345" x2="57241" y2="46552"/>
                        <a14:foregroundMark x1="45517" y1="60920" x2="48276" y2="81034"/>
                        <a14:foregroundMark x1="44828" y1="60920" x2="31724" y2="81609"/>
                        <a14:foregroundMark x1="31379" y1="41954" x2="11034" y2="73563"/>
                        <a14:foregroundMark x1="7241" y1="39080" x2="10690" y2="73563"/>
                        <a14:foregroundMark x1="7931" y1="58621" x2="43793" y2="45977"/>
                        <a14:foregroundMark x1="31034" y1="41379" x2="52414" y2="729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4600415"/>
            <a:ext cx="1080118" cy="648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climate.colorado.edu/images/jpl_logo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25235" y1="29500" x2="25130" y2="65833"/>
                        <a14:foregroundMark x1="74453" y1="30833" x2="74140" y2="661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98" y="4725144"/>
            <a:ext cx="858207" cy="536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sellaDiTesto 7"/>
          <p:cNvSpPr txBox="1"/>
          <p:nvPr/>
        </p:nvSpPr>
        <p:spPr>
          <a:xfrm>
            <a:off x="7253766" y="6504639"/>
            <a:ext cx="19267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stefano.nativi@cnr.it</a:t>
            </a:r>
            <a:endParaRPr lang="en-US" sz="1600" dirty="0"/>
          </a:p>
        </p:txBody>
      </p:sp>
      <p:sp>
        <p:nvSpPr>
          <p:cNvPr id="9" name="CasellaDiTesto 8"/>
          <p:cNvSpPr txBox="1"/>
          <p:nvPr/>
        </p:nvSpPr>
        <p:spPr>
          <a:xfrm rot="2976196">
            <a:off x="2804052" y="6149655"/>
            <a:ext cx="1132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July 2012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17" name="Gruppo 16"/>
          <p:cNvGrpSpPr/>
          <p:nvPr/>
        </p:nvGrpSpPr>
        <p:grpSpPr>
          <a:xfrm>
            <a:off x="491687" y="404664"/>
            <a:ext cx="1435100" cy="1416050"/>
            <a:chOff x="772468" y="1268760"/>
            <a:chExt cx="1435100" cy="1416050"/>
          </a:xfrm>
        </p:grpSpPr>
        <p:pic>
          <p:nvPicPr>
            <p:cNvPr id="18" name="Immagine 17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2468" y="1268760"/>
              <a:ext cx="1435100" cy="1416050"/>
            </a:xfrm>
            <a:prstGeom prst="rect">
              <a:avLst/>
            </a:prstGeom>
          </p:spPr>
        </p:pic>
        <p:pic>
          <p:nvPicPr>
            <p:cNvPr id="19" name="Immagine 18"/>
            <p:cNvPicPr>
              <a:picLocks noChangeAspect="1"/>
            </p:cNvPicPr>
            <p:nvPr/>
          </p:nvPicPr>
          <p:blipFill>
            <a:blip r:embed="rId9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503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3267" y="2098892"/>
              <a:ext cx="520461" cy="409374"/>
            </a:xfrm>
            <a:prstGeom prst="rect">
              <a:avLst/>
            </a:prstGeom>
          </p:spPr>
        </p:pic>
        <p:pic>
          <p:nvPicPr>
            <p:cNvPr id="20" name="Immagine 19"/>
            <p:cNvPicPr>
              <a:picLocks noChangeAspect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3648" y="1340768"/>
              <a:ext cx="366157" cy="320388"/>
            </a:xfrm>
            <a:prstGeom prst="rect">
              <a:avLst/>
            </a:prstGeom>
          </p:spPr>
        </p:pic>
        <p:pic>
          <p:nvPicPr>
            <p:cNvPr id="21" name="Immagine 20"/>
            <p:cNvPicPr>
              <a:picLocks noChangeAspect="1"/>
            </p:cNvPicPr>
            <p:nvPr/>
          </p:nvPicPr>
          <p:blipFill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0" b="100000" l="0" r="100000">
                          <a14:foregroundMark x1="31111" y1="28889" x2="32444" y2="68444"/>
                          <a14:foregroundMark x1="32889" y1="28000" x2="48444" y2="64444"/>
                          <a14:foregroundMark x1="64889" y1="28444" x2="54222" y2="57778"/>
                          <a14:foregroundMark x1="68000" y1="28889" x2="68444" y2="6711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6484" y="1789608"/>
              <a:ext cx="374354" cy="374354"/>
            </a:xfrm>
            <a:prstGeom prst="rect">
              <a:avLst/>
            </a:prstGeom>
          </p:spPr>
        </p:pic>
      </p:grpSp>
      <p:pic>
        <p:nvPicPr>
          <p:cNvPr id="22" name="Immagine 2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6140389"/>
            <a:ext cx="369715" cy="369715"/>
          </a:xfrm>
          <a:prstGeom prst="rect">
            <a:avLst/>
          </a:prstGeom>
        </p:spPr>
      </p:pic>
      <p:pic>
        <p:nvPicPr>
          <p:cNvPr id="23" name="Immagine 22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4019" y="6140389"/>
            <a:ext cx="332358" cy="332358"/>
          </a:xfrm>
          <a:prstGeom prst="rect">
            <a:avLst/>
          </a:prstGeom>
        </p:spPr>
      </p:pic>
      <p:pic>
        <p:nvPicPr>
          <p:cNvPr id="24" name="Immagine 23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2867" y="4967072"/>
            <a:ext cx="1189257" cy="291264"/>
          </a:xfrm>
          <a:prstGeom prst="rect">
            <a:avLst/>
          </a:prstGeom>
        </p:spPr>
      </p:pic>
      <p:pic>
        <p:nvPicPr>
          <p:cNvPr id="25" name="Immagine 24"/>
          <p:cNvPicPr>
            <a:picLocks noChangeAspect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0" b="99265" l="0" r="100000">
                        <a14:foregroundMark x1="25561" y1="62946" x2="25561" y2="62946"/>
                        <a14:foregroundMark x1="84444" y1="14706" x2="97037" y2="58824"/>
                        <a14:backgroundMark x1="0" y1="63393" x2="0" y2="63393"/>
                        <a14:backgroundMark x1="25112" y1="63393" x2="25112" y2="63393"/>
                        <a14:backgroundMark x1="26009" y1="85714" x2="26009" y2="85714"/>
                        <a14:backgroundMark x1="75785" y1="86161" x2="75785" y2="86161"/>
                        <a14:backgroundMark x1="75336" y1="62946" x2="75336" y2="62946"/>
                        <a14:backgroundMark x1="99552" y1="64286" x2="99552" y2="64286"/>
                        <a14:backgroundMark x1="98655" y1="99107" x2="98655" y2="99107"/>
                        <a14:backgroundMark x1="897" y1="99107" x2="897" y2="99107"/>
                        <a14:backgroundMark x1="26457" y1="82589" x2="26457" y2="82589"/>
                        <a14:backgroundMark x1="5185" y1="19118" x2="51852" y2="4412"/>
                        <a14:backgroundMark x1="52593" y1="3676" x2="95556" y2="5147"/>
                        <a14:backgroundMark x1="91111" y1="6618" x2="96296" y2="20588"/>
                        <a14:backgroundMark x1="71852" y1="8088" x2="70370" y2="24265"/>
                        <a14:backgroundMark x1="77037" y1="33088" x2="77037" y2="58824"/>
                        <a14:backgroundMark x1="2222" y1="25735" x2="1481" y2="6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5352" y="4212012"/>
            <a:ext cx="562887" cy="565411"/>
          </a:xfrm>
          <a:prstGeom prst="rect">
            <a:avLst/>
          </a:prstGeom>
        </p:spPr>
      </p:pic>
      <p:pic>
        <p:nvPicPr>
          <p:cNvPr id="27" name="Immagine 26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6190" y="4212012"/>
            <a:ext cx="468368" cy="388403"/>
          </a:xfrm>
          <a:prstGeom prst="rect">
            <a:avLst/>
          </a:prstGeom>
        </p:spPr>
      </p:pic>
      <p:pic>
        <p:nvPicPr>
          <p:cNvPr id="28" name="Immagine 27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7496" y="6001937"/>
            <a:ext cx="504056" cy="486352"/>
          </a:xfrm>
          <a:prstGeom prst="rect">
            <a:avLst/>
          </a:prstGeom>
        </p:spPr>
      </p:pic>
      <p:pic>
        <p:nvPicPr>
          <p:cNvPr id="30" name="Immagine 29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3350" y="6048446"/>
            <a:ext cx="990708" cy="335740"/>
          </a:xfrm>
          <a:prstGeom prst="rect">
            <a:avLst/>
          </a:prstGeom>
        </p:spPr>
      </p:pic>
      <p:pic>
        <p:nvPicPr>
          <p:cNvPr id="31" name="Immagine 30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5629747"/>
            <a:ext cx="719181" cy="146772"/>
          </a:xfrm>
          <a:prstGeom prst="rect">
            <a:avLst/>
          </a:prstGeom>
        </p:spPr>
      </p:pic>
      <p:pic>
        <p:nvPicPr>
          <p:cNvPr id="32" name="Immagine 31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1111" y="6004873"/>
            <a:ext cx="851260" cy="488286"/>
          </a:xfrm>
          <a:prstGeom prst="rect">
            <a:avLst/>
          </a:prstGeom>
        </p:spPr>
      </p:pic>
      <p:pic>
        <p:nvPicPr>
          <p:cNvPr id="2048" name="Immagine 2047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0876" y="5517231"/>
            <a:ext cx="383285" cy="371787"/>
          </a:xfrm>
          <a:prstGeom prst="rect">
            <a:avLst/>
          </a:prstGeom>
        </p:spPr>
      </p:pic>
      <p:pic>
        <p:nvPicPr>
          <p:cNvPr id="2051" name="Immagine 2050"/>
          <p:cNvPicPr>
            <a:picLocks noChangeAspect="1"/>
          </p:cNvPicPr>
          <p:nvPr/>
        </p:nvPicPr>
        <p:blipFill>
          <a:blip r:embed="rId26" cstate="print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4823" y="5512585"/>
            <a:ext cx="487177" cy="489352"/>
          </a:xfrm>
          <a:prstGeom prst="rect">
            <a:avLst/>
          </a:prstGeom>
        </p:spPr>
      </p:pic>
      <p:pic>
        <p:nvPicPr>
          <p:cNvPr id="2056" name="Immagine 2055"/>
          <p:cNvPicPr>
            <a:picLocks noChangeAspect="1"/>
          </p:cNvPicPr>
          <p:nvPr/>
        </p:nvPicPr>
        <p:blipFill rotWithShape="1">
          <a:blip r:embed="rId28" cstate="print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ackgroundRemoval t="0" b="99500" l="149" r="49256">
                        <a14:foregroundMark x1="11607" y1="63500" x2="15030" y2="63500"/>
                        <a14:foregroundMark x1="17411" y1="64000" x2="21280" y2="64000"/>
                        <a14:foregroundMark x1="16815" y1="68000" x2="21131" y2="68000"/>
                        <a14:foregroundMark x1="23065" y1="64500" x2="26637" y2="64000"/>
                        <a14:foregroundMark x1="29018" y1="72000" x2="32143" y2="72000"/>
                        <a14:foregroundMark x1="34970" y1="72000" x2="37798" y2="71500"/>
                        <a14:foregroundMark x1="40476" y1="71500" x2="43304" y2="71500"/>
                        <a14:foregroundMark x1="19792" y1="38500" x2="19792" y2="38500"/>
                        <a14:foregroundMark x1="19494" y1="38500" x2="19494" y2="38500"/>
                        <a14:foregroundMark x1="19940" y1="35000" x2="19940" y2="35000"/>
                        <a14:foregroundMark x1="18750" y1="30500" x2="18750" y2="30500"/>
                        <a14:foregroundMark x1="17708" y1="31500" x2="17708" y2="31500"/>
                        <a14:foregroundMark x1="17113" y1="34500" x2="17113" y2="34500"/>
                        <a14:foregroundMark x1="16964" y1="38000" x2="16964" y2="38000"/>
                        <a14:foregroundMark x1="18750" y1="40500" x2="18750" y2="40500"/>
                        <a14:foregroundMark x1="12649" y1="67500" x2="14881" y2="67500"/>
                        <a14:foregroundMark x1="34970" y1="52500" x2="34970" y2="52500"/>
                        <a14:foregroundMark x1="35417" y1="51500" x2="35417" y2="51500"/>
                        <a14:foregroundMark x1="35863" y1="50500" x2="35863" y2="50500"/>
                        <a14:foregroundMark x1="36310" y1="49000" x2="36310" y2="49000"/>
                        <a14:foregroundMark x1="36756" y1="43000" x2="36756" y2="43000"/>
                        <a14:foregroundMark x1="36756" y1="46500" x2="36756" y2="46500"/>
                        <a14:foregroundMark x1="35863" y1="37000" x2="35863" y2="37000"/>
                        <a14:backgroundMark x1="17600" y1="58389" x2="17600" y2="58389"/>
                        <a14:backgroundMark x1="21800" y1="59732" x2="21800" y2="59732"/>
                        <a14:backgroundMark x1="24200" y1="59732" x2="24200" y2="59732"/>
                        <a14:backgroundMark x1="24200" y1="59060" x2="26600" y2="59060"/>
                        <a14:backgroundMark x1="33600" y1="61074" x2="41000" y2="58389"/>
                        <a14:backgroundMark x1="30200" y1="61745" x2="30200" y2="61745"/>
                        <a14:backgroundMark x1="19200" y1="44966" x2="19200" y2="44966"/>
                        <a14:backgroundMark x1="19000" y1="45638" x2="20600" y2="51007"/>
                        <a14:backgroundMark x1="21000" y1="32886" x2="21000" y2="32886"/>
                        <a14:backgroundMark x1="35200" y1="46980" x2="35600" y2="42953"/>
                        <a14:backgroundMark x1="35000" y1="37584" x2="35000" y2="37584"/>
                        <a14:backgroundMark x1="24800" y1="68456" x2="24800" y2="68456"/>
                        <a14:backgroundMark x1="35800" y1="68456" x2="35800" y2="68456"/>
                        <a14:backgroundMark x1="29400" y1="63087" x2="29400" y2="6308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0682"/>
          <a:stretch/>
        </p:blipFill>
        <p:spPr>
          <a:xfrm>
            <a:off x="7920198" y="5272408"/>
            <a:ext cx="1024739" cy="618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7911" y="4817772"/>
            <a:ext cx="741586" cy="554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7060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0" y="5042154"/>
            <a:ext cx="9144000" cy="13714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914" name="Rectangle 3"/>
          <p:cNvSpPr>
            <a:spLocks noGrp="1" noChangeArrowheads="1"/>
          </p:cNvSpPr>
          <p:nvPr>
            <p:ph type="title"/>
          </p:nvPr>
        </p:nvSpPr>
        <p:spPr>
          <a:xfrm>
            <a:off x="395536" y="260648"/>
            <a:ext cx="4130040" cy="548640"/>
          </a:xfrm>
        </p:spPr>
        <p:txBody>
          <a:bodyPr/>
          <a:lstStyle/>
          <a:p>
            <a:pPr eaLnBrk="1" hangingPunct="1"/>
            <a:r>
              <a:rPr lang="en-US" sz="4000" dirty="0" smtClean="0"/>
              <a:t>What if…</a:t>
            </a:r>
          </a:p>
        </p:txBody>
      </p:sp>
      <p:sp>
        <p:nvSpPr>
          <p:cNvPr id="38915" name="Text Box 4"/>
          <p:cNvSpPr txBox="1">
            <a:spLocks noChangeArrowheads="1"/>
          </p:cNvSpPr>
          <p:nvPr/>
        </p:nvSpPr>
        <p:spPr bwMode="auto">
          <a:xfrm>
            <a:off x="381000" y="2606675"/>
            <a:ext cx="1803400" cy="660400"/>
          </a:xfrm>
          <a:prstGeom prst="rect">
            <a:avLst/>
          </a:prstGeom>
          <a:noFill/>
          <a:ln w="19050" algn="ctr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tIns="137160" bIns="91440" anchor="ctr" anchorCtr="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b="1">
                <a:solidFill>
                  <a:srgbClr val="000000"/>
                </a:solidFill>
              </a:rPr>
              <a:t>Global Climate</a:t>
            </a:r>
          </a:p>
          <a:p>
            <a:pPr eaLnBrk="1" hangingPunct="1"/>
            <a:r>
              <a:rPr lang="en-US" b="1">
                <a:solidFill>
                  <a:srgbClr val="000000"/>
                </a:solidFill>
              </a:rPr>
              <a:t>Model</a:t>
            </a:r>
          </a:p>
        </p:txBody>
      </p:sp>
      <p:sp>
        <p:nvSpPr>
          <p:cNvPr id="38916" name="Text Box 5"/>
          <p:cNvSpPr txBox="1">
            <a:spLocks noChangeArrowheads="1"/>
          </p:cNvSpPr>
          <p:nvPr/>
        </p:nvSpPr>
        <p:spPr bwMode="auto">
          <a:xfrm>
            <a:off x="2878138" y="2562225"/>
            <a:ext cx="1922462" cy="704850"/>
          </a:xfrm>
          <a:prstGeom prst="rect">
            <a:avLst/>
          </a:prstGeom>
          <a:noFill/>
          <a:ln w="19050" algn="ctr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tIns="137160" bIns="91440" anchor="ctr" anchorCtr="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b="1">
                <a:solidFill>
                  <a:srgbClr val="000000"/>
                </a:solidFill>
              </a:rPr>
              <a:t>Regional</a:t>
            </a:r>
          </a:p>
          <a:p>
            <a:pPr eaLnBrk="1" hangingPunct="1"/>
            <a:r>
              <a:rPr lang="en-US" b="1">
                <a:solidFill>
                  <a:srgbClr val="000000"/>
                </a:solidFill>
              </a:rPr>
              <a:t>Climate Model</a:t>
            </a:r>
          </a:p>
        </p:txBody>
      </p:sp>
      <p:sp>
        <p:nvSpPr>
          <p:cNvPr id="24581" name="Text Box 6"/>
          <p:cNvSpPr txBox="1">
            <a:spLocks noChangeArrowheads="1"/>
          </p:cNvSpPr>
          <p:nvPr/>
        </p:nvSpPr>
        <p:spPr bwMode="auto">
          <a:xfrm>
            <a:off x="7340600" y="4260850"/>
            <a:ext cx="1422400" cy="660400"/>
          </a:xfrm>
          <a:prstGeom prst="rect">
            <a:avLst/>
          </a:prstGeom>
          <a:noFill/>
          <a:ln w="19050" algn="ctr">
            <a:solidFill>
              <a:srgbClr val="0070C0"/>
            </a:solidFill>
            <a:miter lim="800000"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none" tIns="137160" bIns="91440" anchor="ctr" anchorCtr="1">
            <a:spAutoFit/>
          </a:bodyPr>
          <a:lstStyle/>
          <a:p>
            <a:pPr>
              <a:defRPr/>
            </a:pPr>
            <a:r>
              <a:rPr lang="en-US" b="1">
                <a:solidFill>
                  <a:srgbClr val="000000"/>
                </a:solidFill>
                <a:latin typeface="Arial" charset="0"/>
              </a:rPr>
              <a:t>Infection</a:t>
            </a:r>
          </a:p>
          <a:p>
            <a:pPr>
              <a:defRPr/>
            </a:pPr>
            <a:r>
              <a:rPr lang="en-US" b="1">
                <a:solidFill>
                  <a:srgbClr val="000000"/>
                </a:solidFill>
                <a:latin typeface="Arial" charset="0"/>
              </a:rPr>
              <a:t>Rate Model</a:t>
            </a:r>
          </a:p>
        </p:txBody>
      </p:sp>
      <p:sp>
        <p:nvSpPr>
          <p:cNvPr id="24582" name="Text Box 7"/>
          <p:cNvSpPr txBox="1">
            <a:spLocks noChangeArrowheads="1"/>
          </p:cNvSpPr>
          <p:nvPr/>
        </p:nvSpPr>
        <p:spPr bwMode="auto">
          <a:xfrm>
            <a:off x="2895600" y="5543550"/>
            <a:ext cx="3175000" cy="660400"/>
          </a:xfrm>
          <a:prstGeom prst="rect">
            <a:avLst/>
          </a:prstGeom>
          <a:noFill/>
          <a:ln w="19050" algn="ctr">
            <a:solidFill>
              <a:srgbClr val="0070C0"/>
            </a:solidFill>
            <a:miter lim="800000"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none" tIns="137160" bIns="91440" anchor="ctr" anchorCtr="1">
            <a:spAutoFit/>
          </a:bodyPr>
          <a:lstStyle/>
          <a:p>
            <a:pPr>
              <a:defRPr/>
            </a:pPr>
            <a:r>
              <a:rPr lang="en-US" b="1">
                <a:solidFill>
                  <a:srgbClr val="000000"/>
                </a:solidFill>
                <a:latin typeface="Arial" charset="0"/>
              </a:rPr>
              <a:t>Human Population Density </a:t>
            </a:r>
          </a:p>
          <a:p>
            <a:pPr>
              <a:defRPr/>
            </a:pPr>
            <a:r>
              <a:rPr lang="en-US" b="1">
                <a:solidFill>
                  <a:srgbClr val="000000"/>
                </a:solidFill>
                <a:latin typeface="Arial" charset="0"/>
              </a:rPr>
              <a:t>and Distribution Model</a:t>
            </a:r>
          </a:p>
        </p:txBody>
      </p:sp>
      <p:sp>
        <p:nvSpPr>
          <p:cNvPr id="38923" name="Text Box 8"/>
          <p:cNvSpPr txBox="1">
            <a:spLocks noChangeArrowheads="1"/>
          </p:cNvSpPr>
          <p:nvPr/>
        </p:nvSpPr>
        <p:spPr bwMode="auto">
          <a:xfrm>
            <a:off x="4724400" y="4184650"/>
            <a:ext cx="1600200" cy="768350"/>
          </a:xfrm>
          <a:prstGeom prst="rect">
            <a:avLst/>
          </a:prstGeom>
          <a:noFill/>
          <a:ln w="19050" algn="ctr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tIns="137160" bIns="91440" anchor="ctr" anchorCtr="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b="1">
                <a:solidFill>
                  <a:srgbClr val="000000"/>
                </a:solidFill>
              </a:rPr>
              <a:t>Vector Niche</a:t>
            </a:r>
          </a:p>
          <a:p>
            <a:pPr eaLnBrk="1" hangingPunct="1">
              <a:lnSpc>
                <a:spcPct val="80000"/>
              </a:lnSpc>
            </a:pPr>
            <a:r>
              <a:rPr lang="en-US" b="1">
                <a:solidFill>
                  <a:srgbClr val="000000"/>
                </a:solidFill>
              </a:rPr>
              <a:t>Model</a:t>
            </a:r>
          </a:p>
        </p:txBody>
      </p:sp>
      <p:sp>
        <p:nvSpPr>
          <p:cNvPr id="38924" name="Line 11"/>
          <p:cNvSpPr>
            <a:spLocks noChangeShapeType="1"/>
          </p:cNvSpPr>
          <p:nvPr/>
        </p:nvSpPr>
        <p:spPr bwMode="auto">
          <a:xfrm>
            <a:off x="4121150" y="3346450"/>
            <a:ext cx="533400" cy="68580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tIns="137160" bIns="91440" anchor="ctr" anchorCtr="1"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8925" name="Line 12"/>
          <p:cNvSpPr>
            <a:spLocks noChangeShapeType="1"/>
          </p:cNvSpPr>
          <p:nvPr/>
        </p:nvSpPr>
        <p:spPr bwMode="auto">
          <a:xfrm flipV="1">
            <a:off x="6172200" y="4953000"/>
            <a:ext cx="1066800" cy="56515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tIns="137160" bIns="91440" anchor="ctr" anchorCtr="1"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8926" name="Line 16"/>
          <p:cNvSpPr>
            <a:spLocks noChangeShapeType="1"/>
          </p:cNvSpPr>
          <p:nvPr/>
        </p:nvSpPr>
        <p:spPr bwMode="auto">
          <a:xfrm flipH="1" flipV="1">
            <a:off x="1295400" y="3352800"/>
            <a:ext cx="0" cy="79375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tIns="137160" bIns="91440" anchor="ctr" anchorCtr="1"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8927" name="Line 17"/>
          <p:cNvSpPr>
            <a:spLocks noChangeShapeType="1"/>
          </p:cNvSpPr>
          <p:nvPr/>
        </p:nvSpPr>
        <p:spPr bwMode="auto">
          <a:xfrm flipV="1">
            <a:off x="6400800" y="4565650"/>
            <a:ext cx="76200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tIns="137160" bIns="91440" anchor="ctr" anchorCtr="1"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8928" name="Line 18"/>
          <p:cNvSpPr>
            <a:spLocks noChangeShapeType="1"/>
          </p:cNvSpPr>
          <p:nvPr/>
        </p:nvSpPr>
        <p:spPr bwMode="auto">
          <a:xfrm>
            <a:off x="5562600" y="3581400"/>
            <a:ext cx="0" cy="60960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tIns="137160" bIns="91440" anchor="ctr" anchorCtr="1"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8929" name="Line 20"/>
          <p:cNvSpPr>
            <a:spLocks noChangeShapeType="1"/>
          </p:cNvSpPr>
          <p:nvPr/>
        </p:nvSpPr>
        <p:spPr bwMode="auto">
          <a:xfrm flipH="1">
            <a:off x="8123238" y="4953000"/>
            <a:ext cx="46037" cy="68580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tIns="137160" bIns="91440" anchor="ctr" anchorCtr="1"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8930" name="Line 21"/>
          <p:cNvSpPr>
            <a:spLocks noChangeShapeType="1"/>
          </p:cNvSpPr>
          <p:nvPr/>
        </p:nvSpPr>
        <p:spPr bwMode="auto">
          <a:xfrm flipV="1">
            <a:off x="3352800" y="4572000"/>
            <a:ext cx="129540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tIns="137160" bIns="91440" anchor="ctr" anchorCtr="1"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8931" name="Text Box 24"/>
          <p:cNvSpPr txBox="1">
            <a:spLocks noChangeArrowheads="1"/>
          </p:cNvSpPr>
          <p:nvPr/>
        </p:nvSpPr>
        <p:spPr bwMode="auto">
          <a:xfrm>
            <a:off x="6858000" y="5715000"/>
            <a:ext cx="2133600" cy="508000"/>
          </a:xfrm>
          <a:prstGeom prst="rect">
            <a:avLst/>
          </a:prstGeom>
          <a:noFill/>
          <a:ln w="28575" algn="ctr">
            <a:solidFill>
              <a:srgbClr val="C00000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tIns="137160" bIns="91440" anchorCtr="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b="1">
                <a:solidFill>
                  <a:srgbClr val="000000"/>
                </a:solidFill>
              </a:rPr>
              <a:t>Infection Rates</a:t>
            </a:r>
          </a:p>
        </p:txBody>
      </p:sp>
      <p:sp>
        <p:nvSpPr>
          <p:cNvPr id="38932" name="Text Box 31"/>
          <p:cNvSpPr txBox="1">
            <a:spLocks noChangeArrowheads="1"/>
          </p:cNvSpPr>
          <p:nvPr/>
        </p:nvSpPr>
        <p:spPr bwMode="auto">
          <a:xfrm>
            <a:off x="4953000" y="188640"/>
            <a:ext cx="3698875" cy="784225"/>
          </a:xfrm>
          <a:prstGeom prst="rect">
            <a:avLst/>
          </a:prstGeom>
          <a:noFill/>
          <a:ln w="38100" algn="ctr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tIns="137160" bIns="91440" anchorCtr="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b="1">
                <a:solidFill>
                  <a:srgbClr val="C00000"/>
                </a:solidFill>
              </a:rPr>
              <a:t>How will CC affect infection rate</a:t>
            </a:r>
          </a:p>
          <a:p>
            <a:pPr eaLnBrk="1" hangingPunct="1"/>
            <a:r>
              <a:rPr lang="en-US" b="1">
                <a:solidFill>
                  <a:srgbClr val="C00000"/>
                </a:solidFill>
              </a:rPr>
              <a:t>of dengue fever in Vietnam?</a:t>
            </a:r>
          </a:p>
        </p:txBody>
      </p:sp>
      <p:sp>
        <p:nvSpPr>
          <p:cNvPr id="38934" name="Text Box 34"/>
          <p:cNvSpPr txBox="1">
            <a:spLocks noChangeArrowheads="1"/>
          </p:cNvSpPr>
          <p:nvPr/>
        </p:nvSpPr>
        <p:spPr bwMode="auto">
          <a:xfrm>
            <a:off x="990600" y="4191000"/>
            <a:ext cx="2247900" cy="660400"/>
          </a:xfrm>
          <a:prstGeom prst="rect">
            <a:avLst/>
          </a:prstGeom>
          <a:noFill/>
          <a:ln w="19050" algn="ctr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tIns="137160" bIns="91440" anchor="ctr" anchorCtr="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b="1">
                <a:solidFill>
                  <a:srgbClr val="000000"/>
                </a:solidFill>
              </a:rPr>
              <a:t>Deforestation/</a:t>
            </a:r>
          </a:p>
          <a:p>
            <a:pPr eaLnBrk="1" hangingPunct="1"/>
            <a:r>
              <a:rPr lang="en-US" b="1">
                <a:solidFill>
                  <a:srgbClr val="000000"/>
                </a:solidFill>
              </a:rPr>
              <a:t>Disturbance Model</a:t>
            </a:r>
          </a:p>
        </p:txBody>
      </p:sp>
      <p:sp>
        <p:nvSpPr>
          <p:cNvPr id="38935" name="Line 37"/>
          <p:cNvSpPr>
            <a:spLocks noChangeShapeType="1"/>
          </p:cNvSpPr>
          <p:nvPr/>
        </p:nvSpPr>
        <p:spPr bwMode="auto">
          <a:xfrm flipV="1">
            <a:off x="2286000" y="2889250"/>
            <a:ext cx="45720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tIns="137160" bIns="91440" anchor="ctr" anchorCtr="1"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8936" name="Text Box 38"/>
          <p:cNvSpPr txBox="1">
            <a:spLocks noChangeArrowheads="1"/>
          </p:cNvSpPr>
          <p:nvPr/>
        </p:nvSpPr>
        <p:spPr bwMode="auto">
          <a:xfrm>
            <a:off x="5032375" y="2482850"/>
            <a:ext cx="2286000" cy="1062038"/>
          </a:xfrm>
          <a:prstGeom prst="rect">
            <a:avLst/>
          </a:prstGeom>
          <a:noFill/>
          <a:ln w="19050" algn="ctr">
            <a:solidFill>
              <a:srgbClr val="00B050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tIns="137160" bIns="91440" anchorCtr="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b="1">
                <a:solidFill>
                  <a:srgbClr val="000000"/>
                </a:solidFill>
              </a:rPr>
              <a:t>Observational Data</a:t>
            </a:r>
          </a:p>
          <a:p>
            <a:pPr eaLnBrk="1" hangingPunct="1"/>
            <a:r>
              <a:rPr lang="en-US" b="1">
                <a:solidFill>
                  <a:srgbClr val="000000"/>
                </a:solidFill>
              </a:rPr>
              <a:t>(environment &amp;</a:t>
            </a:r>
          </a:p>
          <a:p>
            <a:pPr eaLnBrk="1" hangingPunct="1"/>
            <a:r>
              <a:rPr lang="en-US" b="1">
                <a:solidFill>
                  <a:srgbClr val="000000"/>
                </a:solidFill>
              </a:rPr>
              <a:t>vector distribution)</a:t>
            </a:r>
          </a:p>
        </p:txBody>
      </p:sp>
      <p:sp>
        <p:nvSpPr>
          <p:cNvPr id="38937" name="Line 40"/>
          <p:cNvSpPr>
            <a:spLocks noChangeShapeType="1"/>
          </p:cNvSpPr>
          <p:nvPr/>
        </p:nvSpPr>
        <p:spPr bwMode="auto">
          <a:xfrm>
            <a:off x="1289050" y="1909574"/>
            <a:ext cx="6350" cy="691644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tIns="137160" bIns="91440" anchor="ctr" anchorCtr="1"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8938" name="Line 41"/>
          <p:cNvSpPr>
            <a:spLocks noChangeShapeType="1"/>
          </p:cNvSpPr>
          <p:nvPr/>
        </p:nvSpPr>
        <p:spPr bwMode="auto">
          <a:xfrm flipH="1" flipV="1">
            <a:off x="3048000" y="4953000"/>
            <a:ext cx="0" cy="48895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tIns="137160" bIns="91440" anchor="ctr" anchorCtr="1"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38939" name="Line 42"/>
          <p:cNvSpPr>
            <a:spLocks noChangeShapeType="1"/>
          </p:cNvSpPr>
          <p:nvPr/>
        </p:nvSpPr>
        <p:spPr bwMode="auto">
          <a:xfrm flipV="1">
            <a:off x="3222625" y="3341688"/>
            <a:ext cx="304800" cy="685800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tIns="137160" bIns="91440" anchor="ctr" anchorCtr="1"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Rettangolo con singolo angolo ritagliato 1"/>
          <p:cNvSpPr/>
          <p:nvPr/>
        </p:nvSpPr>
        <p:spPr>
          <a:xfrm>
            <a:off x="901700" y="3600669"/>
            <a:ext cx="787400" cy="360040"/>
          </a:xfrm>
          <a:prstGeom prst="snip1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white"/>
                </a:solidFill>
              </a:rPr>
              <a:t>Data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Rettangolo con singolo angolo ritagliato 24"/>
          <p:cNvSpPr/>
          <p:nvPr/>
        </p:nvSpPr>
        <p:spPr>
          <a:xfrm>
            <a:off x="3994150" y="3504568"/>
            <a:ext cx="787400" cy="360040"/>
          </a:xfrm>
          <a:prstGeom prst="snip1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white"/>
                </a:solidFill>
              </a:rPr>
              <a:t>Data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Rettangolo con singolo angolo ritagliato 25"/>
          <p:cNvSpPr/>
          <p:nvPr/>
        </p:nvSpPr>
        <p:spPr>
          <a:xfrm>
            <a:off x="6400800" y="5081910"/>
            <a:ext cx="787400" cy="360040"/>
          </a:xfrm>
          <a:prstGeom prst="snip1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white"/>
                </a:solidFill>
              </a:rPr>
              <a:t>Data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7" name="Rettangolo con singolo angolo ritagliato 26"/>
          <p:cNvSpPr/>
          <p:nvPr/>
        </p:nvSpPr>
        <p:spPr>
          <a:xfrm>
            <a:off x="5283200" y="3684588"/>
            <a:ext cx="787400" cy="360040"/>
          </a:xfrm>
          <a:prstGeom prst="snip1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white"/>
                </a:solidFill>
              </a:rPr>
              <a:t>Data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8933" name="Text Box 33"/>
          <p:cNvSpPr txBox="1">
            <a:spLocks noChangeArrowheads="1"/>
          </p:cNvSpPr>
          <p:nvPr/>
        </p:nvSpPr>
        <p:spPr bwMode="auto">
          <a:xfrm>
            <a:off x="228600" y="1124744"/>
            <a:ext cx="3009900" cy="784830"/>
          </a:xfrm>
          <a:prstGeom prst="rect">
            <a:avLst/>
          </a:prstGeom>
          <a:noFill/>
          <a:ln w="19050" algn="ctr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tIns="137160" bIns="91440" anchor="ctr" anchorCtr="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b="1" dirty="0">
                <a:solidFill>
                  <a:srgbClr val="000000"/>
                </a:solidFill>
              </a:rPr>
              <a:t>Socioeconomic</a:t>
            </a:r>
          </a:p>
          <a:p>
            <a:pPr eaLnBrk="1" hangingPunct="1"/>
            <a:r>
              <a:rPr lang="en-US" b="1" dirty="0">
                <a:solidFill>
                  <a:srgbClr val="000000"/>
                </a:solidFill>
              </a:rPr>
              <a:t>Fossil Fuel </a:t>
            </a:r>
            <a:r>
              <a:rPr lang="en-US" b="1" dirty="0" smtClean="0">
                <a:solidFill>
                  <a:srgbClr val="000000"/>
                </a:solidFill>
              </a:rPr>
              <a:t>Use Model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28" name="Rettangolo con singolo angolo ritagliato 27"/>
          <p:cNvSpPr/>
          <p:nvPr/>
        </p:nvSpPr>
        <p:spPr>
          <a:xfrm>
            <a:off x="889000" y="2043001"/>
            <a:ext cx="787400" cy="360040"/>
          </a:xfrm>
          <a:prstGeom prst="snip1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white"/>
                </a:solidFill>
              </a:rPr>
              <a:t>Data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4796565" y="-99392"/>
            <a:ext cx="279491" cy="584775"/>
          </a:xfrm>
          <a:prstGeom prst="rect">
            <a:avLst/>
          </a:prstGeom>
          <a:solidFill>
            <a:schemeClr val="bg1"/>
          </a:solidFill>
        </p:spPr>
        <p:txBody>
          <a:bodyPr wrap="none" lIns="36000" tIns="36000" rIns="36000" bIns="36000" rtlCol="0">
            <a:spAutoFit/>
          </a:bodyPr>
          <a:lstStyle/>
          <a:p>
            <a:r>
              <a:rPr lang="en-US" sz="3200" dirty="0" smtClean="0">
                <a:solidFill>
                  <a:srgbClr val="C00000"/>
                </a:solidFill>
              </a:rPr>
              <a:t>?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34" name="CasellaDiTesto 33"/>
          <p:cNvSpPr txBox="1"/>
          <p:nvPr/>
        </p:nvSpPr>
        <p:spPr>
          <a:xfrm>
            <a:off x="8412614" y="692696"/>
            <a:ext cx="279491" cy="584775"/>
          </a:xfrm>
          <a:prstGeom prst="rect">
            <a:avLst/>
          </a:prstGeom>
          <a:solidFill>
            <a:schemeClr val="bg1"/>
          </a:solidFill>
        </p:spPr>
        <p:txBody>
          <a:bodyPr wrap="none" lIns="36000" tIns="36000" rIns="36000" bIns="36000" rtlCol="0">
            <a:spAutoFit/>
          </a:bodyPr>
          <a:lstStyle/>
          <a:p>
            <a:r>
              <a:rPr lang="en-US" sz="3200" dirty="0" smtClean="0">
                <a:solidFill>
                  <a:srgbClr val="C00000"/>
                </a:solidFill>
              </a:rPr>
              <a:t>?</a:t>
            </a:r>
            <a:endParaRPr lang="en-US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983861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ttangolo 37"/>
          <p:cNvSpPr/>
          <p:nvPr/>
        </p:nvSpPr>
        <p:spPr>
          <a:xfrm>
            <a:off x="0" y="5042154"/>
            <a:ext cx="9144000" cy="15182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914" name="Rectangle 3"/>
          <p:cNvSpPr>
            <a:spLocks noGrp="1" noChangeArrowheads="1"/>
          </p:cNvSpPr>
          <p:nvPr>
            <p:ph type="title"/>
          </p:nvPr>
        </p:nvSpPr>
        <p:spPr>
          <a:xfrm>
            <a:off x="395536" y="260648"/>
            <a:ext cx="4130040" cy="548640"/>
          </a:xfrm>
        </p:spPr>
        <p:txBody>
          <a:bodyPr/>
          <a:lstStyle/>
          <a:p>
            <a:pPr eaLnBrk="1" hangingPunct="1"/>
            <a:r>
              <a:rPr lang="en-US" sz="4000" dirty="0" smtClean="0"/>
              <a:t>Elements …</a:t>
            </a:r>
          </a:p>
        </p:txBody>
      </p:sp>
      <p:grpSp>
        <p:nvGrpSpPr>
          <p:cNvPr id="4" name="Gruppo 3"/>
          <p:cNvGrpSpPr/>
          <p:nvPr/>
        </p:nvGrpSpPr>
        <p:grpSpPr>
          <a:xfrm>
            <a:off x="3347864" y="1268760"/>
            <a:ext cx="5760640" cy="3969364"/>
            <a:chOff x="2853747" y="3088838"/>
            <a:chExt cx="5184576" cy="3148143"/>
          </a:xfrm>
          <a:scene3d>
            <a:camera prst="perspectiveContrastingLeftFacing"/>
            <a:lightRig rig="threePt" dir="t"/>
          </a:scene3d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4572" y="3202220"/>
              <a:ext cx="5103812" cy="30148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2" name="Rettangolo arrotondato 31"/>
            <p:cNvSpPr/>
            <p:nvPr/>
          </p:nvSpPr>
          <p:spPr>
            <a:xfrm>
              <a:off x="2853747" y="3088838"/>
              <a:ext cx="5184576" cy="3148143"/>
            </a:xfrm>
            <a:prstGeom prst="roundRect">
              <a:avLst>
                <a:gd name="adj" fmla="val 6581"/>
              </a:avLst>
            </a:prstGeom>
            <a:solidFill>
              <a:schemeClr val="accent4">
                <a:lumMod val="75000"/>
                <a:alpha val="57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7200" dirty="0" smtClean="0">
                  <a:solidFill>
                    <a:prstClr val="white"/>
                  </a:solidFill>
                </a:rPr>
                <a:t>Business Process</a:t>
              </a:r>
              <a:endParaRPr lang="en-US" sz="7200" dirty="0">
                <a:solidFill>
                  <a:prstClr val="white"/>
                </a:solidFill>
              </a:endParaRPr>
            </a:p>
          </p:txBody>
        </p:sp>
      </p:grpSp>
      <p:sp>
        <p:nvSpPr>
          <p:cNvPr id="33" name="Rettangolo con singolo angolo ritagliato 32"/>
          <p:cNvSpPr/>
          <p:nvPr/>
        </p:nvSpPr>
        <p:spPr>
          <a:xfrm>
            <a:off x="954101" y="1556792"/>
            <a:ext cx="1378744" cy="702233"/>
          </a:xfrm>
          <a:prstGeom prst="snip1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prstClr val="white"/>
                </a:solidFill>
              </a:rPr>
              <a:t>Data</a:t>
            </a:r>
            <a:endParaRPr lang="en-US" sz="3200" dirty="0">
              <a:solidFill>
                <a:prstClr val="white"/>
              </a:solidFill>
            </a:endParaRPr>
          </a:p>
        </p:txBody>
      </p:sp>
      <p:sp>
        <p:nvSpPr>
          <p:cNvPr id="34" name="Text Box 33"/>
          <p:cNvSpPr txBox="1">
            <a:spLocks noChangeArrowheads="1"/>
          </p:cNvSpPr>
          <p:nvPr/>
        </p:nvSpPr>
        <p:spPr bwMode="auto">
          <a:xfrm>
            <a:off x="448123" y="2712674"/>
            <a:ext cx="2390700" cy="723275"/>
          </a:xfrm>
          <a:prstGeom prst="rect">
            <a:avLst/>
          </a:prstGeom>
          <a:noFill/>
          <a:ln w="19050" algn="ctr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tIns="137160" bIns="91440" anchor="ctr" anchorCtr="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sz="3200" b="1" dirty="0" smtClean="0">
                <a:solidFill>
                  <a:srgbClr val="000000"/>
                </a:solidFill>
              </a:rPr>
              <a:t>Model</a:t>
            </a:r>
            <a:endParaRPr lang="en-US" sz="3200" b="1" dirty="0">
              <a:solidFill>
                <a:srgbClr val="000000"/>
              </a:solidFill>
            </a:endParaRPr>
          </a:p>
        </p:txBody>
      </p:sp>
      <p:sp>
        <p:nvSpPr>
          <p:cNvPr id="35" name="Line 21"/>
          <p:cNvSpPr>
            <a:spLocks noChangeShapeType="1"/>
          </p:cNvSpPr>
          <p:nvPr/>
        </p:nvSpPr>
        <p:spPr bwMode="auto">
          <a:xfrm flipV="1">
            <a:off x="995773" y="4437112"/>
            <a:ext cx="1295400" cy="0"/>
          </a:xfrm>
          <a:prstGeom prst="line">
            <a:avLst/>
          </a:prstGeom>
          <a:noFill/>
          <a:ln w="76200">
            <a:solidFill>
              <a:schemeClr val="tx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tIns="137160" bIns="91440" anchor="ctr" anchorCtr="1">
            <a:spAutoFit/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323528" y="3752433"/>
            <a:ext cx="26398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Link/Interface</a:t>
            </a:r>
            <a:endParaRPr lang="en-US" sz="3200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21333" y1="83111" x2="88000" y2="71111"/>
                        <a14:foregroundMark x1="88000" y1="71111" x2="84000" y2="85778"/>
                        <a14:foregroundMark x1="84000" y1="88000" x2="18222" y2="96000"/>
                        <a14:foregroundMark x1="18222" y1="96000" x2="17333" y2="88444"/>
                        <a14:foregroundMark x1="16889" y1="88444" x2="23111" y2="81778"/>
                        <a14:foregroundMark x1="56444" y1="14667" x2="75556" y2="12889"/>
                        <a14:foregroundMark x1="75556" y1="12889" x2="76444" y2="28000"/>
                        <a14:foregroundMark x1="76444" y1="28000" x2="59111" y2="30667"/>
                        <a14:foregroundMark x1="59111" y1="30667" x2="57333" y2="1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6769" y="5393094"/>
            <a:ext cx="1204258" cy="1204258"/>
          </a:xfrm>
          <a:prstGeom prst="rect">
            <a:avLst/>
          </a:prstGeom>
          <a:scene3d>
            <a:camera prst="perspectiveHeroicExtremeLeftFacing"/>
            <a:lightRig rig="threePt" dir="t"/>
          </a:scene3d>
        </p:spPr>
      </p:pic>
      <p:sp>
        <p:nvSpPr>
          <p:cNvPr id="39" name="CasellaDiTesto 38"/>
          <p:cNvSpPr txBox="1"/>
          <p:nvPr/>
        </p:nvSpPr>
        <p:spPr>
          <a:xfrm>
            <a:off x="3252055" y="6084585"/>
            <a:ext cx="2544081" cy="584775"/>
          </a:xfrm>
          <a:prstGeom prst="rect">
            <a:avLst/>
          </a:prstGeom>
          <a:noFill/>
          <a:scene3d>
            <a:camera prst="perspectiveHeroicExtremeLeftFacing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Vocabularies</a:t>
            </a:r>
            <a:endParaRPr lang="en-US" sz="3200" dirty="0"/>
          </a:p>
        </p:txBody>
      </p:sp>
      <p:sp>
        <p:nvSpPr>
          <p:cNvPr id="40" name="Text Box 31"/>
          <p:cNvSpPr txBox="1">
            <a:spLocks noChangeArrowheads="1"/>
          </p:cNvSpPr>
          <p:nvPr/>
        </p:nvSpPr>
        <p:spPr bwMode="auto">
          <a:xfrm>
            <a:off x="4953000" y="188640"/>
            <a:ext cx="3698875" cy="784225"/>
          </a:xfrm>
          <a:prstGeom prst="rect">
            <a:avLst/>
          </a:prstGeom>
          <a:noFill/>
          <a:ln w="38100" algn="ctr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tIns="137160" bIns="91440" anchorCtr="1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n-US" b="1">
                <a:solidFill>
                  <a:srgbClr val="C00000"/>
                </a:solidFill>
              </a:rPr>
              <a:t>How will CC affect infection rate</a:t>
            </a:r>
          </a:p>
          <a:p>
            <a:pPr eaLnBrk="1" hangingPunct="1"/>
            <a:r>
              <a:rPr lang="en-US" b="1">
                <a:solidFill>
                  <a:srgbClr val="C00000"/>
                </a:solidFill>
              </a:rPr>
              <a:t>of dengue fever in Vietnam?</a:t>
            </a:r>
          </a:p>
        </p:txBody>
      </p:sp>
      <p:sp>
        <p:nvSpPr>
          <p:cNvPr id="41" name="CasellaDiTesto 40"/>
          <p:cNvSpPr txBox="1"/>
          <p:nvPr/>
        </p:nvSpPr>
        <p:spPr>
          <a:xfrm>
            <a:off x="4796565" y="-99392"/>
            <a:ext cx="279491" cy="584775"/>
          </a:xfrm>
          <a:prstGeom prst="rect">
            <a:avLst/>
          </a:prstGeom>
          <a:solidFill>
            <a:schemeClr val="bg1"/>
          </a:solidFill>
        </p:spPr>
        <p:txBody>
          <a:bodyPr wrap="none" lIns="36000" tIns="36000" rIns="36000" bIns="36000" rtlCol="0">
            <a:spAutoFit/>
          </a:bodyPr>
          <a:lstStyle/>
          <a:p>
            <a:r>
              <a:rPr lang="en-US" sz="3200" dirty="0" smtClean="0">
                <a:solidFill>
                  <a:srgbClr val="C00000"/>
                </a:solidFill>
              </a:rPr>
              <a:t>?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42" name="CasellaDiTesto 41"/>
          <p:cNvSpPr txBox="1"/>
          <p:nvPr/>
        </p:nvSpPr>
        <p:spPr>
          <a:xfrm>
            <a:off x="8412614" y="692696"/>
            <a:ext cx="279491" cy="584775"/>
          </a:xfrm>
          <a:prstGeom prst="rect">
            <a:avLst/>
          </a:prstGeom>
          <a:solidFill>
            <a:schemeClr val="bg1"/>
          </a:solidFill>
        </p:spPr>
        <p:txBody>
          <a:bodyPr wrap="none" lIns="36000" tIns="36000" rIns="36000" bIns="36000" rtlCol="0">
            <a:spAutoFit/>
          </a:bodyPr>
          <a:lstStyle/>
          <a:p>
            <a:r>
              <a:rPr lang="en-US" sz="3200" dirty="0" smtClean="0">
                <a:solidFill>
                  <a:srgbClr val="C00000"/>
                </a:solidFill>
              </a:rPr>
              <a:t>?</a:t>
            </a:r>
            <a:endParaRPr lang="en-US" sz="3200" dirty="0">
              <a:solidFill>
                <a:srgbClr val="C00000"/>
              </a:solidFill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277" y="5676422"/>
            <a:ext cx="1440160" cy="1064946"/>
          </a:xfrm>
          <a:prstGeom prst="rect">
            <a:avLst/>
          </a:prstGeom>
          <a:scene3d>
            <a:camera prst="perspectiveHeroicExtremeLeftFacing"/>
            <a:lightRig rig="threePt" dir="t"/>
          </a:scene3d>
        </p:spPr>
      </p:pic>
      <p:sp>
        <p:nvSpPr>
          <p:cNvPr id="44" name="CasellaDiTesto 43"/>
          <p:cNvSpPr txBox="1"/>
          <p:nvPr/>
        </p:nvSpPr>
        <p:spPr>
          <a:xfrm>
            <a:off x="6115015" y="6156593"/>
            <a:ext cx="3100604" cy="584775"/>
          </a:xfrm>
          <a:prstGeom prst="rect">
            <a:avLst/>
          </a:prstGeom>
          <a:noFill/>
          <a:scene3d>
            <a:camera prst="perspectiveHeroicExtremeLeftFacing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Knowledge Base</a:t>
            </a:r>
            <a:endParaRPr lang="en-US" sz="3200" dirty="0"/>
          </a:p>
        </p:txBody>
      </p:sp>
      <p:sp>
        <p:nvSpPr>
          <p:cNvPr id="8" name="Parentesi graffa aperta 7"/>
          <p:cNvSpPr/>
          <p:nvPr/>
        </p:nvSpPr>
        <p:spPr>
          <a:xfrm>
            <a:off x="3203848" y="1340768"/>
            <a:ext cx="743881" cy="3413354"/>
          </a:xfrm>
          <a:prstGeom prst="leftBrace">
            <a:avLst>
              <a:gd name="adj1" fmla="val 67122"/>
              <a:gd name="adj2" fmla="val 49418"/>
            </a:avLst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sp>
        <p:nvSpPr>
          <p:cNvPr id="46" name="Parentesi graffa aperta 45"/>
          <p:cNvSpPr/>
          <p:nvPr/>
        </p:nvSpPr>
        <p:spPr>
          <a:xfrm rot="5878340">
            <a:off x="5077732" y="3709557"/>
            <a:ext cx="743881" cy="3413354"/>
          </a:xfrm>
          <a:prstGeom prst="leftBrace">
            <a:avLst>
              <a:gd name="adj1" fmla="val 67122"/>
              <a:gd name="adj2" fmla="val 49418"/>
            </a:avLst>
          </a:prstGeom>
          <a:ln w="76200"/>
          <a:scene3d>
            <a:camera prst="perspectiveHeroicExtremeLeftFacing"/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869273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5" grpId="0"/>
      <p:bldP spid="39" grpId="0"/>
      <p:bldP spid="44" grpId="0"/>
      <p:bldP spid="8" grpId="0" animBg="1"/>
      <p:bldP spid="4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arrotondato 6"/>
          <p:cNvSpPr/>
          <p:nvPr/>
        </p:nvSpPr>
        <p:spPr>
          <a:xfrm>
            <a:off x="323528" y="1744014"/>
            <a:ext cx="4392488" cy="434928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2060"/>
            </a:solidFill>
          </a:ln>
          <a:scene3d>
            <a:camera prst="perspective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6" name="Rettangolo arrotondato 5"/>
          <p:cNvSpPr/>
          <p:nvPr/>
        </p:nvSpPr>
        <p:spPr>
          <a:xfrm>
            <a:off x="5348063" y="1818556"/>
            <a:ext cx="3253695" cy="219819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perspective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prstClr val="white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5564087" y="2066532"/>
            <a:ext cx="2928325" cy="1692316"/>
          </a:xfrm>
          <a:scene3d>
            <a:camera prst="perspectiveLeft"/>
            <a:lightRig rig="threePt" dir="t"/>
          </a:scene3d>
        </p:spPr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Discovery</a:t>
            </a:r>
          </a:p>
          <a:p>
            <a:r>
              <a:rPr lang="en-US" sz="2400" dirty="0" smtClean="0"/>
              <a:t>Evaluate</a:t>
            </a:r>
          </a:p>
          <a:p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Access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Use</a:t>
            </a:r>
          </a:p>
          <a:p>
            <a:endParaRPr lang="en-US" sz="2400" dirty="0"/>
          </a:p>
        </p:txBody>
      </p:sp>
      <p:sp>
        <p:nvSpPr>
          <p:cNvPr id="5" name="Segnaposto contenuto 4"/>
          <p:cNvSpPr>
            <a:spLocks noGrp="1"/>
          </p:cNvSpPr>
          <p:nvPr>
            <p:ph sz="half" idx="2"/>
          </p:nvPr>
        </p:nvSpPr>
        <p:spPr>
          <a:xfrm>
            <a:off x="579512" y="2150275"/>
            <a:ext cx="4266006" cy="3943021"/>
          </a:xfrm>
          <a:scene3d>
            <a:camera prst="perspectiveRight"/>
            <a:lightRig rig="threePt" dir="t"/>
          </a:scene3d>
        </p:spPr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Data</a:t>
            </a:r>
          </a:p>
          <a:p>
            <a:pPr lvl="1"/>
            <a:r>
              <a:rPr lang="en-US" sz="2000" dirty="0" smtClean="0"/>
              <a:t>O&amp;M Data</a:t>
            </a:r>
          </a:p>
          <a:p>
            <a:pPr lvl="1"/>
            <a:r>
              <a:rPr lang="en-US" sz="2000" dirty="0" smtClean="0"/>
              <a:t>O&amp;M Data Collections</a:t>
            </a:r>
          </a:p>
          <a:p>
            <a:r>
              <a:rPr lang="en-US" sz="2400" dirty="0" smtClean="0"/>
              <a:t>Services (interface/link)</a:t>
            </a:r>
          </a:p>
          <a:p>
            <a:endParaRPr lang="en-US" sz="2400" dirty="0" smtClean="0">
              <a:solidFill>
                <a:srgbClr val="FF0000"/>
              </a:solidFill>
            </a:endParaRPr>
          </a:p>
          <a:p>
            <a:r>
              <a:rPr lang="en-US" sz="2400" dirty="0" smtClean="0">
                <a:solidFill>
                  <a:srgbClr val="FF0000"/>
                </a:solidFill>
              </a:rPr>
              <a:t>Models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Business Processes</a:t>
            </a:r>
          </a:p>
          <a:p>
            <a:endParaRPr lang="en-US" sz="2400" dirty="0" smtClean="0"/>
          </a:p>
          <a:p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Vocabularies/thesauri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Knowledge bases</a:t>
            </a:r>
          </a:p>
          <a:p>
            <a:endParaRPr lang="en-US" sz="2400" dirty="0"/>
          </a:p>
        </p:txBody>
      </p:sp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755576" y="260648"/>
            <a:ext cx="7520940" cy="548640"/>
          </a:xfrm>
        </p:spPr>
        <p:txBody>
          <a:bodyPr/>
          <a:lstStyle/>
          <a:p>
            <a:r>
              <a:rPr lang="en-US" sz="4400" dirty="0" smtClean="0"/>
              <a:t>A </a:t>
            </a:r>
            <a:r>
              <a:rPr lang="en-US" sz="4400" dirty="0" err="1" smtClean="0"/>
              <a:t>cyberinfrastructure</a:t>
            </a:r>
            <a:r>
              <a:rPr lang="en-US" sz="4400" dirty="0" smtClean="0"/>
              <a:t> …</a:t>
            </a:r>
            <a:endParaRPr lang="en-US" sz="4400" dirty="0"/>
          </a:p>
        </p:txBody>
      </p:sp>
      <p:sp>
        <p:nvSpPr>
          <p:cNvPr id="2" name="CasellaDiTesto 1"/>
          <p:cNvSpPr txBox="1"/>
          <p:nvPr/>
        </p:nvSpPr>
        <p:spPr>
          <a:xfrm>
            <a:off x="6932239" y="1593239"/>
            <a:ext cx="1095171" cy="40011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scene3d>
            <a:camera prst="perspectiveLeft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Actions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1115616" y="1457088"/>
            <a:ext cx="1484929" cy="40011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perspectiveRight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Resources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0828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uiExpand="1" build="p"/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/>
          <p:cNvSpPr/>
          <p:nvPr/>
        </p:nvSpPr>
        <p:spPr>
          <a:xfrm>
            <a:off x="0" y="5042154"/>
            <a:ext cx="9144000" cy="10257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6388" y="188640"/>
            <a:ext cx="8474084" cy="548640"/>
          </a:xfrm>
        </p:spPr>
        <p:txBody>
          <a:bodyPr>
            <a:noAutofit/>
          </a:bodyPr>
          <a:lstStyle/>
          <a:p>
            <a:r>
              <a:rPr lang="en-US" sz="3200" dirty="0" smtClean="0"/>
              <a:t>Models </a:t>
            </a:r>
            <a:r>
              <a:rPr lang="en-US" sz="3200" dirty="0" err="1" smtClean="0"/>
              <a:t>accessIbility</a:t>
            </a:r>
            <a:r>
              <a:rPr lang="en-US" sz="3200" dirty="0" smtClean="0"/>
              <a:t> </a:t>
            </a:r>
            <a:r>
              <a:rPr lang="en-US" sz="3200" dirty="0" smtClean="0"/>
              <a:t>and interoperability:</a:t>
            </a:r>
            <a:r>
              <a:rPr lang="en-US" dirty="0" smtClean="0"/>
              <a:t> An evolutionary process</a:t>
            </a:r>
            <a:endParaRPr lang="en-US" sz="3200" dirty="0"/>
          </a:p>
        </p:txBody>
      </p:sp>
      <p:graphicFrame>
        <p:nvGraphicFramePr>
          <p:cNvPr id="4" name="Diagramma 3"/>
          <p:cNvGraphicFramePr/>
          <p:nvPr>
            <p:extLst>
              <p:ext uri="{D42A27DB-BD31-4B8C-83A1-F6EECF244321}">
                <p14:modId xmlns:p14="http://schemas.microsoft.com/office/powerpoint/2010/main" val="2306582744"/>
              </p:ext>
            </p:extLst>
          </p:nvPr>
        </p:nvGraphicFramePr>
        <p:xfrm>
          <a:off x="395536" y="170080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8" name="Connettore 2 7"/>
          <p:cNvCxnSpPr/>
          <p:nvPr/>
        </p:nvCxnSpPr>
        <p:spPr>
          <a:xfrm flipV="1">
            <a:off x="323528" y="1052736"/>
            <a:ext cx="0" cy="4464496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sellaDiTesto 8"/>
          <p:cNvSpPr txBox="1"/>
          <p:nvPr/>
        </p:nvSpPr>
        <p:spPr>
          <a:xfrm>
            <a:off x="395536" y="1084094"/>
            <a:ext cx="30855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rgbClr val="002060"/>
                </a:solidFill>
              </a:rPr>
              <a:t>Accessibility &amp; I</a:t>
            </a:r>
            <a:r>
              <a:rPr lang="en-US" dirty="0" smtClean="0">
                <a:solidFill>
                  <a:srgbClr val="002060"/>
                </a:solidFill>
              </a:rPr>
              <a:t>nteroperability</a:t>
            </a:r>
            <a:endParaRPr lang="en-US" dirty="0">
              <a:solidFill>
                <a:srgbClr val="002060"/>
              </a:solidFill>
            </a:endParaRPr>
          </a:p>
        </p:txBody>
      </p:sp>
      <p:cxnSp>
        <p:nvCxnSpPr>
          <p:cNvPr id="14" name="Connettore 2 13"/>
          <p:cNvCxnSpPr/>
          <p:nvPr/>
        </p:nvCxnSpPr>
        <p:spPr>
          <a:xfrm>
            <a:off x="475928" y="5669632"/>
            <a:ext cx="8128520" cy="0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asellaDiTesto 2"/>
          <p:cNvSpPr txBox="1"/>
          <p:nvPr/>
        </p:nvSpPr>
        <p:spPr>
          <a:xfrm>
            <a:off x="4914163" y="2555612"/>
            <a:ext cx="881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chemeClr val="accent3">
                    <a:lumMod val="75000"/>
                  </a:schemeClr>
                </a:solidFill>
              </a:rPr>
              <a:t>(</a:t>
            </a:r>
            <a:r>
              <a:rPr lang="en-US" i="1" dirty="0" err="1" smtClean="0">
                <a:solidFill>
                  <a:schemeClr val="accent3">
                    <a:lumMod val="75000"/>
                  </a:schemeClr>
                </a:solidFill>
              </a:rPr>
              <a:t>MaaS</a:t>
            </a:r>
            <a:r>
              <a:rPr lang="en-US" i="1" dirty="0" smtClean="0">
                <a:solidFill>
                  <a:schemeClr val="accent3">
                    <a:lumMod val="75000"/>
                  </a:schemeClr>
                </a:solidFill>
              </a:rPr>
              <a:t>)</a:t>
            </a:r>
            <a:endParaRPr lang="en-US" i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6809406" y="5698569"/>
            <a:ext cx="1867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it-IT"/>
            </a:defPPr>
            <a:lvl1pPr>
              <a:defRPr i="1"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Time/technology </a:t>
            </a:r>
          </a:p>
        </p:txBody>
      </p:sp>
      <p:sp>
        <p:nvSpPr>
          <p:cNvPr id="6" name="Ovale 5"/>
          <p:cNvSpPr/>
          <p:nvPr/>
        </p:nvSpPr>
        <p:spPr>
          <a:xfrm>
            <a:off x="5868144" y="2132856"/>
            <a:ext cx="3600400" cy="1053197"/>
          </a:xfrm>
          <a:prstGeom prst="ellipse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Model Web</a:t>
            </a:r>
            <a:endParaRPr lang="en-US" sz="3600" dirty="0">
              <a:solidFill>
                <a:srgbClr val="FF0000"/>
              </a:solidFill>
            </a:endParaRPr>
          </a:p>
        </p:txBody>
      </p:sp>
      <p:grpSp>
        <p:nvGrpSpPr>
          <p:cNvPr id="12" name="Gruppo 11"/>
          <p:cNvGrpSpPr/>
          <p:nvPr/>
        </p:nvGrpSpPr>
        <p:grpSpPr>
          <a:xfrm>
            <a:off x="6588224" y="998844"/>
            <a:ext cx="1435100" cy="1416050"/>
            <a:chOff x="772468" y="1268760"/>
            <a:chExt cx="1435100" cy="1416050"/>
          </a:xfrm>
        </p:grpSpPr>
        <p:pic>
          <p:nvPicPr>
            <p:cNvPr id="13" name="Immagine 12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2468" y="1268760"/>
              <a:ext cx="1435100" cy="1416050"/>
            </a:xfrm>
            <a:prstGeom prst="rect">
              <a:avLst/>
            </a:prstGeom>
          </p:spPr>
        </p:pic>
        <p:pic>
          <p:nvPicPr>
            <p:cNvPr id="15" name="Immagine 14"/>
            <p:cNvPicPr>
              <a:picLocks noChangeAspect="1"/>
            </p:cNvPicPr>
            <p:nvPr/>
          </p:nvPicPr>
          <p:blipFill>
            <a:blip r:embed="rId8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503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3267" y="2098892"/>
              <a:ext cx="520461" cy="409374"/>
            </a:xfrm>
            <a:prstGeom prst="rect">
              <a:avLst/>
            </a:prstGeom>
          </p:spPr>
        </p:pic>
        <p:pic>
          <p:nvPicPr>
            <p:cNvPr id="17" name="Immagine 16"/>
            <p:cNvPicPr>
              <a:picLocks noChangeAspect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3648" y="1340768"/>
              <a:ext cx="366157" cy="320388"/>
            </a:xfrm>
            <a:prstGeom prst="rect">
              <a:avLst/>
            </a:prstGeom>
          </p:spPr>
        </p:pic>
        <p:pic>
          <p:nvPicPr>
            <p:cNvPr id="18" name="Immagine 17"/>
            <p:cNvPicPr>
              <a:picLocks noChangeAspect="1"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0" b="100000" l="0" r="100000">
                          <a14:foregroundMark x1="31111" y1="28889" x2="32444" y2="68444"/>
                          <a14:foregroundMark x1="32889" y1="28000" x2="48444" y2="64444"/>
                          <a14:foregroundMark x1="64889" y1="28444" x2="54222" y2="57778"/>
                          <a14:foregroundMark x1="68000" y1="28889" x2="68444" y2="6711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6484" y="1789608"/>
              <a:ext cx="374354" cy="374354"/>
            </a:xfrm>
            <a:prstGeom prst="rect">
              <a:avLst/>
            </a:prstGeom>
          </p:spPr>
        </p:pic>
      </p:grpSp>
      <p:sp>
        <p:nvSpPr>
          <p:cNvPr id="19" name="CasellaDiTesto 8"/>
          <p:cNvSpPr txBox="1"/>
          <p:nvPr/>
        </p:nvSpPr>
        <p:spPr>
          <a:xfrm>
            <a:off x="5364088" y="4365104"/>
            <a:ext cx="37916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rgbClr val="002060"/>
                </a:solidFill>
              </a:rPr>
              <a:t>CBA: Component-</a:t>
            </a:r>
            <a:r>
              <a:rPr lang="en-US" i="1" smtClean="0">
                <a:solidFill>
                  <a:srgbClr val="002060"/>
                </a:solidFill>
              </a:rPr>
              <a:t>Based Architecture</a:t>
            </a:r>
            <a:endParaRPr lang="en-US" i="1" dirty="0" smtClean="0">
              <a:solidFill>
                <a:srgbClr val="002060"/>
              </a:solidFill>
            </a:endParaRPr>
          </a:p>
          <a:p>
            <a:r>
              <a:rPr lang="en-US" i="1" dirty="0" smtClean="0">
                <a:solidFill>
                  <a:srgbClr val="002060"/>
                </a:solidFill>
              </a:rPr>
              <a:t>SOA: Service-Oriented Software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84032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 smtClean="0"/>
              <a:t>Existing tools</a:t>
            </a:r>
            <a:endParaRPr lang="en-US" sz="4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51520" y="1070811"/>
            <a:ext cx="8640960" cy="4374413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sz="2400" dirty="0" smtClean="0"/>
              <a:t>Tools to run simulations (e.g. </a:t>
            </a:r>
            <a:r>
              <a:rPr lang="en-US" sz="2400" dirty="0" err="1" smtClean="0">
                <a:solidFill>
                  <a:srgbClr val="0070C0"/>
                </a:solidFill>
              </a:rPr>
              <a:t>OpenModeller</a:t>
            </a:r>
            <a:r>
              <a:rPr lang="en-US" sz="2400" dirty="0" smtClean="0"/>
              <a:t>) </a:t>
            </a:r>
          </a:p>
          <a:p>
            <a:pPr lvl="2"/>
            <a:r>
              <a:rPr lang="en-US" sz="2400" dirty="0" smtClean="0">
                <a:solidFill>
                  <a:srgbClr val="00B050"/>
                </a:solidFill>
              </a:rPr>
              <a:t>Benefit</a:t>
            </a:r>
            <a:r>
              <a:rPr lang="en-US" sz="2400" dirty="0" smtClean="0"/>
              <a:t>: facilitate designs that are targeted to specific communities</a:t>
            </a:r>
          </a:p>
          <a:p>
            <a:pPr lvl="2"/>
            <a:r>
              <a:rPr lang="en-US" sz="2400" dirty="0" smtClean="0">
                <a:solidFill>
                  <a:srgbClr val="C00000"/>
                </a:solidFill>
              </a:rPr>
              <a:t>Concern</a:t>
            </a:r>
            <a:r>
              <a:rPr lang="en-US" sz="2400" dirty="0" smtClean="0"/>
              <a:t>: </a:t>
            </a:r>
            <a:r>
              <a:rPr lang="en-US" sz="2400" dirty="0"/>
              <a:t>can be difficult to integrate the tools into more complex scenarios 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An evolution of this approach is represented by </a:t>
            </a:r>
            <a:r>
              <a:rPr lang="en-US" sz="2400" dirty="0" err="1">
                <a:solidFill>
                  <a:srgbClr val="0070C0"/>
                </a:solidFill>
              </a:rPr>
              <a:t>nanoFORGE</a:t>
            </a:r>
            <a:r>
              <a:rPr lang="en-US" sz="2400" dirty="0">
                <a:solidFill>
                  <a:srgbClr val="0070C0"/>
                </a:solidFill>
              </a:rPr>
              <a:t>/</a:t>
            </a:r>
            <a:r>
              <a:rPr lang="en-US" sz="2400" dirty="0" err="1">
                <a:solidFill>
                  <a:srgbClr val="0070C0"/>
                </a:solidFill>
              </a:rPr>
              <a:t>nanoHub</a:t>
            </a:r>
            <a:r>
              <a:rPr lang="en-US" sz="2400" dirty="0"/>
              <a:t> </a:t>
            </a:r>
            <a:endParaRPr lang="en-US" sz="2400" dirty="0" smtClean="0"/>
          </a:p>
          <a:p>
            <a:pPr lvl="2"/>
            <a:r>
              <a:rPr lang="en-US" sz="2400" dirty="0"/>
              <a:t>offers a </a:t>
            </a:r>
            <a:r>
              <a:rPr lang="en-US" sz="2400" dirty="0" smtClean="0"/>
              <a:t>variety </a:t>
            </a:r>
            <a:r>
              <a:rPr lang="en-US" sz="2400" dirty="0"/>
              <a:t>of simulation tools that users can access from </a:t>
            </a:r>
            <a:r>
              <a:rPr lang="en-US" sz="2400" dirty="0" smtClean="0"/>
              <a:t>web </a:t>
            </a:r>
            <a:r>
              <a:rPr lang="en-US" sz="2400" dirty="0"/>
              <a:t>browser without installing </a:t>
            </a:r>
            <a:r>
              <a:rPr lang="en-US" sz="2400" dirty="0" smtClean="0"/>
              <a:t>software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03586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 smtClean="0"/>
              <a:t>Existing frameworks</a:t>
            </a:r>
            <a:endParaRPr lang="en-US" sz="4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5536" y="1155536"/>
            <a:ext cx="8568952" cy="5009768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sz="2400" dirty="0" smtClean="0"/>
              <a:t>Design </a:t>
            </a:r>
            <a:r>
              <a:rPr lang="en-US" sz="2400" dirty="0"/>
              <a:t>and </a:t>
            </a:r>
            <a:r>
              <a:rPr lang="en-US" sz="2400" dirty="0" smtClean="0"/>
              <a:t>adopt frameworks (e.g. </a:t>
            </a:r>
            <a:r>
              <a:rPr lang="en-US" sz="2400" dirty="0">
                <a:solidFill>
                  <a:srgbClr val="0070C0"/>
                </a:solidFill>
              </a:rPr>
              <a:t>Object </a:t>
            </a:r>
            <a:r>
              <a:rPr lang="en-US" sz="2400" dirty="0" err="1">
                <a:solidFill>
                  <a:srgbClr val="0070C0"/>
                </a:solidFill>
              </a:rPr>
              <a:t>Modelling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smtClean="0">
                <a:solidFill>
                  <a:srgbClr val="0070C0"/>
                </a:solidFill>
              </a:rPr>
              <a:t>System</a:t>
            </a:r>
            <a:r>
              <a:rPr lang="en-US" sz="2400" dirty="0" smtClean="0"/>
              <a:t>, </a:t>
            </a:r>
            <a:r>
              <a:rPr lang="en-US" sz="2400" dirty="0" err="1" smtClean="0">
                <a:solidFill>
                  <a:srgbClr val="0070C0"/>
                </a:solidFill>
              </a:rPr>
              <a:t>ModCom</a:t>
            </a:r>
            <a:r>
              <a:rPr lang="en-US" sz="2400" dirty="0" smtClean="0"/>
              <a:t>, </a:t>
            </a:r>
            <a:r>
              <a:rPr lang="en-US" sz="2400" dirty="0"/>
              <a:t>t</a:t>
            </a:r>
            <a:r>
              <a:rPr lang="en-US" sz="2400" dirty="0" smtClean="0"/>
              <a:t>he </a:t>
            </a:r>
            <a:r>
              <a:rPr lang="en-US" sz="2400" dirty="0">
                <a:solidFill>
                  <a:srgbClr val="0070C0"/>
                </a:solidFill>
              </a:rPr>
              <a:t>Invisible </a:t>
            </a:r>
            <a:r>
              <a:rPr lang="en-US" sz="2400" dirty="0" err="1">
                <a:solidFill>
                  <a:srgbClr val="0070C0"/>
                </a:solidFill>
              </a:rPr>
              <a:t>Modelling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smtClean="0">
                <a:solidFill>
                  <a:srgbClr val="0070C0"/>
                </a:solidFill>
              </a:rPr>
              <a:t>Environment</a:t>
            </a:r>
            <a:r>
              <a:rPr lang="en-US" sz="2400" dirty="0" smtClean="0"/>
              <a:t>, </a:t>
            </a:r>
            <a:r>
              <a:rPr lang="en-US" sz="2400" dirty="0"/>
              <a:t>the </a:t>
            </a:r>
            <a:r>
              <a:rPr lang="en-US" sz="2400" dirty="0">
                <a:solidFill>
                  <a:srgbClr val="0070C0"/>
                </a:solidFill>
              </a:rPr>
              <a:t>Open </a:t>
            </a:r>
            <a:r>
              <a:rPr lang="en-US" sz="2400" dirty="0" err="1">
                <a:solidFill>
                  <a:srgbClr val="0070C0"/>
                </a:solidFill>
              </a:rPr>
              <a:t>Modelling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smtClean="0">
                <a:solidFill>
                  <a:srgbClr val="0070C0"/>
                </a:solidFill>
              </a:rPr>
              <a:t>Interface: </a:t>
            </a:r>
            <a:r>
              <a:rPr lang="en-US" sz="2400" dirty="0" err="1" smtClean="0">
                <a:solidFill>
                  <a:srgbClr val="0070C0"/>
                </a:solidFill>
              </a:rPr>
              <a:t>OpenMI</a:t>
            </a:r>
            <a:r>
              <a:rPr lang="en-US" sz="2400" dirty="0" smtClean="0"/>
              <a:t>, </a:t>
            </a:r>
            <a:r>
              <a:rPr lang="en-US" sz="2400" dirty="0"/>
              <a:t>the </a:t>
            </a:r>
            <a:r>
              <a:rPr lang="en-US" sz="2400" dirty="0">
                <a:solidFill>
                  <a:srgbClr val="0070C0"/>
                </a:solidFill>
              </a:rPr>
              <a:t>Spatial </a:t>
            </a:r>
            <a:r>
              <a:rPr lang="en-US" sz="2400" dirty="0" err="1">
                <a:solidFill>
                  <a:srgbClr val="0070C0"/>
                </a:solidFill>
              </a:rPr>
              <a:t>Modelling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smtClean="0">
                <a:solidFill>
                  <a:srgbClr val="0070C0"/>
                </a:solidFill>
              </a:rPr>
              <a:t>Environment: SME, Tarsier</a:t>
            </a:r>
            <a:r>
              <a:rPr lang="en-US" sz="2400" dirty="0" smtClean="0"/>
              <a:t>, </a:t>
            </a:r>
            <a:r>
              <a:rPr lang="en-US" sz="2400" dirty="0">
                <a:solidFill>
                  <a:srgbClr val="0070C0"/>
                </a:solidFill>
              </a:rPr>
              <a:t>Interactive Component </a:t>
            </a:r>
            <a:r>
              <a:rPr lang="en-US" sz="2400" dirty="0" err="1">
                <a:solidFill>
                  <a:srgbClr val="0070C0"/>
                </a:solidFill>
              </a:rPr>
              <a:t>Modelling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 smtClean="0">
                <a:solidFill>
                  <a:srgbClr val="0070C0"/>
                </a:solidFill>
              </a:rPr>
              <a:t>System: ICMS</a:t>
            </a:r>
            <a:r>
              <a:rPr lang="en-US" sz="2400" dirty="0" smtClean="0"/>
              <a:t>, </a:t>
            </a:r>
            <a:r>
              <a:rPr lang="en-US" sz="2400" dirty="0">
                <a:solidFill>
                  <a:srgbClr val="0070C0"/>
                </a:solidFill>
              </a:rPr>
              <a:t>Earth System Modeling </a:t>
            </a:r>
            <a:r>
              <a:rPr lang="en-US" sz="2400" dirty="0" smtClean="0">
                <a:solidFill>
                  <a:srgbClr val="0070C0"/>
                </a:solidFill>
              </a:rPr>
              <a:t>Framework: ESMF</a:t>
            </a:r>
            <a:r>
              <a:rPr lang="en-US" sz="2400" dirty="0" smtClean="0"/>
              <a:t>, </a:t>
            </a:r>
            <a:r>
              <a:rPr lang="en-US" sz="2400" dirty="0">
                <a:solidFill>
                  <a:srgbClr val="0070C0"/>
                </a:solidFill>
              </a:rPr>
              <a:t>SEAMLESS-IF</a:t>
            </a:r>
            <a:r>
              <a:rPr lang="en-US" sz="2400" dirty="0"/>
              <a:t> </a:t>
            </a:r>
            <a:r>
              <a:rPr lang="en-US" sz="2400" dirty="0" smtClean="0"/>
              <a:t>, ….)</a:t>
            </a:r>
          </a:p>
          <a:p>
            <a:pPr lvl="2"/>
            <a:r>
              <a:rPr lang="en-US" sz="2400" dirty="0" smtClean="0">
                <a:solidFill>
                  <a:srgbClr val="00B050"/>
                </a:solidFill>
              </a:rPr>
              <a:t>Benefit</a:t>
            </a:r>
            <a:r>
              <a:rPr lang="en-US" sz="2400" dirty="0" smtClean="0"/>
              <a:t>: </a:t>
            </a:r>
            <a:r>
              <a:rPr lang="en-US" sz="2400" dirty="0"/>
              <a:t>provide valuable functionality </a:t>
            </a:r>
            <a:endParaRPr lang="en-US" sz="2400" dirty="0" smtClean="0"/>
          </a:p>
          <a:p>
            <a:pPr lvl="2"/>
            <a:r>
              <a:rPr lang="en-US" sz="2400" dirty="0" smtClean="0">
                <a:solidFill>
                  <a:srgbClr val="C00000"/>
                </a:solidFill>
              </a:rPr>
              <a:t>Concern</a:t>
            </a:r>
            <a:r>
              <a:rPr lang="en-US" sz="2400" dirty="0" smtClean="0"/>
              <a:t>: </a:t>
            </a:r>
            <a:r>
              <a:rPr lang="en-US" sz="2400" dirty="0"/>
              <a:t>impose constraints on model developers and integrators, such as requiring a specific programming language or </a:t>
            </a:r>
            <a:r>
              <a:rPr lang="en-US" sz="2400" dirty="0" smtClean="0"/>
              <a:t>development/deployment platform</a:t>
            </a:r>
          </a:p>
          <a:p>
            <a:r>
              <a:rPr lang="en-US" sz="2400" dirty="0"/>
              <a:t>The adoption of </a:t>
            </a:r>
            <a:r>
              <a:rPr lang="en-US" sz="2400" i="1" dirty="0">
                <a:solidFill>
                  <a:srgbClr val="0070C0"/>
                </a:solidFill>
              </a:rPr>
              <a:t>Component-Based Architectures </a:t>
            </a:r>
            <a:r>
              <a:rPr lang="en-US" sz="2400" dirty="0"/>
              <a:t>(CBAs), </a:t>
            </a:r>
            <a:r>
              <a:rPr lang="en-US" sz="2400" dirty="0" smtClean="0"/>
              <a:t>and </a:t>
            </a:r>
            <a:r>
              <a:rPr lang="en-US" sz="2400" i="1" dirty="0" smtClean="0">
                <a:solidFill>
                  <a:srgbClr val="0070C0"/>
                </a:solidFill>
              </a:rPr>
              <a:t>SOA</a:t>
            </a:r>
            <a:r>
              <a:rPr lang="en-US" sz="2400" i="1" dirty="0" smtClean="0"/>
              <a:t> solutions </a:t>
            </a:r>
            <a:r>
              <a:rPr lang="en-US" sz="2400" dirty="0" smtClean="0"/>
              <a:t>help </a:t>
            </a:r>
            <a:r>
              <a:rPr lang="en-US" sz="2400" dirty="0"/>
              <a:t>to overcome some obstacles in the interoperability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6421277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37" y="2242623"/>
            <a:ext cx="9144000" cy="370665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7520940" cy="548640"/>
          </a:xfrm>
        </p:spPr>
        <p:txBody>
          <a:bodyPr/>
          <a:lstStyle/>
          <a:p>
            <a:r>
              <a:rPr lang="en-US" sz="3600" dirty="0" smtClean="0"/>
              <a:t>Knowledge bases</a:t>
            </a:r>
            <a:endParaRPr lang="en-US" sz="36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07504" y="980728"/>
            <a:ext cx="7804348" cy="3579849"/>
          </a:xfrm>
        </p:spPr>
        <p:txBody>
          <a:bodyPr>
            <a:normAutofit/>
          </a:bodyPr>
          <a:lstStyle/>
          <a:p>
            <a:r>
              <a:rPr lang="en-US" sz="2800" dirty="0" smtClean="0"/>
              <a:t>URR is a knowledge base</a:t>
            </a:r>
          </a:p>
          <a:p>
            <a:pPr marL="685800" lvl="2" indent="-457200"/>
            <a:r>
              <a:rPr lang="en-US" sz="2800" dirty="0" smtClean="0"/>
              <a:t>Application = BP   (with User’s feedbacks)</a:t>
            </a:r>
          </a:p>
          <a:p>
            <a:pPr marL="685800" lvl="2" indent="-457200"/>
            <a:r>
              <a:rPr lang="en-US" sz="2800" dirty="0" smtClean="0"/>
              <a:t>Lexicon = Vocabulary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461965"/>
            <a:ext cx="2214562" cy="5349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ttangolo 3"/>
          <p:cNvSpPr/>
          <p:nvPr/>
        </p:nvSpPr>
        <p:spPr>
          <a:xfrm>
            <a:off x="0" y="5949280"/>
            <a:ext cx="9136363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Gazetteers are knowledge bases, as well (e.g. event gazetteers)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14305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/>
          <p:cNvSpPr/>
          <p:nvPr/>
        </p:nvSpPr>
        <p:spPr>
          <a:xfrm>
            <a:off x="0" y="5042154"/>
            <a:ext cx="9144000" cy="10257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6388" y="188640"/>
            <a:ext cx="8474084" cy="548640"/>
          </a:xfrm>
        </p:spPr>
        <p:txBody>
          <a:bodyPr>
            <a:noAutofit/>
          </a:bodyPr>
          <a:lstStyle/>
          <a:p>
            <a:r>
              <a:rPr lang="en-US" sz="3200" dirty="0" smtClean="0"/>
              <a:t>BP </a:t>
            </a:r>
            <a:r>
              <a:rPr lang="en-US" sz="3200" dirty="0" err="1" smtClean="0"/>
              <a:t>accessIbility</a:t>
            </a:r>
            <a:r>
              <a:rPr lang="en-US" sz="3200" dirty="0" smtClean="0"/>
              <a:t> </a:t>
            </a:r>
            <a:r>
              <a:rPr lang="en-US" sz="3200" dirty="0" smtClean="0"/>
              <a:t>and interoperability:</a:t>
            </a:r>
            <a:r>
              <a:rPr lang="en-US" dirty="0" smtClean="0"/>
              <a:t> An evolutionary process</a:t>
            </a:r>
            <a:endParaRPr lang="en-US" sz="3200" dirty="0"/>
          </a:p>
        </p:txBody>
      </p:sp>
      <p:graphicFrame>
        <p:nvGraphicFramePr>
          <p:cNvPr id="4" name="Diagramma 3"/>
          <p:cNvGraphicFramePr/>
          <p:nvPr>
            <p:extLst>
              <p:ext uri="{D42A27DB-BD31-4B8C-83A1-F6EECF244321}">
                <p14:modId xmlns:p14="http://schemas.microsoft.com/office/powerpoint/2010/main" val="726581297"/>
              </p:ext>
            </p:extLst>
          </p:nvPr>
        </p:nvGraphicFramePr>
        <p:xfrm>
          <a:off x="395536" y="170080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8" name="Connettore 2 7"/>
          <p:cNvCxnSpPr/>
          <p:nvPr/>
        </p:nvCxnSpPr>
        <p:spPr>
          <a:xfrm flipV="1">
            <a:off x="323528" y="1052736"/>
            <a:ext cx="0" cy="4464496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sellaDiTesto 8"/>
          <p:cNvSpPr txBox="1"/>
          <p:nvPr/>
        </p:nvSpPr>
        <p:spPr>
          <a:xfrm>
            <a:off x="395536" y="1084094"/>
            <a:ext cx="30855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rgbClr val="002060"/>
                </a:solidFill>
              </a:rPr>
              <a:t>Accessibility &amp; I</a:t>
            </a:r>
            <a:r>
              <a:rPr lang="en-US" dirty="0" smtClean="0">
                <a:solidFill>
                  <a:srgbClr val="002060"/>
                </a:solidFill>
              </a:rPr>
              <a:t>nteroperability</a:t>
            </a:r>
            <a:endParaRPr lang="en-US" dirty="0">
              <a:solidFill>
                <a:srgbClr val="002060"/>
              </a:solidFill>
            </a:endParaRPr>
          </a:p>
        </p:txBody>
      </p:sp>
      <p:cxnSp>
        <p:nvCxnSpPr>
          <p:cNvPr id="14" name="Connettore 2 13"/>
          <p:cNvCxnSpPr/>
          <p:nvPr/>
        </p:nvCxnSpPr>
        <p:spPr>
          <a:xfrm>
            <a:off x="475928" y="5669632"/>
            <a:ext cx="8128520" cy="0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asellaDiTesto 2"/>
          <p:cNvSpPr txBox="1"/>
          <p:nvPr/>
        </p:nvSpPr>
        <p:spPr>
          <a:xfrm>
            <a:off x="4914163" y="2555612"/>
            <a:ext cx="968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chemeClr val="accent3">
                    <a:lumMod val="75000"/>
                  </a:schemeClr>
                </a:solidFill>
              </a:rPr>
              <a:t>(</a:t>
            </a:r>
            <a:r>
              <a:rPr lang="en-US" i="1" dirty="0" err="1" smtClean="0">
                <a:solidFill>
                  <a:schemeClr val="accent3">
                    <a:lumMod val="75000"/>
                  </a:schemeClr>
                </a:solidFill>
              </a:rPr>
              <a:t>BPaaS</a:t>
            </a:r>
            <a:r>
              <a:rPr lang="en-US" i="1" dirty="0" smtClean="0">
                <a:solidFill>
                  <a:schemeClr val="accent3">
                    <a:lumMod val="75000"/>
                  </a:schemeClr>
                </a:solidFill>
              </a:rPr>
              <a:t>)</a:t>
            </a:r>
            <a:endParaRPr lang="en-US" i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6809406" y="5698569"/>
            <a:ext cx="1867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it-IT"/>
            </a:defPPr>
            <a:lvl1pPr>
              <a:defRPr i="1"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Time/technology </a:t>
            </a:r>
          </a:p>
        </p:txBody>
      </p:sp>
      <p:sp>
        <p:nvSpPr>
          <p:cNvPr id="6" name="Ovale 5"/>
          <p:cNvSpPr/>
          <p:nvPr/>
        </p:nvSpPr>
        <p:spPr>
          <a:xfrm>
            <a:off x="5868144" y="2132856"/>
            <a:ext cx="3600400" cy="1053197"/>
          </a:xfrm>
          <a:prstGeom prst="ellipse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Model Web</a:t>
            </a:r>
            <a:endParaRPr lang="en-US" sz="3600" dirty="0">
              <a:solidFill>
                <a:srgbClr val="FF0000"/>
              </a:solidFill>
            </a:endParaRPr>
          </a:p>
        </p:txBody>
      </p:sp>
      <p:grpSp>
        <p:nvGrpSpPr>
          <p:cNvPr id="12" name="Gruppo 11"/>
          <p:cNvGrpSpPr/>
          <p:nvPr/>
        </p:nvGrpSpPr>
        <p:grpSpPr>
          <a:xfrm>
            <a:off x="6588224" y="998844"/>
            <a:ext cx="1435100" cy="1416050"/>
            <a:chOff x="772468" y="1268760"/>
            <a:chExt cx="1435100" cy="1416050"/>
          </a:xfrm>
        </p:grpSpPr>
        <p:pic>
          <p:nvPicPr>
            <p:cNvPr id="13" name="Immagine 12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2468" y="1268760"/>
              <a:ext cx="1435100" cy="1416050"/>
            </a:xfrm>
            <a:prstGeom prst="rect">
              <a:avLst/>
            </a:prstGeom>
          </p:spPr>
        </p:pic>
        <p:pic>
          <p:nvPicPr>
            <p:cNvPr id="15" name="Immagine 14"/>
            <p:cNvPicPr>
              <a:picLocks noChangeAspect="1"/>
            </p:cNvPicPr>
            <p:nvPr/>
          </p:nvPicPr>
          <p:blipFill>
            <a:blip r:embed="rId8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503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3267" y="2098892"/>
              <a:ext cx="520461" cy="409374"/>
            </a:xfrm>
            <a:prstGeom prst="rect">
              <a:avLst/>
            </a:prstGeom>
          </p:spPr>
        </p:pic>
        <p:pic>
          <p:nvPicPr>
            <p:cNvPr id="17" name="Immagine 16"/>
            <p:cNvPicPr>
              <a:picLocks noChangeAspect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3648" y="1340768"/>
              <a:ext cx="366157" cy="320388"/>
            </a:xfrm>
            <a:prstGeom prst="rect">
              <a:avLst/>
            </a:prstGeom>
          </p:spPr>
        </p:pic>
        <p:pic>
          <p:nvPicPr>
            <p:cNvPr id="18" name="Immagine 17"/>
            <p:cNvPicPr>
              <a:picLocks noChangeAspect="1"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0" b="100000" l="0" r="100000">
                          <a14:foregroundMark x1="31111" y1="28889" x2="32444" y2="68444"/>
                          <a14:foregroundMark x1="32889" y1="28000" x2="48444" y2="64444"/>
                          <a14:foregroundMark x1="64889" y1="28444" x2="54222" y2="57778"/>
                          <a14:foregroundMark x1="68000" y1="28889" x2="68444" y2="6711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6484" y="1789608"/>
              <a:ext cx="374354" cy="3743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281025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ttangolo arrotondato 28"/>
          <p:cNvSpPr/>
          <p:nvPr/>
        </p:nvSpPr>
        <p:spPr>
          <a:xfrm>
            <a:off x="3501258" y="1844824"/>
            <a:ext cx="4887166" cy="3024336"/>
          </a:xfrm>
          <a:prstGeom prst="roundRect">
            <a:avLst/>
          </a:prstGeom>
          <a:noFill/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General Use Case</a:t>
            </a:r>
            <a:endParaRPr lang="en-US" sz="4000" dirty="0"/>
          </a:p>
        </p:txBody>
      </p:sp>
      <p:sp>
        <p:nvSpPr>
          <p:cNvPr id="16" name="Figura a mano libera 15"/>
          <p:cNvSpPr/>
          <p:nvPr/>
        </p:nvSpPr>
        <p:spPr>
          <a:xfrm>
            <a:off x="1771190" y="2297307"/>
            <a:ext cx="1216636" cy="716650"/>
          </a:xfrm>
          <a:custGeom>
            <a:avLst/>
            <a:gdLst>
              <a:gd name="connsiteX0" fmla="*/ 0 w 1216636"/>
              <a:gd name="connsiteY0" fmla="*/ 71665 h 716650"/>
              <a:gd name="connsiteX1" fmla="*/ 71665 w 1216636"/>
              <a:gd name="connsiteY1" fmla="*/ 0 h 716650"/>
              <a:gd name="connsiteX2" fmla="*/ 1144971 w 1216636"/>
              <a:gd name="connsiteY2" fmla="*/ 0 h 716650"/>
              <a:gd name="connsiteX3" fmla="*/ 1216636 w 1216636"/>
              <a:gd name="connsiteY3" fmla="*/ 71665 h 716650"/>
              <a:gd name="connsiteX4" fmla="*/ 1216636 w 1216636"/>
              <a:gd name="connsiteY4" fmla="*/ 644985 h 716650"/>
              <a:gd name="connsiteX5" fmla="*/ 1144971 w 1216636"/>
              <a:gd name="connsiteY5" fmla="*/ 716650 h 716650"/>
              <a:gd name="connsiteX6" fmla="*/ 71665 w 1216636"/>
              <a:gd name="connsiteY6" fmla="*/ 716650 h 716650"/>
              <a:gd name="connsiteX7" fmla="*/ 0 w 1216636"/>
              <a:gd name="connsiteY7" fmla="*/ 644985 h 716650"/>
              <a:gd name="connsiteX8" fmla="*/ 0 w 1216636"/>
              <a:gd name="connsiteY8" fmla="*/ 71665 h 716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6636" h="716650">
                <a:moveTo>
                  <a:pt x="0" y="71665"/>
                </a:moveTo>
                <a:cubicBezTo>
                  <a:pt x="0" y="32086"/>
                  <a:pt x="32086" y="0"/>
                  <a:pt x="71665" y="0"/>
                </a:cubicBezTo>
                <a:lnTo>
                  <a:pt x="1144971" y="0"/>
                </a:lnTo>
                <a:cubicBezTo>
                  <a:pt x="1184550" y="0"/>
                  <a:pt x="1216636" y="32086"/>
                  <a:pt x="1216636" y="71665"/>
                </a:cubicBezTo>
                <a:lnTo>
                  <a:pt x="1216636" y="644985"/>
                </a:lnTo>
                <a:cubicBezTo>
                  <a:pt x="1216636" y="684564"/>
                  <a:pt x="1184550" y="716650"/>
                  <a:pt x="1144971" y="716650"/>
                </a:cubicBezTo>
                <a:lnTo>
                  <a:pt x="71665" y="716650"/>
                </a:lnTo>
                <a:cubicBezTo>
                  <a:pt x="32086" y="716650"/>
                  <a:pt x="0" y="684564"/>
                  <a:pt x="0" y="644985"/>
                </a:cubicBezTo>
                <a:lnTo>
                  <a:pt x="0" y="71665"/>
                </a:ln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2240" tIns="142240" rIns="142240" bIns="315083" numCol="1" spcCol="1270" anchor="t" anchorCtr="0">
            <a:noAutofit/>
          </a:bodyPr>
          <a:lstStyle/>
          <a:p>
            <a:pPr lvl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kern="1200" smtClean="0"/>
              <a:t>A</a:t>
            </a:r>
            <a:endParaRPr lang="en-US" sz="2000" kern="1200" dirty="0"/>
          </a:p>
        </p:txBody>
      </p:sp>
      <p:sp>
        <p:nvSpPr>
          <p:cNvPr id="17" name="Figura a mano libera 16"/>
          <p:cNvSpPr/>
          <p:nvPr/>
        </p:nvSpPr>
        <p:spPr>
          <a:xfrm>
            <a:off x="1937874" y="2826638"/>
            <a:ext cx="1481996" cy="1250428"/>
          </a:xfrm>
          <a:custGeom>
            <a:avLst/>
            <a:gdLst>
              <a:gd name="connsiteX0" fmla="*/ 0 w 1481996"/>
              <a:gd name="connsiteY0" fmla="*/ 125043 h 1250428"/>
              <a:gd name="connsiteX1" fmla="*/ 125043 w 1481996"/>
              <a:gd name="connsiteY1" fmla="*/ 0 h 1250428"/>
              <a:gd name="connsiteX2" fmla="*/ 1356953 w 1481996"/>
              <a:gd name="connsiteY2" fmla="*/ 0 h 1250428"/>
              <a:gd name="connsiteX3" fmla="*/ 1481996 w 1481996"/>
              <a:gd name="connsiteY3" fmla="*/ 125043 h 1250428"/>
              <a:gd name="connsiteX4" fmla="*/ 1481996 w 1481996"/>
              <a:gd name="connsiteY4" fmla="*/ 1125385 h 1250428"/>
              <a:gd name="connsiteX5" fmla="*/ 1356953 w 1481996"/>
              <a:gd name="connsiteY5" fmla="*/ 1250428 h 1250428"/>
              <a:gd name="connsiteX6" fmla="*/ 125043 w 1481996"/>
              <a:gd name="connsiteY6" fmla="*/ 1250428 h 1250428"/>
              <a:gd name="connsiteX7" fmla="*/ 0 w 1481996"/>
              <a:gd name="connsiteY7" fmla="*/ 1125385 h 1250428"/>
              <a:gd name="connsiteX8" fmla="*/ 0 w 1481996"/>
              <a:gd name="connsiteY8" fmla="*/ 125043 h 1250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81996" h="1250428">
                <a:moveTo>
                  <a:pt x="0" y="125043"/>
                </a:moveTo>
                <a:cubicBezTo>
                  <a:pt x="0" y="55984"/>
                  <a:pt x="55984" y="0"/>
                  <a:pt x="125043" y="0"/>
                </a:cubicBezTo>
                <a:lnTo>
                  <a:pt x="1356953" y="0"/>
                </a:lnTo>
                <a:cubicBezTo>
                  <a:pt x="1426012" y="0"/>
                  <a:pt x="1481996" y="55984"/>
                  <a:pt x="1481996" y="125043"/>
                </a:cubicBezTo>
                <a:lnTo>
                  <a:pt x="1481996" y="1125385"/>
                </a:lnTo>
                <a:cubicBezTo>
                  <a:pt x="1481996" y="1194444"/>
                  <a:pt x="1426012" y="1250428"/>
                  <a:pt x="1356953" y="1250428"/>
                </a:cubicBezTo>
                <a:lnTo>
                  <a:pt x="125043" y="1250428"/>
                </a:lnTo>
                <a:cubicBezTo>
                  <a:pt x="55984" y="1250428"/>
                  <a:pt x="0" y="1194444"/>
                  <a:pt x="0" y="1125385"/>
                </a:cubicBezTo>
                <a:lnTo>
                  <a:pt x="0" y="125043"/>
                </a:ln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z="152400" extrusionH="63500" prstMaterial="dkEdge">
            <a:bevelT w="135400" h="16350" prst="relaxedInset"/>
            <a:contourClr>
              <a:schemeClr val="bg1"/>
            </a:contourClr>
          </a:sp3d>
        </p:spPr>
        <p:style>
          <a:lnRef idx="1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2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0416" tIns="150416" rIns="150416" bIns="150416" numCol="1" spcCol="1270" anchor="t" anchorCtr="0">
            <a:noAutofit/>
          </a:bodyPr>
          <a:lstStyle/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n-US" sz="1600" kern="1200" smtClean="0"/>
              <a:t>Create or Edit an abstract BP </a:t>
            </a:r>
            <a:endParaRPr lang="en-US" sz="1600" kern="1200" dirty="0"/>
          </a:p>
        </p:txBody>
      </p:sp>
      <p:sp>
        <p:nvSpPr>
          <p:cNvPr id="18" name="Figura a mano libera 17"/>
          <p:cNvSpPr/>
          <p:nvPr/>
        </p:nvSpPr>
        <p:spPr>
          <a:xfrm rot="47330">
            <a:off x="3151703" y="2397761"/>
            <a:ext cx="347486" cy="302907"/>
          </a:xfrm>
          <a:custGeom>
            <a:avLst/>
            <a:gdLst>
              <a:gd name="connsiteX0" fmla="*/ 0 w 347486"/>
              <a:gd name="connsiteY0" fmla="*/ 60581 h 302907"/>
              <a:gd name="connsiteX1" fmla="*/ 196033 w 347486"/>
              <a:gd name="connsiteY1" fmla="*/ 60581 h 302907"/>
              <a:gd name="connsiteX2" fmla="*/ 196033 w 347486"/>
              <a:gd name="connsiteY2" fmla="*/ 0 h 302907"/>
              <a:gd name="connsiteX3" fmla="*/ 347486 w 347486"/>
              <a:gd name="connsiteY3" fmla="*/ 151454 h 302907"/>
              <a:gd name="connsiteX4" fmla="*/ 196033 w 347486"/>
              <a:gd name="connsiteY4" fmla="*/ 302907 h 302907"/>
              <a:gd name="connsiteX5" fmla="*/ 196033 w 347486"/>
              <a:gd name="connsiteY5" fmla="*/ 242326 h 302907"/>
              <a:gd name="connsiteX6" fmla="*/ 0 w 347486"/>
              <a:gd name="connsiteY6" fmla="*/ 242326 h 302907"/>
              <a:gd name="connsiteX7" fmla="*/ 0 w 347486"/>
              <a:gd name="connsiteY7" fmla="*/ 60581 h 3029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7486" h="302907">
                <a:moveTo>
                  <a:pt x="0" y="60581"/>
                </a:moveTo>
                <a:lnTo>
                  <a:pt x="196033" y="60581"/>
                </a:lnTo>
                <a:lnTo>
                  <a:pt x="196033" y="0"/>
                </a:lnTo>
                <a:lnTo>
                  <a:pt x="347486" y="151454"/>
                </a:lnTo>
                <a:lnTo>
                  <a:pt x="196033" y="302907"/>
                </a:lnTo>
                <a:lnTo>
                  <a:pt x="196033" y="242326"/>
                </a:lnTo>
                <a:lnTo>
                  <a:pt x="0" y="242326"/>
                </a:lnTo>
                <a:lnTo>
                  <a:pt x="0" y="60581"/>
                </a:ln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z="-70000" extrusionH="63500" prstMaterial="matte">
            <a:bevelT w="25400" h="6350" prst="relaxedInset"/>
            <a:contourClr>
              <a:schemeClr val="bg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-1" tIns="60580" rIns="90872" bIns="60581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300" kern="1200"/>
          </a:p>
        </p:txBody>
      </p:sp>
      <p:sp>
        <p:nvSpPr>
          <p:cNvPr id="19" name="Figura a mano libera 18"/>
          <p:cNvSpPr/>
          <p:nvPr/>
        </p:nvSpPr>
        <p:spPr>
          <a:xfrm>
            <a:off x="3643399" y="2323085"/>
            <a:ext cx="1216636" cy="716650"/>
          </a:xfrm>
          <a:custGeom>
            <a:avLst/>
            <a:gdLst>
              <a:gd name="connsiteX0" fmla="*/ 0 w 1216636"/>
              <a:gd name="connsiteY0" fmla="*/ 71665 h 716650"/>
              <a:gd name="connsiteX1" fmla="*/ 71665 w 1216636"/>
              <a:gd name="connsiteY1" fmla="*/ 0 h 716650"/>
              <a:gd name="connsiteX2" fmla="*/ 1144971 w 1216636"/>
              <a:gd name="connsiteY2" fmla="*/ 0 h 716650"/>
              <a:gd name="connsiteX3" fmla="*/ 1216636 w 1216636"/>
              <a:gd name="connsiteY3" fmla="*/ 71665 h 716650"/>
              <a:gd name="connsiteX4" fmla="*/ 1216636 w 1216636"/>
              <a:gd name="connsiteY4" fmla="*/ 644985 h 716650"/>
              <a:gd name="connsiteX5" fmla="*/ 1144971 w 1216636"/>
              <a:gd name="connsiteY5" fmla="*/ 716650 h 716650"/>
              <a:gd name="connsiteX6" fmla="*/ 71665 w 1216636"/>
              <a:gd name="connsiteY6" fmla="*/ 716650 h 716650"/>
              <a:gd name="connsiteX7" fmla="*/ 0 w 1216636"/>
              <a:gd name="connsiteY7" fmla="*/ 644985 h 716650"/>
              <a:gd name="connsiteX8" fmla="*/ 0 w 1216636"/>
              <a:gd name="connsiteY8" fmla="*/ 71665 h 716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6636" h="716650">
                <a:moveTo>
                  <a:pt x="0" y="71665"/>
                </a:moveTo>
                <a:cubicBezTo>
                  <a:pt x="0" y="32086"/>
                  <a:pt x="32086" y="0"/>
                  <a:pt x="71665" y="0"/>
                </a:cubicBezTo>
                <a:lnTo>
                  <a:pt x="1144971" y="0"/>
                </a:lnTo>
                <a:cubicBezTo>
                  <a:pt x="1184550" y="0"/>
                  <a:pt x="1216636" y="32086"/>
                  <a:pt x="1216636" y="71665"/>
                </a:cubicBezTo>
                <a:lnTo>
                  <a:pt x="1216636" y="644985"/>
                </a:lnTo>
                <a:cubicBezTo>
                  <a:pt x="1216636" y="684564"/>
                  <a:pt x="1184550" y="716650"/>
                  <a:pt x="1144971" y="716650"/>
                </a:cubicBezTo>
                <a:lnTo>
                  <a:pt x="71665" y="716650"/>
                </a:lnTo>
                <a:cubicBezTo>
                  <a:pt x="32086" y="716650"/>
                  <a:pt x="0" y="684564"/>
                  <a:pt x="0" y="644985"/>
                </a:cubicBezTo>
                <a:lnTo>
                  <a:pt x="0" y="71665"/>
                </a:ln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3494510"/>
              <a:satOff val="-663"/>
              <a:lumOff val="-3333"/>
              <a:alphaOff val="0"/>
            </a:schemeClr>
          </a:fillRef>
          <a:effectRef idx="2">
            <a:schemeClr val="accent2">
              <a:hueOff val="3494510"/>
              <a:satOff val="-663"/>
              <a:lumOff val="-3333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2240" tIns="142240" rIns="142240" bIns="315083" numCol="1" spcCol="1270" anchor="t" anchorCtr="0">
            <a:noAutofit/>
          </a:bodyPr>
          <a:lstStyle/>
          <a:p>
            <a:pPr lvl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kern="1200" dirty="0" smtClean="0"/>
              <a:t>B</a:t>
            </a:r>
            <a:endParaRPr lang="en-US" sz="2000" kern="1200" dirty="0"/>
          </a:p>
        </p:txBody>
      </p:sp>
      <p:sp>
        <p:nvSpPr>
          <p:cNvPr id="20" name="Figura a mano libera 19"/>
          <p:cNvSpPr/>
          <p:nvPr/>
        </p:nvSpPr>
        <p:spPr>
          <a:xfrm>
            <a:off x="3791579" y="2852438"/>
            <a:ext cx="1572514" cy="1250428"/>
          </a:xfrm>
          <a:custGeom>
            <a:avLst/>
            <a:gdLst>
              <a:gd name="connsiteX0" fmla="*/ 0 w 1572514"/>
              <a:gd name="connsiteY0" fmla="*/ 125043 h 1250428"/>
              <a:gd name="connsiteX1" fmla="*/ 125043 w 1572514"/>
              <a:gd name="connsiteY1" fmla="*/ 0 h 1250428"/>
              <a:gd name="connsiteX2" fmla="*/ 1447471 w 1572514"/>
              <a:gd name="connsiteY2" fmla="*/ 0 h 1250428"/>
              <a:gd name="connsiteX3" fmla="*/ 1572514 w 1572514"/>
              <a:gd name="connsiteY3" fmla="*/ 125043 h 1250428"/>
              <a:gd name="connsiteX4" fmla="*/ 1572514 w 1572514"/>
              <a:gd name="connsiteY4" fmla="*/ 1125385 h 1250428"/>
              <a:gd name="connsiteX5" fmla="*/ 1447471 w 1572514"/>
              <a:gd name="connsiteY5" fmla="*/ 1250428 h 1250428"/>
              <a:gd name="connsiteX6" fmla="*/ 125043 w 1572514"/>
              <a:gd name="connsiteY6" fmla="*/ 1250428 h 1250428"/>
              <a:gd name="connsiteX7" fmla="*/ 0 w 1572514"/>
              <a:gd name="connsiteY7" fmla="*/ 1125385 h 1250428"/>
              <a:gd name="connsiteX8" fmla="*/ 0 w 1572514"/>
              <a:gd name="connsiteY8" fmla="*/ 125043 h 1250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2514" h="1250428">
                <a:moveTo>
                  <a:pt x="0" y="125043"/>
                </a:moveTo>
                <a:cubicBezTo>
                  <a:pt x="0" y="55984"/>
                  <a:pt x="55984" y="0"/>
                  <a:pt x="125043" y="0"/>
                </a:cubicBezTo>
                <a:lnTo>
                  <a:pt x="1447471" y="0"/>
                </a:lnTo>
                <a:cubicBezTo>
                  <a:pt x="1516530" y="0"/>
                  <a:pt x="1572514" y="55984"/>
                  <a:pt x="1572514" y="125043"/>
                </a:cubicBezTo>
                <a:lnTo>
                  <a:pt x="1572514" y="1125385"/>
                </a:lnTo>
                <a:cubicBezTo>
                  <a:pt x="1572514" y="1194444"/>
                  <a:pt x="1516530" y="1250428"/>
                  <a:pt x="1447471" y="1250428"/>
                </a:cubicBezTo>
                <a:lnTo>
                  <a:pt x="125043" y="1250428"/>
                </a:lnTo>
                <a:cubicBezTo>
                  <a:pt x="55984" y="1250428"/>
                  <a:pt x="0" y="1194444"/>
                  <a:pt x="0" y="1125385"/>
                </a:cubicBezTo>
                <a:lnTo>
                  <a:pt x="0" y="125043"/>
                </a:ln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z="152400" extrusionH="63500" prstMaterial="dkEdge">
            <a:bevelT w="135400" h="16350" prst="relaxedInset"/>
            <a:contourClr>
              <a:schemeClr val="bg1"/>
            </a:contourClr>
          </a:sp3d>
        </p:spPr>
        <p:style>
          <a:lnRef idx="1">
            <a:schemeClr val="accent2">
              <a:hueOff val="3494510"/>
              <a:satOff val="-663"/>
              <a:lumOff val="-3333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2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0416" tIns="150416" rIns="150416" bIns="150416" numCol="1" spcCol="1270" anchor="t" anchorCtr="0">
            <a:noAutofit/>
          </a:bodyPr>
          <a:lstStyle/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n-US" sz="1600" kern="1200" dirty="0" smtClean="0"/>
              <a:t>Compile the abstract BP</a:t>
            </a:r>
            <a:endParaRPr lang="en-US" sz="1600" kern="1200" dirty="0"/>
          </a:p>
        </p:txBody>
      </p:sp>
      <p:sp>
        <p:nvSpPr>
          <p:cNvPr id="21" name="Figura a mano libera 20"/>
          <p:cNvSpPr/>
          <p:nvPr/>
        </p:nvSpPr>
        <p:spPr>
          <a:xfrm>
            <a:off x="5041929" y="2410515"/>
            <a:ext cx="385613" cy="302907"/>
          </a:xfrm>
          <a:custGeom>
            <a:avLst/>
            <a:gdLst>
              <a:gd name="connsiteX0" fmla="*/ 0 w 385613"/>
              <a:gd name="connsiteY0" fmla="*/ 60581 h 302907"/>
              <a:gd name="connsiteX1" fmla="*/ 234160 w 385613"/>
              <a:gd name="connsiteY1" fmla="*/ 60581 h 302907"/>
              <a:gd name="connsiteX2" fmla="*/ 234160 w 385613"/>
              <a:gd name="connsiteY2" fmla="*/ 0 h 302907"/>
              <a:gd name="connsiteX3" fmla="*/ 385613 w 385613"/>
              <a:gd name="connsiteY3" fmla="*/ 151454 h 302907"/>
              <a:gd name="connsiteX4" fmla="*/ 234160 w 385613"/>
              <a:gd name="connsiteY4" fmla="*/ 302907 h 302907"/>
              <a:gd name="connsiteX5" fmla="*/ 234160 w 385613"/>
              <a:gd name="connsiteY5" fmla="*/ 242326 h 302907"/>
              <a:gd name="connsiteX6" fmla="*/ 0 w 385613"/>
              <a:gd name="connsiteY6" fmla="*/ 242326 h 302907"/>
              <a:gd name="connsiteX7" fmla="*/ 0 w 385613"/>
              <a:gd name="connsiteY7" fmla="*/ 60581 h 3029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5613" h="302907">
                <a:moveTo>
                  <a:pt x="0" y="60581"/>
                </a:moveTo>
                <a:lnTo>
                  <a:pt x="234160" y="60581"/>
                </a:lnTo>
                <a:lnTo>
                  <a:pt x="234160" y="0"/>
                </a:lnTo>
                <a:lnTo>
                  <a:pt x="385613" y="151454"/>
                </a:lnTo>
                <a:lnTo>
                  <a:pt x="234160" y="302907"/>
                </a:lnTo>
                <a:lnTo>
                  <a:pt x="234160" y="242326"/>
                </a:lnTo>
                <a:lnTo>
                  <a:pt x="0" y="242326"/>
                </a:lnTo>
                <a:lnTo>
                  <a:pt x="0" y="60581"/>
                </a:ln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z="-70000" extrusionH="63500" prstMaterial="matte">
            <a:bevelT w="25400" h="6350" prst="relaxedInset"/>
            <a:contourClr>
              <a:schemeClr val="bg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5241764"/>
              <a:satOff val="-994"/>
              <a:lumOff val="-5000"/>
              <a:alphaOff val="0"/>
            </a:schemeClr>
          </a:fillRef>
          <a:effectRef idx="2">
            <a:schemeClr val="accent2">
              <a:hueOff val="5241764"/>
              <a:satOff val="-994"/>
              <a:lumOff val="-500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60581" rIns="90872" bIns="60581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300" kern="1200"/>
          </a:p>
        </p:txBody>
      </p:sp>
      <p:sp>
        <p:nvSpPr>
          <p:cNvPr id="22" name="Figura a mano libera 21"/>
          <p:cNvSpPr/>
          <p:nvPr/>
        </p:nvSpPr>
        <p:spPr>
          <a:xfrm>
            <a:off x="5587609" y="2323085"/>
            <a:ext cx="1216636" cy="716650"/>
          </a:xfrm>
          <a:custGeom>
            <a:avLst/>
            <a:gdLst>
              <a:gd name="connsiteX0" fmla="*/ 0 w 1216636"/>
              <a:gd name="connsiteY0" fmla="*/ 71665 h 716650"/>
              <a:gd name="connsiteX1" fmla="*/ 71665 w 1216636"/>
              <a:gd name="connsiteY1" fmla="*/ 0 h 716650"/>
              <a:gd name="connsiteX2" fmla="*/ 1144971 w 1216636"/>
              <a:gd name="connsiteY2" fmla="*/ 0 h 716650"/>
              <a:gd name="connsiteX3" fmla="*/ 1216636 w 1216636"/>
              <a:gd name="connsiteY3" fmla="*/ 71665 h 716650"/>
              <a:gd name="connsiteX4" fmla="*/ 1216636 w 1216636"/>
              <a:gd name="connsiteY4" fmla="*/ 644985 h 716650"/>
              <a:gd name="connsiteX5" fmla="*/ 1144971 w 1216636"/>
              <a:gd name="connsiteY5" fmla="*/ 716650 h 716650"/>
              <a:gd name="connsiteX6" fmla="*/ 71665 w 1216636"/>
              <a:gd name="connsiteY6" fmla="*/ 716650 h 716650"/>
              <a:gd name="connsiteX7" fmla="*/ 0 w 1216636"/>
              <a:gd name="connsiteY7" fmla="*/ 644985 h 716650"/>
              <a:gd name="connsiteX8" fmla="*/ 0 w 1216636"/>
              <a:gd name="connsiteY8" fmla="*/ 71665 h 716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6636" h="716650">
                <a:moveTo>
                  <a:pt x="0" y="71665"/>
                </a:moveTo>
                <a:cubicBezTo>
                  <a:pt x="0" y="32086"/>
                  <a:pt x="32086" y="0"/>
                  <a:pt x="71665" y="0"/>
                </a:cubicBezTo>
                <a:lnTo>
                  <a:pt x="1144971" y="0"/>
                </a:lnTo>
                <a:cubicBezTo>
                  <a:pt x="1184550" y="0"/>
                  <a:pt x="1216636" y="32086"/>
                  <a:pt x="1216636" y="71665"/>
                </a:cubicBezTo>
                <a:lnTo>
                  <a:pt x="1216636" y="644985"/>
                </a:lnTo>
                <a:cubicBezTo>
                  <a:pt x="1216636" y="684564"/>
                  <a:pt x="1184550" y="716650"/>
                  <a:pt x="1144971" y="716650"/>
                </a:cubicBezTo>
                <a:lnTo>
                  <a:pt x="71665" y="716650"/>
                </a:lnTo>
                <a:cubicBezTo>
                  <a:pt x="32086" y="716650"/>
                  <a:pt x="0" y="684564"/>
                  <a:pt x="0" y="644985"/>
                </a:cubicBezTo>
                <a:lnTo>
                  <a:pt x="0" y="71665"/>
                </a:ln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6989019"/>
              <a:satOff val="-1325"/>
              <a:lumOff val="-6666"/>
              <a:alphaOff val="0"/>
            </a:schemeClr>
          </a:fillRef>
          <a:effectRef idx="2">
            <a:schemeClr val="accent2">
              <a:hueOff val="6989019"/>
              <a:satOff val="-1325"/>
              <a:lumOff val="-6666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2240" tIns="142240" rIns="142240" bIns="315083" numCol="1" spcCol="1270" anchor="t" anchorCtr="0">
            <a:noAutofit/>
          </a:bodyPr>
          <a:lstStyle/>
          <a:p>
            <a:pPr lvl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kern="1200" dirty="0" smtClean="0"/>
              <a:t>C</a:t>
            </a:r>
            <a:endParaRPr lang="en-US" sz="2000" kern="1200" dirty="0"/>
          </a:p>
        </p:txBody>
      </p:sp>
      <p:sp>
        <p:nvSpPr>
          <p:cNvPr id="23" name="Figura a mano libera 22"/>
          <p:cNvSpPr/>
          <p:nvPr/>
        </p:nvSpPr>
        <p:spPr>
          <a:xfrm>
            <a:off x="5717685" y="2852938"/>
            <a:ext cx="1518617" cy="1250428"/>
          </a:xfrm>
          <a:custGeom>
            <a:avLst/>
            <a:gdLst>
              <a:gd name="connsiteX0" fmla="*/ 0 w 1518617"/>
              <a:gd name="connsiteY0" fmla="*/ 125043 h 1250428"/>
              <a:gd name="connsiteX1" fmla="*/ 125043 w 1518617"/>
              <a:gd name="connsiteY1" fmla="*/ 0 h 1250428"/>
              <a:gd name="connsiteX2" fmla="*/ 1393574 w 1518617"/>
              <a:gd name="connsiteY2" fmla="*/ 0 h 1250428"/>
              <a:gd name="connsiteX3" fmla="*/ 1518617 w 1518617"/>
              <a:gd name="connsiteY3" fmla="*/ 125043 h 1250428"/>
              <a:gd name="connsiteX4" fmla="*/ 1518617 w 1518617"/>
              <a:gd name="connsiteY4" fmla="*/ 1125385 h 1250428"/>
              <a:gd name="connsiteX5" fmla="*/ 1393574 w 1518617"/>
              <a:gd name="connsiteY5" fmla="*/ 1250428 h 1250428"/>
              <a:gd name="connsiteX6" fmla="*/ 125043 w 1518617"/>
              <a:gd name="connsiteY6" fmla="*/ 1250428 h 1250428"/>
              <a:gd name="connsiteX7" fmla="*/ 0 w 1518617"/>
              <a:gd name="connsiteY7" fmla="*/ 1125385 h 1250428"/>
              <a:gd name="connsiteX8" fmla="*/ 0 w 1518617"/>
              <a:gd name="connsiteY8" fmla="*/ 125043 h 1250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18617" h="1250428">
                <a:moveTo>
                  <a:pt x="0" y="125043"/>
                </a:moveTo>
                <a:cubicBezTo>
                  <a:pt x="0" y="55984"/>
                  <a:pt x="55984" y="0"/>
                  <a:pt x="125043" y="0"/>
                </a:cubicBezTo>
                <a:lnTo>
                  <a:pt x="1393574" y="0"/>
                </a:lnTo>
                <a:cubicBezTo>
                  <a:pt x="1462633" y="0"/>
                  <a:pt x="1518617" y="55984"/>
                  <a:pt x="1518617" y="125043"/>
                </a:cubicBezTo>
                <a:lnTo>
                  <a:pt x="1518617" y="1125385"/>
                </a:lnTo>
                <a:cubicBezTo>
                  <a:pt x="1518617" y="1194444"/>
                  <a:pt x="1462633" y="1250428"/>
                  <a:pt x="1393574" y="1250428"/>
                </a:cubicBezTo>
                <a:lnTo>
                  <a:pt x="125043" y="1250428"/>
                </a:lnTo>
                <a:cubicBezTo>
                  <a:pt x="55984" y="1250428"/>
                  <a:pt x="0" y="1194444"/>
                  <a:pt x="0" y="1125385"/>
                </a:cubicBezTo>
                <a:lnTo>
                  <a:pt x="0" y="125043"/>
                </a:ln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z="152400" extrusionH="63500" prstMaterial="dkEdge">
            <a:bevelT w="135400" h="16350" prst="relaxedInset"/>
            <a:contourClr>
              <a:schemeClr val="bg1"/>
            </a:contourClr>
          </a:sp3d>
        </p:spPr>
        <p:style>
          <a:lnRef idx="1">
            <a:schemeClr val="accent2">
              <a:hueOff val="6989019"/>
              <a:satOff val="-1325"/>
              <a:lumOff val="-6666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2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0416" tIns="150416" rIns="150416" bIns="150416" numCol="1" spcCol="1270" anchor="t" anchorCtr="0">
            <a:noAutofit/>
          </a:bodyPr>
          <a:lstStyle/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n-US" sz="1600" kern="1200" smtClean="0"/>
              <a:t>Execute the BP</a:t>
            </a:r>
            <a:endParaRPr lang="en-US" sz="1600" kern="1200"/>
          </a:p>
        </p:txBody>
      </p:sp>
      <p:sp>
        <p:nvSpPr>
          <p:cNvPr id="24" name="Figura a mano libera 23"/>
          <p:cNvSpPr/>
          <p:nvPr/>
        </p:nvSpPr>
        <p:spPr>
          <a:xfrm>
            <a:off x="6963719" y="2410515"/>
            <a:ext cx="338084" cy="302907"/>
          </a:xfrm>
          <a:custGeom>
            <a:avLst/>
            <a:gdLst>
              <a:gd name="connsiteX0" fmla="*/ 0 w 338084"/>
              <a:gd name="connsiteY0" fmla="*/ 60581 h 302907"/>
              <a:gd name="connsiteX1" fmla="*/ 186631 w 338084"/>
              <a:gd name="connsiteY1" fmla="*/ 60581 h 302907"/>
              <a:gd name="connsiteX2" fmla="*/ 186631 w 338084"/>
              <a:gd name="connsiteY2" fmla="*/ 0 h 302907"/>
              <a:gd name="connsiteX3" fmla="*/ 338084 w 338084"/>
              <a:gd name="connsiteY3" fmla="*/ 151454 h 302907"/>
              <a:gd name="connsiteX4" fmla="*/ 186631 w 338084"/>
              <a:gd name="connsiteY4" fmla="*/ 302907 h 302907"/>
              <a:gd name="connsiteX5" fmla="*/ 186631 w 338084"/>
              <a:gd name="connsiteY5" fmla="*/ 242326 h 302907"/>
              <a:gd name="connsiteX6" fmla="*/ 0 w 338084"/>
              <a:gd name="connsiteY6" fmla="*/ 242326 h 302907"/>
              <a:gd name="connsiteX7" fmla="*/ 0 w 338084"/>
              <a:gd name="connsiteY7" fmla="*/ 60581 h 3029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8084" h="302907">
                <a:moveTo>
                  <a:pt x="0" y="60581"/>
                </a:moveTo>
                <a:lnTo>
                  <a:pt x="186631" y="60581"/>
                </a:lnTo>
                <a:lnTo>
                  <a:pt x="186631" y="0"/>
                </a:lnTo>
                <a:lnTo>
                  <a:pt x="338084" y="151454"/>
                </a:lnTo>
                <a:lnTo>
                  <a:pt x="186631" y="302907"/>
                </a:lnTo>
                <a:lnTo>
                  <a:pt x="186631" y="242326"/>
                </a:lnTo>
                <a:lnTo>
                  <a:pt x="0" y="242326"/>
                </a:lnTo>
                <a:lnTo>
                  <a:pt x="0" y="60581"/>
                </a:ln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z="-70000" extrusionH="63500" prstMaterial="matte">
            <a:bevelT w="25400" h="6350" prst="relaxedInset"/>
            <a:contourClr>
              <a:schemeClr val="bg1"/>
            </a:contourClr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10483529"/>
              <a:satOff val="-1988"/>
              <a:lumOff val="-9999"/>
              <a:alphaOff val="0"/>
            </a:schemeClr>
          </a:fillRef>
          <a:effectRef idx="2">
            <a:schemeClr val="accent2">
              <a:hueOff val="10483529"/>
              <a:satOff val="-1988"/>
              <a:lumOff val="-9999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60581" rIns="90872" bIns="60581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300" kern="1200"/>
          </a:p>
        </p:txBody>
      </p:sp>
      <p:sp>
        <p:nvSpPr>
          <p:cNvPr id="25" name="Figura a mano libera 24"/>
          <p:cNvSpPr/>
          <p:nvPr/>
        </p:nvSpPr>
        <p:spPr>
          <a:xfrm>
            <a:off x="7442141" y="2323085"/>
            <a:ext cx="1216636" cy="716650"/>
          </a:xfrm>
          <a:custGeom>
            <a:avLst/>
            <a:gdLst>
              <a:gd name="connsiteX0" fmla="*/ 0 w 1216636"/>
              <a:gd name="connsiteY0" fmla="*/ 71665 h 716650"/>
              <a:gd name="connsiteX1" fmla="*/ 71665 w 1216636"/>
              <a:gd name="connsiteY1" fmla="*/ 0 h 716650"/>
              <a:gd name="connsiteX2" fmla="*/ 1144971 w 1216636"/>
              <a:gd name="connsiteY2" fmla="*/ 0 h 716650"/>
              <a:gd name="connsiteX3" fmla="*/ 1216636 w 1216636"/>
              <a:gd name="connsiteY3" fmla="*/ 71665 h 716650"/>
              <a:gd name="connsiteX4" fmla="*/ 1216636 w 1216636"/>
              <a:gd name="connsiteY4" fmla="*/ 644985 h 716650"/>
              <a:gd name="connsiteX5" fmla="*/ 1144971 w 1216636"/>
              <a:gd name="connsiteY5" fmla="*/ 716650 h 716650"/>
              <a:gd name="connsiteX6" fmla="*/ 71665 w 1216636"/>
              <a:gd name="connsiteY6" fmla="*/ 716650 h 716650"/>
              <a:gd name="connsiteX7" fmla="*/ 0 w 1216636"/>
              <a:gd name="connsiteY7" fmla="*/ 644985 h 716650"/>
              <a:gd name="connsiteX8" fmla="*/ 0 w 1216636"/>
              <a:gd name="connsiteY8" fmla="*/ 71665 h 716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6636" h="716650">
                <a:moveTo>
                  <a:pt x="0" y="71665"/>
                </a:moveTo>
                <a:cubicBezTo>
                  <a:pt x="0" y="32086"/>
                  <a:pt x="32086" y="0"/>
                  <a:pt x="71665" y="0"/>
                </a:cubicBezTo>
                <a:lnTo>
                  <a:pt x="1144971" y="0"/>
                </a:lnTo>
                <a:cubicBezTo>
                  <a:pt x="1184550" y="0"/>
                  <a:pt x="1216636" y="32086"/>
                  <a:pt x="1216636" y="71665"/>
                </a:cubicBezTo>
                <a:lnTo>
                  <a:pt x="1216636" y="644985"/>
                </a:lnTo>
                <a:cubicBezTo>
                  <a:pt x="1216636" y="684564"/>
                  <a:pt x="1184550" y="716650"/>
                  <a:pt x="1144971" y="716650"/>
                </a:cubicBezTo>
                <a:lnTo>
                  <a:pt x="71665" y="716650"/>
                </a:lnTo>
                <a:cubicBezTo>
                  <a:pt x="32086" y="716650"/>
                  <a:pt x="0" y="684564"/>
                  <a:pt x="0" y="644985"/>
                </a:cubicBezTo>
                <a:lnTo>
                  <a:pt x="0" y="71665"/>
                </a:ln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10483529"/>
              <a:satOff val="-1988"/>
              <a:lumOff val="-9999"/>
              <a:alphaOff val="0"/>
            </a:schemeClr>
          </a:fillRef>
          <a:effectRef idx="2">
            <a:schemeClr val="accent2">
              <a:hueOff val="10483529"/>
              <a:satOff val="-1988"/>
              <a:lumOff val="-9999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2240" tIns="142240" rIns="142240" bIns="315083" numCol="1" spcCol="1270" anchor="t" anchorCtr="0">
            <a:noAutofit/>
          </a:bodyPr>
          <a:lstStyle/>
          <a:p>
            <a:pPr lvl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kern="1200" dirty="0" smtClean="0"/>
              <a:t>D</a:t>
            </a:r>
            <a:endParaRPr lang="en-US" sz="2000" kern="1200" dirty="0"/>
          </a:p>
        </p:txBody>
      </p:sp>
      <p:sp>
        <p:nvSpPr>
          <p:cNvPr id="26" name="Figura a mano libera 25"/>
          <p:cNvSpPr/>
          <p:nvPr/>
        </p:nvSpPr>
        <p:spPr>
          <a:xfrm>
            <a:off x="7564558" y="2852438"/>
            <a:ext cx="1470183" cy="1250428"/>
          </a:xfrm>
          <a:custGeom>
            <a:avLst/>
            <a:gdLst>
              <a:gd name="connsiteX0" fmla="*/ 0 w 1470183"/>
              <a:gd name="connsiteY0" fmla="*/ 125043 h 1250428"/>
              <a:gd name="connsiteX1" fmla="*/ 125043 w 1470183"/>
              <a:gd name="connsiteY1" fmla="*/ 0 h 1250428"/>
              <a:gd name="connsiteX2" fmla="*/ 1345140 w 1470183"/>
              <a:gd name="connsiteY2" fmla="*/ 0 h 1250428"/>
              <a:gd name="connsiteX3" fmla="*/ 1470183 w 1470183"/>
              <a:gd name="connsiteY3" fmla="*/ 125043 h 1250428"/>
              <a:gd name="connsiteX4" fmla="*/ 1470183 w 1470183"/>
              <a:gd name="connsiteY4" fmla="*/ 1125385 h 1250428"/>
              <a:gd name="connsiteX5" fmla="*/ 1345140 w 1470183"/>
              <a:gd name="connsiteY5" fmla="*/ 1250428 h 1250428"/>
              <a:gd name="connsiteX6" fmla="*/ 125043 w 1470183"/>
              <a:gd name="connsiteY6" fmla="*/ 1250428 h 1250428"/>
              <a:gd name="connsiteX7" fmla="*/ 0 w 1470183"/>
              <a:gd name="connsiteY7" fmla="*/ 1125385 h 1250428"/>
              <a:gd name="connsiteX8" fmla="*/ 0 w 1470183"/>
              <a:gd name="connsiteY8" fmla="*/ 125043 h 1250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70183" h="1250428">
                <a:moveTo>
                  <a:pt x="0" y="125043"/>
                </a:moveTo>
                <a:cubicBezTo>
                  <a:pt x="0" y="55984"/>
                  <a:pt x="55984" y="0"/>
                  <a:pt x="125043" y="0"/>
                </a:cubicBezTo>
                <a:lnTo>
                  <a:pt x="1345140" y="0"/>
                </a:lnTo>
                <a:cubicBezTo>
                  <a:pt x="1414199" y="0"/>
                  <a:pt x="1470183" y="55984"/>
                  <a:pt x="1470183" y="125043"/>
                </a:cubicBezTo>
                <a:lnTo>
                  <a:pt x="1470183" y="1125385"/>
                </a:lnTo>
                <a:cubicBezTo>
                  <a:pt x="1470183" y="1194444"/>
                  <a:pt x="1414199" y="1250428"/>
                  <a:pt x="1345140" y="1250428"/>
                </a:cubicBezTo>
                <a:lnTo>
                  <a:pt x="125043" y="1250428"/>
                </a:lnTo>
                <a:cubicBezTo>
                  <a:pt x="55984" y="1250428"/>
                  <a:pt x="0" y="1194444"/>
                  <a:pt x="0" y="1125385"/>
                </a:cubicBezTo>
                <a:lnTo>
                  <a:pt x="0" y="125043"/>
                </a:lnTo>
                <a:close/>
              </a:path>
            </a:pathLst>
          </a:custGeom>
          <a:scene3d>
            <a:camera prst="orthographicFront"/>
            <a:lightRig rig="threePt" dir="t">
              <a:rot lat="0" lon="0" rev="7500000"/>
            </a:lightRig>
          </a:scene3d>
          <a:sp3d z="152400" extrusionH="63500" prstMaterial="dkEdge">
            <a:bevelT w="135400" h="16350" prst="relaxedInset"/>
            <a:contourClr>
              <a:schemeClr val="bg1"/>
            </a:contourClr>
          </a:sp3d>
        </p:spPr>
        <p:style>
          <a:lnRef idx="1">
            <a:schemeClr val="accent2">
              <a:hueOff val="10483529"/>
              <a:satOff val="-1988"/>
              <a:lumOff val="-9999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2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0416" tIns="150416" rIns="150416" bIns="150416" numCol="1" spcCol="1270" anchor="t" anchorCtr="0">
            <a:noAutofit/>
          </a:bodyPr>
          <a:lstStyle/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en-US" sz="1600" kern="1200" smtClean="0"/>
              <a:t>Return the output to the User</a:t>
            </a:r>
            <a:endParaRPr lang="en-US" sz="1600" kern="1200" dirty="0"/>
          </a:p>
        </p:txBody>
      </p:sp>
      <p:pic>
        <p:nvPicPr>
          <p:cNvPr id="5" name="Immagine 4" descr="images (3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6512" y="2132856"/>
            <a:ext cx="1007533" cy="1141234"/>
          </a:xfrm>
          <a:prstGeom prst="rect">
            <a:avLst/>
          </a:prstGeom>
          <a:effectLst>
            <a:softEdge rad="63500"/>
          </a:effectLst>
          <a:scene3d>
            <a:camera prst="perspectiveAbove"/>
            <a:lightRig rig="threePt" dir="t"/>
          </a:scene3d>
        </p:spPr>
      </p:pic>
      <p:sp>
        <p:nvSpPr>
          <p:cNvPr id="6" name="Freccia a destra 5"/>
          <p:cNvSpPr/>
          <p:nvPr/>
        </p:nvSpPr>
        <p:spPr>
          <a:xfrm>
            <a:off x="1134576" y="2564904"/>
            <a:ext cx="394128" cy="2663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347334" y="3212976"/>
            <a:ext cx="686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USER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8" name="Segnaposto contenuto 2"/>
          <p:cNvSpPr>
            <a:spLocks noGrp="1"/>
          </p:cNvSpPr>
          <p:nvPr>
            <p:ph idx="1"/>
          </p:nvPr>
        </p:nvSpPr>
        <p:spPr>
          <a:xfrm>
            <a:off x="516079" y="1196752"/>
            <a:ext cx="8229600" cy="74868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Define and  run a Business Process to answer to “What if..”</a:t>
            </a:r>
            <a:endParaRPr lang="en-US" sz="2000" dirty="0"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3785113"/>
            <a:ext cx="576159" cy="576159"/>
          </a:xfrm>
          <a:prstGeom prst="rect">
            <a:avLst/>
          </a:prstGeom>
        </p:spPr>
      </p:pic>
      <p:sp>
        <p:nvSpPr>
          <p:cNvPr id="13" name="CasellaDiTesto 12"/>
          <p:cNvSpPr txBox="1"/>
          <p:nvPr/>
        </p:nvSpPr>
        <p:spPr>
          <a:xfrm>
            <a:off x="4139952" y="3908991"/>
            <a:ext cx="939937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rgbClr val="C00000"/>
                </a:solidFill>
              </a:rPr>
              <a:t>BP</a:t>
            </a:r>
          </a:p>
          <a:p>
            <a:r>
              <a:rPr lang="en-US" i="1" dirty="0" smtClean="0">
                <a:solidFill>
                  <a:srgbClr val="C00000"/>
                </a:solidFill>
              </a:rPr>
              <a:t>Brokers</a:t>
            </a:r>
            <a:endParaRPr lang="en-US" i="1" dirty="0">
              <a:solidFill>
                <a:srgbClr val="C00000"/>
              </a:solidFill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5982343" y="3920003"/>
            <a:ext cx="117852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rgbClr val="C00000"/>
                </a:solidFill>
              </a:rPr>
              <a:t>WF engine</a:t>
            </a:r>
            <a:endParaRPr lang="en-US" i="1" dirty="0">
              <a:solidFill>
                <a:srgbClr val="C00000"/>
              </a:solidFill>
            </a:endParaRP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5852" y="3861048"/>
            <a:ext cx="514548" cy="514548"/>
          </a:xfrm>
          <a:prstGeom prst="rect">
            <a:avLst/>
          </a:prstGeom>
        </p:spPr>
      </p:pic>
      <p:sp>
        <p:nvSpPr>
          <p:cNvPr id="28" name="CasellaDiTesto 27"/>
          <p:cNvSpPr txBox="1"/>
          <p:nvPr/>
        </p:nvSpPr>
        <p:spPr>
          <a:xfrm>
            <a:off x="2169365" y="3939954"/>
            <a:ext cx="107176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rgbClr val="C00000"/>
                </a:solidFill>
              </a:rPr>
              <a:t>BP editor</a:t>
            </a:r>
            <a:endParaRPr lang="en-US" i="1" dirty="0">
              <a:solidFill>
                <a:srgbClr val="C00000"/>
              </a:solidFill>
            </a:endParaRPr>
          </a:p>
        </p:txBody>
      </p:sp>
      <p:pic>
        <p:nvPicPr>
          <p:cNvPr id="27" name="Immagine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3809777"/>
            <a:ext cx="617089" cy="617089"/>
          </a:xfrm>
          <a:prstGeom prst="rect">
            <a:avLst/>
          </a:prstGeom>
        </p:spPr>
      </p:pic>
      <p:sp>
        <p:nvSpPr>
          <p:cNvPr id="30" name="CasellaDiTesto 29"/>
          <p:cNvSpPr txBox="1"/>
          <p:nvPr/>
        </p:nvSpPr>
        <p:spPr>
          <a:xfrm>
            <a:off x="5181801" y="4643844"/>
            <a:ext cx="131747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i="1" dirty="0" smtClean="0">
                <a:solidFill>
                  <a:srgbClr val="00B050"/>
                </a:solidFill>
              </a:rPr>
              <a:t>Middleware</a:t>
            </a:r>
            <a:endParaRPr lang="en-US" i="1" dirty="0">
              <a:solidFill>
                <a:srgbClr val="00B050"/>
              </a:solidFill>
            </a:endParaRPr>
          </a:p>
        </p:txBody>
      </p:sp>
      <p:pic>
        <p:nvPicPr>
          <p:cNvPr id="31" name="Immagine 30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astelsSmoot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5573811"/>
            <a:ext cx="663501" cy="663501"/>
          </a:xfrm>
          <a:prstGeom prst="rect">
            <a:avLst/>
          </a:prstGeom>
        </p:spPr>
      </p:pic>
      <p:pic>
        <p:nvPicPr>
          <p:cNvPr id="32" name="Immagine 31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PastelsSmoot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5481757"/>
            <a:ext cx="755555" cy="755555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4316892" y="5859534"/>
            <a:ext cx="1911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Knowledge </a:t>
            </a:r>
            <a:r>
              <a:rPr lang="en-US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Bases</a:t>
            </a:r>
            <a:endParaRPr lang="en-US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CasellaDiTesto 32"/>
          <p:cNvSpPr txBox="1"/>
          <p:nvPr/>
        </p:nvSpPr>
        <p:spPr>
          <a:xfrm>
            <a:off x="1619672" y="5859534"/>
            <a:ext cx="13548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BP Libraries</a:t>
            </a:r>
            <a:endParaRPr lang="en-US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Figura a mano libera 10"/>
          <p:cNvSpPr/>
          <p:nvPr/>
        </p:nvSpPr>
        <p:spPr>
          <a:xfrm>
            <a:off x="2202873" y="4540827"/>
            <a:ext cx="2632295" cy="702647"/>
          </a:xfrm>
          <a:custGeom>
            <a:avLst/>
            <a:gdLst>
              <a:gd name="connsiteX0" fmla="*/ 0 w 2642043"/>
              <a:gd name="connsiteY0" fmla="*/ 0 h 652310"/>
              <a:gd name="connsiteX1" fmla="*/ 665018 w 2642043"/>
              <a:gd name="connsiteY1" fmla="*/ 581891 h 652310"/>
              <a:gd name="connsiteX2" fmla="*/ 1506682 w 2642043"/>
              <a:gd name="connsiteY2" fmla="*/ 633846 h 652310"/>
              <a:gd name="connsiteX3" fmla="*/ 2483427 w 2642043"/>
              <a:gd name="connsiteY3" fmla="*/ 623455 h 652310"/>
              <a:gd name="connsiteX4" fmla="*/ 2628900 w 2642043"/>
              <a:gd name="connsiteY4" fmla="*/ 311728 h 652310"/>
              <a:gd name="connsiteX0" fmla="*/ 0 w 2642043"/>
              <a:gd name="connsiteY0" fmla="*/ 0 h 673260"/>
              <a:gd name="connsiteX1" fmla="*/ 363681 w 2642043"/>
              <a:gd name="connsiteY1" fmla="*/ 623455 h 673260"/>
              <a:gd name="connsiteX2" fmla="*/ 1506682 w 2642043"/>
              <a:gd name="connsiteY2" fmla="*/ 633846 h 673260"/>
              <a:gd name="connsiteX3" fmla="*/ 2483427 w 2642043"/>
              <a:gd name="connsiteY3" fmla="*/ 623455 h 673260"/>
              <a:gd name="connsiteX4" fmla="*/ 2628900 w 2642043"/>
              <a:gd name="connsiteY4" fmla="*/ 311728 h 673260"/>
              <a:gd name="connsiteX0" fmla="*/ 0 w 2642043"/>
              <a:gd name="connsiteY0" fmla="*/ 0 h 673260"/>
              <a:gd name="connsiteX1" fmla="*/ 363681 w 2642043"/>
              <a:gd name="connsiteY1" fmla="*/ 623455 h 673260"/>
              <a:gd name="connsiteX2" fmla="*/ 1506682 w 2642043"/>
              <a:gd name="connsiteY2" fmla="*/ 633846 h 673260"/>
              <a:gd name="connsiteX3" fmla="*/ 2483427 w 2642043"/>
              <a:gd name="connsiteY3" fmla="*/ 623455 h 673260"/>
              <a:gd name="connsiteX4" fmla="*/ 2628900 w 2642043"/>
              <a:gd name="connsiteY4" fmla="*/ 311728 h 673260"/>
              <a:gd name="connsiteX0" fmla="*/ 0 w 2642043"/>
              <a:gd name="connsiteY0" fmla="*/ 0 h 673260"/>
              <a:gd name="connsiteX1" fmla="*/ 363681 w 2642043"/>
              <a:gd name="connsiteY1" fmla="*/ 623455 h 673260"/>
              <a:gd name="connsiteX2" fmla="*/ 1506682 w 2642043"/>
              <a:gd name="connsiteY2" fmla="*/ 633846 h 673260"/>
              <a:gd name="connsiteX3" fmla="*/ 2483427 w 2642043"/>
              <a:gd name="connsiteY3" fmla="*/ 623455 h 673260"/>
              <a:gd name="connsiteX4" fmla="*/ 2628900 w 2642043"/>
              <a:gd name="connsiteY4" fmla="*/ 311728 h 673260"/>
              <a:gd name="connsiteX0" fmla="*/ 0 w 2631522"/>
              <a:gd name="connsiteY0" fmla="*/ 0 h 672420"/>
              <a:gd name="connsiteX1" fmla="*/ 363681 w 2631522"/>
              <a:gd name="connsiteY1" fmla="*/ 623455 h 672420"/>
              <a:gd name="connsiteX2" fmla="*/ 1506682 w 2631522"/>
              <a:gd name="connsiteY2" fmla="*/ 633846 h 672420"/>
              <a:gd name="connsiteX3" fmla="*/ 2358736 w 2631522"/>
              <a:gd name="connsiteY3" fmla="*/ 644237 h 672420"/>
              <a:gd name="connsiteX4" fmla="*/ 2628900 w 2631522"/>
              <a:gd name="connsiteY4" fmla="*/ 311728 h 672420"/>
              <a:gd name="connsiteX0" fmla="*/ 0 w 2632295"/>
              <a:gd name="connsiteY0" fmla="*/ 0 h 702647"/>
              <a:gd name="connsiteX1" fmla="*/ 363681 w 2632295"/>
              <a:gd name="connsiteY1" fmla="*/ 623455 h 702647"/>
              <a:gd name="connsiteX2" fmla="*/ 1319645 w 2632295"/>
              <a:gd name="connsiteY2" fmla="*/ 696191 h 702647"/>
              <a:gd name="connsiteX3" fmla="*/ 2358736 w 2632295"/>
              <a:gd name="connsiteY3" fmla="*/ 644237 h 702647"/>
              <a:gd name="connsiteX4" fmla="*/ 2628900 w 2632295"/>
              <a:gd name="connsiteY4" fmla="*/ 311728 h 702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32295" h="702647">
                <a:moveTo>
                  <a:pt x="0" y="0"/>
                </a:moveTo>
                <a:cubicBezTo>
                  <a:pt x="61479" y="248516"/>
                  <a:pt x="143740" y="507423"/>
                  <a:pt x="363681" y="623455"/>
                </a:cubicBezTo>
                <a:cubicBezTo>
                  <a:pt x="583622" y="739487"/>
                  <a:pt x="987136" y="692727"/>
                  <a:pt x="1319645" y="696191"/>
                </a:cubicBezTo>
                <a:cubicBezTo>
                  <a:pt x="1652154" y="699655"/>
                  <a:pt x="2140527" y="708314"/>
                  <a:pt x="2358736" y="644237"/>
                </a:cubicBezTo>
                <a:cubicBezTo>
                  <a:pt x="2576945" y="580160"/>
                  <a:pt x="2649681" y="440748"/>
                  <a:pt x="2628900" y="311728"/>
                </a:cubicBezTo>
              </a:path>
            </a:pathLst>
          </a:custGeom>
          <a:noFill/>
          <a:ln w="38100"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5" name="Connettore 2 14"/>
          <p:cNvCxnSpPr>
            <a:stCxn id="11" idx="2"/>
          </p:cNvCxnSpPr>
          <p:nvPr/>
        </p:nvCxnSpPr>
        <p:spPr>
          <a:xfrm>
            <a:off x="3522518" y="5237018"/>
            <a:ext cx="0" cy="336793"/>
          </a:xfrm>
          <a:prstGeom prst="straightConnector1">
            <a:avLst/>
          </a:prstGeom>
          <a:noFill/>
          <a:ln w="38100"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  <p:extLst>
      <p:ext uri="{BB962C8B-B14F-4D97-AF65-F5344CB8AC3E}">
        <p14:creationId xmlns:p14="http://schemas.microsoft.com/office/powerpoint/2010/main" val="17761291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13" grpId="0" animBg="1"/>
      <p:bldP spid="14" grpId="0" animBg="1"/>
      <p:bldP spid="28" grpId="0" animBg="1"/>
      <p:bldP spid="30" grpId="0" animBg="1"/>
      <p:bldP spid="3" grpId="0"/>
      <p:bldP spid="33" grpId="0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arrotondato 7"/>
          <p:cNvSpPr/>
          <p:nvPr/>
        </p:nvSpPr>
        <p:spPr>
          <a:xfrm>
            <a:off x="1043608" y="1178522"/>
            <a:ext cx="7200800" cy="505878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  <a:scene3d>
            <a:camera prst="perspectiveAbove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002060"/>
              </a:solidFill>
            </a:endParaRPr>
          </a:p>
        </p:txBody>
      </p:sp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755576" y="260648"/>
            <a:ext cx="7520940" cy="548640"/>
          </a:xfrm>
        </p:spPr>
        <p:txBody>
          <a:bodyPr/>
          <a:lstStyle/>
          <a:p>
            <a:r>
              <a:rPr lang="en-US" sz="4400" dirty="0" smtClean="0"/>
              <a:t>What is missing ..</a:t>
            </a:r>
            <a:endParaRPr lang="en-US" sz="4400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1691680" y="1052736"/>
            <a:ext cx="2808312" cy="584775"/>
          </a:xfrm>
          <a:prstGeom prst="rect">
            <a:avLst/>
          </a:prstGeom>
          <a:solidFill>
            <a:srgbClr val="00B050"/>
          </a:solidFill>
          <a:scene3d>
            <a:camera prst="perspectiveRelaxedModerately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Components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11" name="Segnaposto contenuto 2"/>
          <p:cNvSpPr txBox="1">
            <a:spLocks/>
          </p:cNvSpPr>
          <p:nvPr/>
        </p:nvSpPr>
        <p:spPr>
          <a:xfrm>
            <a:off x="1187623" y="1466555"/>
            <a:ext cx="6857905" cy="4090078"/>
          </a:xfrm>
          <a:prstGeom prst="rect">
            <a:avLst/>
          </a:prstGeom>
          <a:scene3d>
            <a:camera prst="perspectiveAbove"/>
            <a:lightRig rig="threePt" dir="t"/>
          </a:scene3d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7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9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95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rgbClr val="0070C0"/>
                </a:solidFill>
              </a:rPr>
              <a:t>(abstract) Business Process </a:t>
            </a:r>
            <a:r>
              <a:rPr lang="en-US" sz="3200" dirty="0" smtClean="0">
                <a:solidFill>
                  <a:srgbClr val="0070C0"/>
                </a:solidFill>
              </a:rPr>
              <a:t>editor</a:t>
            </a:r>
          </a:p>
          <a:p>
            <a:pPr lvl="1"/>
            <a:r>
              <a:rPr lang="en-US" sz="2800" dirty="0"/>
              <a:t>URR platform </a:t>
            </a:r>
          </a:p>
          <a:p>
            <a:pPr lvl="1"/>
            <a:r>
              <a:rPr lang="en-US" sz="2800" dirty="0"/>
              <a:t>Semantic Broker</a:t>
            </a:r>
          </a:p>
          <a:p>
            <a:r>
              <a:rPr lang="en-US" sz="3200" dirty="0" smtClean="0">
                <a:solidFill>
                  <a:srgbClr val="0070C0"/>
                </a:solidFill>
              </a:rPr>
              <a:t>Business </a:t>
            </a:r>
            <a:r>
              <a:rPr lang="en-US" sz="3200" dirty="0">
                <a:solidFill>
                  <a:srgbClr val="0070C0"/>
                </a:solidFill>
              </a:rPr>
              <a:t>Process </a:t>
            </a:r>
            <a:r>
              <a:rPr lang="en-US" sz="3200" dirty="0" smtClean="0">
                <a:solidFill>
                  <a:srgbClr val="0070C0"/>
                </a:solidFill>
              </a:rPr>
              <a:t>broker</a:t>
            </a:r>
            <a:endParaRPr lang="en-US" sz="3200" dirty="0">
              <a:solidFill>
                <a:srgbClr val="0070C0"/>
              </a:solidFill>
            </a:endParaRPr>
          </a:p>
          <a:p>
            <a:pPr lvl="1"/>
            <a:r>
              <a:rPr lang="en-US" sz="2800" dirty="0" smtClean="0"/>
              <a:t>BP Compiler</a:t>
            </a:r>
          </a:p>
          <a:p>
            <a:pPr lvl="1"/>
            <a:r>
              <a:rPr lang="en-US" sz="2800" dirty="0" smtClean="0"/>
              <a:t>Discovery Broker</a:t>
            </a:r>
          </a:p>
          <a:p>
            <a:pPr lvl="1"/>
            <a:r>
              <a:rPr lang="en-US" sz="2800" dirty="0" smtClean="0"/>
              <a:t>Access Broker</a:t>
            </a:r>
          </a:p>
          <a:p>
            <a:r>
              <a:rPr lang="en-US" sz="3200" dirty="0" smtClean="0">
                <a:solidFill>
                  <a:srgbClr val="0070C0"/>
                </a:solidFill>
              </a:rPr>
              <a:t>Business </a:t>
            </a:r>
            <a:r>
              <a:rPr lang="en-US" sz="3200" dirty="0">
                <a:solidFill>
                  <a:srgbClr val="0070C0"/>
                </a:solidFill>
              </a:rPr>
              <a:t>Process </a:t>
            </a:r>
            <a:r>
              <a:rPr lang="en-US" sz="3200" dirty="0" smtClean="0">
                <a:solidFill>
                  <a:srgbClr val="0070C0"/>
                </a:solidFill>
              </a:rPr>
              <a:t>engine</a:t>
            </a:r>
          </a:p>
          <a:p>
            <a:pPr lvl="1"/>
            <a:r>
              <a:rPr lang="en-US" sz="2800" dirty="0" smtClean="0"/>
              <a:t>WF engine</a:t>
            </a:r>
            <a:endParaRPr lang="en-US" sz="2800" dirty="0"/>
          </a:p>
          <a:p>
            <a:endParaRPr lang="en-US" sz="3200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849" y="1772816"/>
            <a:ext cx="481784" cy="481784"/>
          </a:xfrm>
          <a:prstGeom prst="rect">
            <a:avLst/>
          </a:prstGeom>
          <a:scene3d>
            <a:camera prst="perspectiveRelaxedModerately"/>
            <a:lightRig rig="threePt" dir="t"/>
          </a:scene3d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952286"/>
            <a:ext cx="648167" cy="648167"/>
          </a:xfrm>
          <a:prstGeom prst="rect">
            <a:avLst/>
          </a:prstGeom>
          <a:scene3d>
            <a:camera prst="perspectiveRelaxedModerately"/>
            <a:lightRig rig="threePt" dir="t"/>
          </a:scene3d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787132"/>
            <a:ext cx="668584" cy="668584"/>
          </a:xfrm>
          <a:prstGeom prst="rect">
            <a:avLst/>
          </a:prstGeom>
          <a:scene3d>
            <a:camera prst="perspectiveRelaxedModerately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1887344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Screenshot-edit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124744"/>
            <a:ext cx="8912225" cy="507365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sellaDiTesto 2"/>
          <p:cNvSpPr txBox="1"/>
          <p:nvPr/>
        </p:nvSpPr>
        <p:spPr>
          <a:xfrm>
            <a:off x="1027287" y="44624"/>
            <a:ext cx="2820003" cy="7694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4400" cap="all" baseline="0"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0070C0"/>
                </a:solidFill>
              </a:rPr>
              <a:t>BP editor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47615"/>
            <a:ext cx="617089" cy="617089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196752"/>
            <a:ext cx="1927070" cy="648072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4" y="1324545"/>
            <a:ext cx="465338" cy="392485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10938" y1="26437" x2="57422" y2="25287"/>
                        <a14:foregroundMark x1="58594" y1="16092" x2="58203" y2="87356"/>
                        <a14:foregroundMark x1="8203" y1="17241" x2="8984" y2="89655"/>
                        <a14:foregroundMark x1="9375" y1="88506" x2="58984" y2="86207"/>
                        <a14:foregroundMark x1="20703" y1="55172" x2="29688" y2="70115"/>
                        <a14:foregroundMark x1="33594" y1="42529" x2="41406" y2="71264"/>
                        <a14:foregroundMark x1="20313" y1="44828" x2="25391" y2="44828"/>
                        <a14:foregroundMark x1="44531" y1="44828" x2="48828" y2="56322"/>
                        <a14:foregroundMark x1="69141" y1="34483" x2="69141" y2="73563"/>
                        <a14:foregroundMark x1="69531" y1="74713" x2="72656" y2="73563"/>
                        <a14:foregroundMark x1="75000" y1="54023" x2="75781" y2="50575"/>
                        <a14:foregroundMark x1="75781" y1="50575" x2="78906" y2="50575"/>
                        <a14:foregroundMark x1="78906" y1="51724" x2="79297" y2="73563"/>
                        <a14:foregroundMark x1="78906" y1="73563" x2="75781" y2="73563"/>
                        <a14:foregroundMark x1="82813" y1="34483" x2="82813" y2="735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7654" y="1417636"/>
            <a:ext cx="864096" cy="293657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61206"/>
            <a:ext cx="1385810" cy="603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2349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04741" y="228600"/>
            <a:ext cx="4580682" cy="990600"/>
          </a:xfrm>
        </p:spPr>
        <p:txBody>
          <a:bodyPr>
            <a:noAutofit/>
          </a:bodyPr>
          <a:lstStyle/>
          <a:p>
            <a:pPr algn="ctr" fontAlgn="base">
              <a:spcAft>
                <a:spcPct val="0"/>
              </a:spcAft>
            </a:pPr>
            <a:r>
              <a:rPr lang="en-US" sz="3200" dirty="0" smtClean="0">
                <a:solidFill>
                  <a:srgbClr val="205F9C"/>
                </a:solidFill>
              </a:rPr>
              <a:t>Business process compiler</a:t>
            </a:r>
            <a:endParaRPr lang="en-US" sz="3200" dirty="0">
              <a:solidFill>
                <a:srgbClr val="205F9C"/>
              </a:solidFill>
            </a:endParaRPr>
          </a:p>
        </p:txBody>
      </p:sp>
      <p:graphicFrame>
        <p:nvGraphicFramePr>
          <p:cNvPr id="6" name="Diagramma 5"/>
          <p:cNvGraphicFramePr/>
          <p:nvPr>
            <p:extLst>
              <p:ext uri="{D42A27DB-BD31-4B8C-83A1-F6EECF244321}">
                <p14:modId xmlns:p14="http://schemas.microsoft.com/office/powerpoint/2010/main" val="830388953"/>
              </p:ext>
            </p:extLst>
          </p:nvPr>
        </p:nvGraphicFramePr>
        <p:xfrm>
          <a:off x="94824" y="702730"/>
          <a:ext cx="6096000" cy="5511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0647" y="359592"/>
            <a:ext cx="3056287" cy="1873928"/>
          </a:xfrm>
          <a:prstGeom prst="rect">
            <a:avLst/>
          </a:prstGeom>
          <a:ln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ContrastingLeftFacing"/>
            <a:lightRig rig="threePt" dir="t"/>
          </a:scene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992813" y="2101205"/>
            <a:ext cx="3151187" cy="2047875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ContrastingLeftFacing"/>
            <a:lightRig rig="threePt" dir="t"/>
          </a:scene3d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140442" y="4288208"/>
            <a:ext cx="3172883" cy="1589064"/>
          </a:xfrm>
          <a:prstGeom prst="rect">
            <a:avLst/>
          </a:prstGeom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ContrastingLeftFacing"/>
            <a:lightRig rig="threePt" dir="t"/>
          </a:scene3d>
        </p:spPr>
      </p:pic>
      <p:sp>
        <p:nvSpPr>
          <p:cNvPr id="12" name="CasellaDiTesto 11"/>
          <p:cNvSpPr txBox="1"/>
          <p:nvPr/>
        </p:nvSpPr>
        <p:spPr>
          <a:xfrm>
            <a:off x="5992813" y="2287836"/>
            <a:ext cx="1513876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prstClr val="white"/>
                </a:solidFill>
              </a:rPr>
              <a:t>Annotated</a:t>
            </a:r>
            <a:endParaRPr lang="en-US" sz="2400" dirty="0">
              <a:solidFill>
                <a:prstClr val="white"/>
              </a:solidFill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8651" y="233214"/>
            <a:ext cx="1220459" cy="531490"/>
          </a:xfrm>
          <a:prstGeom prst="rect">
            <a:avLst/>
          </a:prstGeom>
        </p:spPr>
      </p:pic>
      <p:pic>
        <p:nvPicPr>
          <p:cNvPr id="17" name="Immagine 1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5522" y="2318999"/>
            <a:ext cx="1220459" cy="53149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4541862"/>
            <a:ext cx="999943" cy="49997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9" name="Immagine 1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518" y="292502"/>
            <a:ext cx="472202" cy="472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22843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245F67E-FDAE-4BE8-8472-2AC5BB603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graphicEl>
                                              <a:dgm id="{9245F67E-FDAE-4BE8-8472-2AC5BB603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graphicEl>
                                              <a:dgm id="{9245F67E-FDAE-4BE8-8472-2AC5BB603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04A8E3F-9ACD-4CEB-8BC2-C806373B81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graphicEl>
                                              <a:dgm id="{204A8E3F-9ACD-4CEB-8BC2-C806373B81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graphicEl>
                                              <a:dgm id="{204A8E3F-9ACD-4CEB-8BC2-C806373B81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9E9727E-4174-4F23-8F13-403791995E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graphicEl>
                                              <a:dgm id="{49E9727E-4174-4F23-8F13-403791995E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graphicEl>
                                              <a:dgm id="{49E9727E-4174-4F23-8F13-403791995E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9FBA9FD-2039-41C7-ACA6-3C5C159B17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graphicEl>
                                              <a:dgm id="{49FBA9FD-2039-41C7-ACA6-3C5C159B17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graphicEl>
                                              <a:dgm id="{49FBA9FD-2039-41C7-ACA6-3C5C159B17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4AE77CB-3033-4383-B538-BEE0C587BC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>
                                            <p:graphicEl>
                                              <a:dgm id="{54AE77CB-3033-4383-B538-BEE0C587BC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>
                                            <p:graphicEl>
                                              <a:dgm id="{54AE77CB-3033-4383-B538-BEE0C587BC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EDDCC47-07A4-42B4-BBF7-C3BE0A65E8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>
                                            <p:graphicEl>
                                              <a:dgm id="{8EDDCC47-07A4-42B4-BBF7-C3BE0A65E8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>
                                            <p:graphicEl>
                                              <a:dgm id="{8EDDCC47-07A4-42B4-BBF7-C3BE0A65E8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Dgm bld="one"/>
        </p:bldSub>
      </p:bldGraphic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04741" y="228600"/>
            <a:ext cx="4580682" cy="990600"/>
          </a:xfrm>
        </p:spPr>
        <p:txBody>
          <a:bodyPr>
            <a:noAutofit/>
          </a:bodyPr>
          <a:lstStyle/>
          <a:p>
            <a:pPr algn="ctr" fontAlgn="base">
              <a:spcAft>
                <a:spcPct val="0"/>
              </a:spcAft>
            </a:pPr>
            <a:r>
              <a:rPr lang="en-US" sz="3200" dirty="0" smtClean="0">
                <a:solidFill>
                  <a:srgbClr val="205F9C"/>
                </a:solidFill>
              </a:rPr>
              <a:t>WF-Engine </a:t>
            </a:r>
            <a:endParaRPr lang="en-US" sz="3200" dirty="0">
              <a:solidFill>
                <a:srgbClr val="205F9C"/>
              </a:solidFill>
            </a:endParaRPr>
          </a:p>
        </p:txBody>
      </p:sp>
      <p:graphicFrame>
        <p:nvGraphicFramePr>
          <p:cNvPr id="6" name="Diagramma 5"/>
          <p:cNvGraphicFramePr/>
          <p:nvPr>
            <p:extLst>
              <p:ext uri="{D42A27DB-BD31-4B8C-83A1-F6EECF244321}">
                <p14:modId xmlns:p14="http://schemas.microsoft.com/office/powerpoint/2010/main" val="3070267488"/>
              </p:ext>
            </p:extLst>
          </p:nvPr>
        </p:nvGraphicFramePr>
        <p:xfrm>
          <a:off x="94824" y="702730"/>
          <a:ext cx="6096000" cy="5511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5" name="Content Placeholder 5" descr="uncertEhab3.PNG"/>
          <p:cNvPicPr>
            <a:picLocks noGrp="1" noChangeAspect="1"/>
          </p:cNvPicPr>
          <p:nvPr>
            <p:ph idx="1"/>
          </p:nvPr>
        </p:nvPicPr>
        <p:blipFill>
          <a:blip r:embed="rId7" cstate="print"/>
          <a:srcRect l="11718" t="20765" r="13083" b="1976"/>
          <a:stretch>
            <a:fillRect/>
          </a:stretch>
        </p:blipFill>
        <p:spPr>
          <a:xfrm>
            <a:off x="6187339" y="4520095"/>
            <a:ext cx="2633133" cy="1645209"/>
          </a:xfrm>
          <a:prstGeom prst="rect">
            <a:avLst/>
          </a:prstGeom>
          <a:ln>
            <a:solidFill>
              <a:srgbClr val="00B0F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ContrastingLeftFacing"/>
            <a:lightRig rig="threePt" dir="t"/>
          </a:scene3d>
        </p:spPr>
      </p:pic>
      <p:grpSp>
        <p:nvGrpSpPr>
          <p:cNvPr id="3" name="Gruppo 2"/>
          <p:cNvGrpSpPr/>
          <p:nvPr/>
        </p:nvGrpSpPr>
        <p:grpSpPr>
          <a:xfrm>
            <a:off x="6140442" y="692696"/>
            <a:ext cx="3172883" cy="1589064"/>
            <a:chOff x="6140442" y="3535386"/>
            <a:chExt cx="3172883" cy="1589064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6140442" y="3535386"/>
              <a:ext cx="3172883" cy="1589064"/>
            </a:xfrm>
            <a:prstGeom prst="rect">
              <a:avLst/>
            </a:prstGeom>
            <a:ln>
              <a:solidFill>
                <a:srgbClr val="00B05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perspectiveContrastingLeftFacing"/>
              <a:lightRig rig="threePt" dir="t"/>
            </a:scene3d>
          </p:spPr>
        </p:pic>
        <p:pic>
          <p:nvPicPr>
            <p:cNvPr id="5" name="Immagine 4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12360" y="3789040"/>
              <a:ext cx="999943" cy="499972"/>
            </a:xfrm>
            <a:prstGeom prst="rect">
              <a:avLst/>
            </a:prstGeom>
            <a:ln w="127000" cap="rnd">
              <a:solidFill>
                <a:srgbClr val="FFFFFF"/>
              </a:solidFill>
            </a:ln>
            <a:effectLst>
              <a:outerShdw blurRad="76200" dist="95250" dir="10500000" sx="97000" sy="23000" kx="900000" algn="br" rotWithShape="0">
                <a:srgbClr val="000000">
                  <a:alpha val="20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</p:grpSp>
      <p:pic>
        <p:nvPicPr>
          <p:cNvPr id="8" name="Immagine 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3602" y="5531912"/>
            <a:ext cx="832672" cy="599524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477657"/>
            <a:ext cx="514548" cy="514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5717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245F67E-FDAE-4BE8-8472-2AC5BB603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graphicEl>
                                              <a:dgm id="{9245F67E-FDAE-4BE8-8472-2AC5BB603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graphicEl>
                                              <a:dgm id="{9245F67E-FDAE-4BE8-8472-2AC5BB603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04A8E3F-9ACD-4CEB-8BC2-C806373B81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graphicEl>
                                              <a:dgm id="{204A8E3F-9ACD-4CEB-8BC2-C806373B81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graphicEl>
                                              <a:dgm id="{204A8E3F-9ACD-4CEB-8BC2-C806373B81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9E9727E-4174-4F23-8F13-403791995E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graphicEl>
                                              <a:dgm id="{49E9727E-4174-4F23-8F13-403791995E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graphicEl>
                                              <a:dgm id="{49E9727E-4174-4F23-8F13-403791995E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9FBA9FD-2039-41C7-ACA6-3C5C159B17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graphicEl>
                                              <a:dgm id="{49FBA9FD-2039-41C7-ACA6-3C5C159B17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>
                                            <p:graphicEl>
                                              <a:dgm id="{49FBA9FD-2039-41C7-ACA6-3C5C159B17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4AE77CB-3033-4383-B538-BEE0C587BC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graphicEl>
                                              <a:dgm id="{54AE77CB-3033-4383-B538-BEE0C587BC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graphicEl>
                                              <a:dgm id="{54AE77CB-3033-4383-B538-BEE0C587BC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EDDCC47-07A4-42B4-BBF7-C3BE0A65E8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graphicEl>
                                              <a:dgm id="{8EDDCC47-07A4-42B4-BBF7-C3BE0A65E8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graphicEl>
                                              <a:dgm id="{8EDDCC47-07A4-42B4-BBF7-C3BE0A65E8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D9DEAD0-AB70-423B-8415-84BE5C9683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graphicEl>
                                              <a:dgm id="{7D9DEAD0-AB70-423B-8415-84BE5C9683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graphicEl>
                                              <a:dgm id="{7D9DEAD0-AB70-423B-8415-84BE5C9683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4B2221F-EF74-41F6-A21D-3192C5E1DC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>
                                            <p:graphicEl>
                                              <a:dgm id="{84B2221F-EF74-41F6-A21D-3192C5E1DC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>
                                            <p:graphicEl>
                                              <a:dgm id="{84B2221F-EF74-41F6-A21D-3192C5E1DC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6388" y="365760"/>
            <a:ext cx="8474084" cy="548640"/>
          </a:xfrm>
        </p:spPr>
        <p:txBody>
          <a:bodyPr>
            <a:noAutofit/>
          </a:bodyPr>
          <a:lstStyle/>
          <a:p>
            <a:r>
              <a:rPr lang="en-US" sz="3600" dirty="0" smtClean="0"/>
              <a:t>it is not yet another WF technology</a:t>
            </a:r>
            <a:endParaRPr lang="en-US" sz="3600" dirty="0"/>
          </a:p>
        </p:txBody>
      </p:sp>
      <p:grpSp>
        <p:nvGrpSpPr>
          <p:cNvPr id="11" name="Gruppo 10"/>
          <p:cNvGrpSpPr/>
          <p:nvPr/>
        </p:nvGrpSpPr>
        <p:grpSpPr>
          <a:xfrm>
            <a:off x="828001" y="2636912"/>
            <a:ext cx="7632013" cy="3528392"/>
            <a:chOff x="828001" y="2636912"/>
            <a:chExt cx="7632013" cy="3528392"/>
          </a:xfrm>
          <a:scene3d>
            <a:camera prst="perspectiveRelaxedModerately"/>
            <a:lightRig rig="threePt" dir="t"/>
          </a:scene3d>
        </p:grpSpPr>
        <p:sp>
          <p:nvSpPr>
            <p:cNvPr id="6" name="Figura a mano libera 5"/>
            <p:cNvSpPr/>
            <p:nvPr/>
          </p:nvSpPr>
          <p:spPr>
            <a:xfrm>
              <a:off x="828001" y="2636912"/>
              <a:ext cx="7632013" cy="1053537"/>
            </a:xfrm>
            <a:custGeom>
              <a:avLst/>
              <a:gdLst>
                <a:gd name="connsiteX0" fmla="*/ 0 w 7632013"/>
                <a:gd name="connsiteY0" fmla="*/ 105354 h 1053537"/>
                <a:gd name="connsiteX1" fmla="*/ 105354 w 7632013"/>
                <a:gd name="connsiteY1" fmla="*/ 0 h 1053537"/>
                <a:gd name="connsiteX2" fmla="*/ 7526659 w 7632013"/>
                <a:gd name="connsiteY2" fmla="*/ 0 h 1053537"/>
                <a:gd name="connsiteX3" fmla="*/ 7632013 w 7632013"/>
                <a:gd name="connsiteY3" fmla="*/ 105354 h 1053537"/>
                <a:gd name="connsiteX4" fmla="*/ 7632013 w 7632013"/>
                <a:gd name="connsiteY4" fmla="*/ 948183 h 1053537"/>
                <a:gd name="connsiteX5" fmla="*/ 7526659 w 7632013"/>
                <a:gd name="connsiteY5" fmla="*/ 1053537 h 1053537"/>
                <a:gd name="connsiteX6" fmla="*/ 105354 w 7632013"/>
                <a:gd name="connsiteY6" fmla="*/ 1053537 h 1053537"/>
                <a:gd name="connsiteX7" fmla="*/ 0 w 7632013"/>
                <a:gd name="connsiteY7" fmla="*/ 948183 h 1053537"/>
                <a:gd name="connsiteX8" fmla="*/ 0 w 7632013"/>
                <a:gd name="connsiteY8" fmla="*/ 105354 h 1053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32013" h="1053537">
                  <a:moveTo>
                    <a:pt x="0" y="105354"/>
                  </a:moveTo>
                  <a:cubicBezTo>
                    <a:pt x="0" y="47169"/>
                    <a:pt x="47169" y="0"/>
                    <a:pt x="105354" y="0"/>
                  </a:cubicBezTo>
                  <a:lnTo>
                    <a:pt x="7526659" y="0"/>
                  </a:lnTo>
                  <a:cubicBezTo>
                    <a:pt x="7584844" y="0"/>
                    <a:pt x="7632013" y="47169"/>
                    <a:pt x="7632013" y="105354"/>
                  </a:cubicBezTo>
                  <a:lnTo>
                    <a:pt x="7632013" y="948183"/>
                  </a:lnTo>
                  <a:cubicBezTo>
                    <a:pt x="7632013" y="1006368"/>
                    <a:pt x="7584844" y="1053537"/>
                    <a:pt x="7526659" y="1053537"/>
                  </a:cubicBezTo>
                  <a:lnTo>
                    <a:pt x="105354" y="1053537"/>
                  </a:lnTo>
                  <a:cubicBezTo>
                    <a:pt x="47169" y="1053537"/>
                    <a:pt x="0" y="1006368"/>
                    <a:pt x="0" y="948183"/>
                  </a:cubicBezTo>
                  <a:lnTo>
                    <a:pt x="0" y="105354"/>
                  </a:lnTo>
                  <a:close/>
                </a:path>
              </a:pathLst>
            </a:cu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4">
                <a:hueOff val="0"/>
                <a:satOff val="0"/>
                <a:lumOff val="0"/>
                <a:alphaOff val="0"/>
              </a:schemeClr>
            </a:fillRef>
            <a:effectRef idx="1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213737" tIns="213737" rIns="213737" bIns="213737" numCol="1" spcCol="1270" anchor="ctr" anchorCtr="0">
              <a:noAutofit/>
            </a:bodyPr>
            <a:lstStyle/>
            <a:p>
              <a:pPr lvl="0" algn="ctr"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800" kern="1200" dirty="0" smtClean="0"/>
                <a:t>Business Process Editor</a:t>
              </a:r>
              <a:endParaRPr lang="en-US" sz="4800" kern="1200" dirty="0"/>
            </a:p>
          </p:txBody>
        </p:sp>
        <p:sp>
          <p:nvSpPr>
            <p:cNvPr id="7" name="Figura a mano libera 6"/>
            <p:cNvSpPr/>
            <p:nvPr/>
          </p:nvSpPr>
          <p:spPr>
            <a:xfrm>
              <a:off x="828001" y="3854111"/>
              <a:ext cx="7632013" cy="1053537"/>
            </a:xfrm>
            <a:custGeom>
              <a:avLst/>
              <a:gdLst>
                <a:gd name="connsiteX0" fmla="*/ 0 w 7632013"/>
                <a:gd name="connsiteY0" fmla="*/ 105354 h 1053537"/>
                <a:gd name="connsiteX1" fmla="*/ 105354 w 7632013"/>
                <a:gd name="connsiteY1" fmla="*/ 0 h 1053537"/>
                <a:gd name="connsiteX2" fmla="*/ 7526659 w 7632013"/>
                <a:gd name="connsiteY2" fmla="*/ 0 h 1053537"/>
                <a:gd name="connsiteX3" fmla="*/ 7632013 w 7632013"/>
                <a:gd name="connsiteY3" fmla="*/ 105354 h 1053537"/>
                <a:gd name="connsiteX4" fmla="*/ 7632013 w 7632013"/>
                <a:gd name="connsiteY4" fmla="*/ 948183 h 1053537"/>
                <a:gd name="connsiteX5" fmla="*/ 7526659 w 7632013"/>
                <a:gd name="connsiteY5" fmla="*/ 1053537 h 1053537"/>
                <a:gd name="connsiteX6" fmla="*/ 105354 w 7632013"/>
                <a:gd name="connsiteY6" fmla="*/ 1053537 h 1053537"/>
                <a:gd name="connsiteX7" fmla="*/ 0 w 7632013"/>
                <a:gd name="connsiteY7" fmla="*/ 948183 h 1053537"/>
                <a:gd name="connsiteX8" fmla="*/ 0 w 7632013"/>
                <a:gd name="connsiteY8" fmla="*/ 105354 h 1053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32013" h="1053537">
                  <a:moveTo>
                    <a:pt x="0" y="105354"/>
                  </a:moveTo>
                  <a:cubicBezTo>
                    <a:pt x="0" y="47169"/>
                    <a:pt x="47169" y="0"/>
                    <a:pt x="105354" y="0"/>
                  </a:cubicBezTo>
                  <a:lnTo>
                    <a:pt x="7526659" y="0"/>
                  </a:lnTo>
                  <a:cubicBezTo>
                    <a:pt x="7584844" y="0"/>
                    <a:pt x="7632013" y="47169"/>
                    <a:pt x="7632013" y="105354"/>
                  </a:cubicBezTo>
                  <a:lnTo>
                    <a:pt x="7632013" y="948183"/>
                  </a:lnTo>
                  <a:cubicBezTo>
                    <a:pt x="7632013" y="1006368"/>
                    <a:pt x="7584844" y="1053537"/>
                    <a:pt x="7526659" y="1053537"/>
                  </a:cubicBezTo>
                  <a:lnTo>
                    <a:pt x="105354" y="1053537"/>
                  </a:lnTo>
                  <a:cubicBezTo>
                    <a:pt x="47169" y="1053537"/>
                    <a:pt x="0" y="1006368"/>
                    <a:pt x="0" y="948183"/>
                  </a:cubicBezTo>
                  <a:lnTo>
                    <a:pt x="0" y="105354"/>
                  </a:lnTo>
                  <a:close/>
                </a:path>
              </a:pathLst>
            </a:cu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6"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213737" tIns="213737" rIns="213737" bIns="213737" numCol="1" spcCol="1270" anchor="ctr" anchorCtr="0">
              <a:noAutofit/>
            </a:bodyPr>
            <a:lstStyle/>
            <a:p>
              <a:pPr lvl="0" algn="ctr"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800" kern="1200" dirty="0" smtClean="0"/>
                <a:t>Business Process Broker</a:t>
              </a:r>
              <a:endParaRPr lang="en-US" sz="4800" kern="1200" dirty="0"/>
            </a:p>
          </p:txBody>
        </p:sp>
        <p:sp>
          <p:nvSpPr>
            <p:cNvPr id="9" name="Figura a mano libera 8"/>
            <p:cNvSpPr/>
            <p:nvPr/>
          </p:nvSpPr>
          <p:spPr>
            <a:xfrm>
              <a:off x="886374" y="5111767"/>
              <a:ext cx="3757634" cy="1053537"/>
            </a:xfrm>
            <a:custGeom>
              <a:avLst/>
              <a:gdLst>
                <a:gd name="connsiteX0" fmla="*/ 0 w 2474712"/>
                <a:gd name="connsiteY0" fmla="*/ 105354 h 1053537"/>
                <a:gd name="connsiteX1" fmla="*/ 105354 w 2474712"/>
                <a:gd name="connsiteY1" fmla="*/ 0 h 1053537"/>
                <a:gd name="connsiteX2" fmla="*/ 2369358 w 2474712"/>
                <a:gd name="connsiteY2" fmla="*/ 0 h 1053537"/>
                <a:gd name="connsiteX3" fmla="*/ 2474712 w 2474712"/>
                <a:gd name="connsiteY3" fmla="*/ 105354 h 1053537"/>
                <a:gd name="connsiteX4" fmla="*/ 2474712 w 2474712"/>
                <a:gd name="connsiteY4" fmla="*/ 948183 h 1053537"/>
                <a:gd name="connsiteX5" fmla="*/ 2369358 w 2474712"/>
                <a:gd name="connsiteY5" fmla="*/ 1053537 h 1053537"/>
                <a:gd name="connsiteX6" fmla="*/ 105354 w 2474712"/>
                <a:gd name="connsiteY6" fmla="*/ 1053537 h 1053537"/>
                <a:gd name="connsiteX7" fmla="*/ 0 w 2474712"/>
                <a:gd name="connsiteY7" fmla="*/ 948183 h 1053537"/>
                <a:gd name="connsiteX8" fmla="*/ 0 w 2474712"/>
                <a:gd name="connsiteY8" fmla="*/ 105354 h 1053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74712" h="1053537">
                  <a:moveTo>
                    <a:pt x="0" y="105354"/>
                  </a:moveTo>
                  <a:cubicBezTo>
                    <a:pt x="0" y="47169"/>
                    <a:pt x="47169" y="0"/>
                    <a:pt x="105354" y="0"/>
                  </a:cubicBezTo>
                  <a:lnTo>
                    <a:pt x="2369358" y="0"/>
                  </a:lnTo>
                  <a:cubicBezTo>
                    <a:pt x="2427543" y="0"/>
                    <a:pt x="2474712" y="47169"/>
                    <a:pt x="2474712" y="105354"/>
                  </a:cubicBezTo>
                  <a:lnTo>
                    <a:pt x="2474712" y="948183"/>
                  </a:lnTo>
                  <a:cubicBezTo>
                    <a:pt x="2474712" y="1006368"/>
                    <a:pt x="2427543" y="1053537"/>
                    <a:pt x="2369358" y="1053537"/>
                  </a:cubicBezTo>
                  <a:lnTo>
                    <a:pt x="105354" y="1053537"/>
                  </a:lnTo>
                  <a:cubicBezTo>
                    <a:pt x="47169" y="1053537"/>
                    <a:pt x="0" y="1006368"/>
                    <a:pt x="0" y="948183"/>
                  </a:cubicBezTo>
                  <a:lnTo>
                    <a:pt x="0" y="105354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92D050">
                    <a:tint val="66000"/>
                    <a:satMod val="160000"/>
                  </a:srgbClr>
                </a:gs>
                <a:gs pos="50000">
                  <a:srgbClr val="92D050">
                    <a:tint val="44500"/>
                    <a:satMod val="160000"/>
                  </a:srgbClr>
                </a:gs>
                <a:gs pos="100000">
                  <a:srgbClr val="92D050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rgbClr r="0" g="0" b="0"/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41347" tIns="141347" rIns="141347" bIns="141347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900" kern="1200" dirty="0" smtClean="0"/>
                <a:t>WF platform</a:t>
              </a:r>
              <a:endParaRPr lang="en-US" sz="2900" kern="1200" dirty="0"/>
            </a:p>
          </p:txBody>
        </p:sp>
        <p:sp>
          <p:nvSpPr>
            <p:cNvPr id="10" name="Figura a mano libera 9"/>
            <p:cNvSpPr/>
            <p:nvPr/>
          </p:nvSpPr>
          <p:spPr>
            <a:xfrm>
              <a:off x="4860032" y="5111767"/>
              <a:ext cx="3599980" cy="1053537"/>
            </a:xfrm>
            <a:custGeom>
              <a:avLst/>
              <a:gdLst>
                <a:gd name="connsiteX0" fmla="*/ 0 w 2474712"/>
                <a:gd name="connsiteY0" fmla="*/ 105354 h 1053537"/>
                <a:gd name="connsiteX1" fmla="*/ 105354 w 2474712"/>
                <a:gd name="connsiteY1" fmla="*/ 0 h 1053537"/>
                <a:gd name="connsiteX2" fmla="*/ 2369358 w 2474712"/>
                <a:gd name="connsiteY2" fmla="*/ 0 h 1053537"/>
                <a:gd name="connsiteX3" fmla="*/ 2474712 w 2474712"/>
                <a:gd name="connsiteY3" fmla="*/ 105354 h 1053537"/>
                <a:gd name="connsiteX4" fmla="*/ 2474712 w 2474712"/>
                <a:gd name="connsiteY4" fmla="*/ 948183 h 1053537"/>
                <a:gd name="connsiteX5" fmla="*/ 2369358 w 2474712"/>
                <a:gd name="connsiteY5" fmla="*/ 1053537 h 1053537"/>
                <a:gd name="connsiteX6" fmla="*/ 105354 w 2474712"/>
                <a:gd name="connsiteY6" fmla="*/ 1053537 h 1053537"/>
                <a:gd name="connsiteX7" fmla="*/ 0 w 2474712"/>
                <a:gd name="connsiteY7" fmla="*/ 948183 h 1053537"/>
                <a:gd name="connsiteX8" fmla="*/ 0 w 2474712"/>
                <a:gd name="connsiteY8" fmla="*/ 105354 h 1053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74712" h="1053537">
                  <a:moveTo>
                    <a:pt x="0" y="105354"/>
                  </a:moveTo>
                  <a:cubicBezTo>
                    <a:pt x="0" y="47169"/>
                    <a:pt x="47169" y="0"/>
                    <a:pt x="105354" y="0"/>
                  </a:cubicBezTo>
                  <a:lnTo>
                    <a:pt x="2369358" y="0"/>
                  </a:lnTo>
                  <a:cubicBezTo>
                    <a:pt x="2427543" y="0"/>
                    <a:pt x="2474712" y="47169"/>
                    <a:pt x="2474712" y="105354"/>
                  </a:cubicBezTo>
                  <a:lnTo>
                    <a:pt x="2474712" y="948183"/>
                  </a:lnTo>
                  <a:cubicBezTo>
                    <a:pt x="2474712" y="1006368"/>
                    <a:pt x="2427543" y="1053537"/>
                    <a:pt x="2369358" y="1053537"/>
                  </a:cubicBezTo>
                  <a:lnTo>
                    <a:pt x="105354" y="1053537"/>
                  </a:lnTo>
                  <a:cubicBezTo>
                    <a:pt x="47169" y="1053537"/>
                    <a:pt x="0" y="1006368"/>
                    <a:pt x="0" y="948183"/>
                  </a:cubicBezTo>
                  <a:lnTo>
                    <a:pt x="0" y="105354"/>
                  </a:lnTo>
                  <a:close/>
                </a:path>
              </a:pathLst>
            </a:custGeom>
            <a:gradFill flip="none" rotWithShape="0">
              <a:gsLst>
                <a:gs pos="0">
                  <a:srgbClr val="92D050">
                    <a:tint val="66000"/>
                    <a:satMod val="160000"/>
                  </a:srgbClr>
                </a:gs>
                <a:gs pos="50000">
                  <a:srgbClr val="92D050">
                    <a:tint val="44500"/>
                    <a:satMod val="160000"/>
                  </a:srgbClr>
                </a:gs>
                <a:gs pos="100000">
                  <a:srgbClr val="92D050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rgbClr r="0" g="0" b="0"/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spcFirstLastPara="0" vert="horz" wrap="square" lIns="141347" tIns="141347" rIns="141347" bIns="141347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900" kern="1200" dirty="0" smtClean="0"/>
                <a:t>Knowledge Base</a:t>
              </a:r>
              <a:endParaRPr lang="en-US" sz="2900" kern="1200" dirty="0"/>
            </a:p>
          </p:txBody>
        </p:sp>
      </p:grpSp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1196752"/>
            <a:ext cx="3071446" cy="1916088"/>
          </a:xfrm>
          <a:prstGeom prst="rect">
            <a:avLst/>
          </a:prstGeom>
        </p:spPr>
      </p:pic>
      <p:sp>
        <p:nvSpPr>
          <p:cNvPr id="12" name="Rettangolo 11"/>
          <p:cNvSpPr/>
          <p:nvPr/>
        </p:nvSpPr>
        <p:spPr>
          <a:xfrm>
            <a:off x="755576" y="3933056"/>
            <a:ext cx="7848872" cy="9745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8378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365760"/>
            <a:ext cx="7520940" cy="548640"/>
          </a:xfrm>
        </p:spPr>
        <p:txBody>
          <a:bodyPr/>
          <a:lstStyle/>
          <a:p>
            <a:r>
              <a:rPr lang="en-US" sz="3600" smtClean="0"/>
              <a:t>BP Broker benefits</a:t>
            </a:r>
            <a:endParaRPr lang="en-US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79512" y="1100628"/>
            <a:ext cx="8856984" cy="4848652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GB" sz="2400" dirty="0"/>
              <a:t>Lower User entry </a:t>
            </a:r>
            <a:r>
              <a:rPr lang="en-GB" sz="2400" dirty="0" smtClean="0"/>
              <a:t>barrier (i.e. is an agent)</a:t>
            </a:r>
            <a:endParaRPr lang="en-GB" sz="2400" dirty="0"/>
          </a:p>
          <a:p>
            <a:pPr lvl="1"/>
            <a:r>
              <a:rPr lang="en-GB" sz="2400" dirty="0" smtClean="0"/>
              <a:t>No need </a:t>
            </a:r>
            <a:r>
              <a:rPr lang="en-GB" sz="2400" dirty="0"/>
              <a:t>of a </a:t>
            </a:r>
            <a:r>
              <a:rPr lang="en-GB" sz="2400" dirty="0">
                <a:solidFill>
                  <a:srgbClr val="0070C0"/>
                </a:solidFill>
              </a:rPr>
              <a:t>composition </a:t>
            </a:r>
            <a:r>
              <a:rPr lang="en-GB" sz="2400" dirty="0" smtClean="0">
                <a:solidFill>
                  <a:srgbClr val="0070C0"/>
                </a:solidFill>
              </a:rPr>
              <a:t>infrastructure</a:t>
            </a:r>
          </a:p>
          <a:p>
            <a:pPr lvl="1"/>
            <a:r>
              <a:rPr lang="en-GB" sz="2400" dirty="0">
                <a:solidFill>
                  <a:srgbClr val="0070C0"/>
                </a:solidFill>
              </a:rPr>
              <a:t>Alleviation from the technicalities </a:t>
            </a:r>
            <a:r>
              <a:rPr lang="en-GB" sz="2400" dirty="0"/>
              <a:t>of workflow definitions </a:t>
            </a:r>
            <a:endParaRPr lang="en-GB" sz="2400" dirty="0" smtClean="0"/>
          </a:p>
          <a:p>
            <a:pPr marL="800100" lvl="3" indent="-342900"/>
            <a:r>
              <a:rPr lang="en-GB" sz="2000" dirty="0" smtClean="0"/>
              <a:t>type </a:t>
            </a:r>
            <a:r>
              <a:rPr lang="en-GB" sz="2000" dirty="0"/>
              <a:t>matching, identification of external services endpoints, binding issues, etc</a:t>
            </a:r>
            <a:r>
              <a:rPr lang="en-GB" sz="2000" dirty="0" smtClean="0"/>
              <a:t>.</a:t>
            </a:r>
          </a:p>
          <a:p>
            <a:pPr lvl="1"/>
            <a:r>
              <a:rPr lang="en-GB" sz="2400" dirty="0" smtClean="0"/>
              <a:t>User can </a:t>
            </a:r>
            <a:r>
              <a:rPr lang="en-GB" sz="2400" dirty="0"/>
              <a:t>focus on his/her </a:t>
            </a:r>
            <a:r>
              <a:rPr lang="en-GB" sz="2400" dirty="0">
                <a:solidFill>
                  <a:srgbClr val="0070C0"/>
                </a:solidFill>
              </a:rPr>
              <a:t>intended </a:t>
            </a:r>
            <a:r>
              <a:rPr lang="en-GB" sz="2400" dirty="0" smtClean="0">
                <a:solidFill>
                  <a:srgbClr val="0070C0"/>
                </a:solidFill>
              </a:rPr>
              <a:t>target</a:t>
            </a:r>
          </a:p>
          <a:p>
            <a:pPr lvl="1"/>
            <a:r>
              <a:rPr lang="en-GB" sz="2400" dirty="0" smtClean="0"/>
              <a:t>User may </a:t>
            </a:r>
            <a:r>
              <a:rPr lang="en-GB" sz="2400" dirty="0"/>
              <a:t>submit </a:t>
            </a:r>
            <a:r>
              <a:rPr lang="en-GB" sz="2400" dirty="0" smtClean="0">
                <a:solidFill>
                  <a:srgbClr val="0070C0"/>
                </a:solidFill>
              </a:rPr>
              <a:t>incomplete BP definition</a:t>
            </a:r>
            <a:r>
              <a:rPr lang="en-GB" sz="2400" dirty="0"/>
              <a:t>, and leverage </a:t>
            </a:r>
            <a:r>
              <a:rPr lang="en-GB" sz="2400" dirty="0" err="1"/>
              <a:t>CaaS</a:t>
            </a:r>
            <a:r>
              <a:rPr lang="en-GB" sz="2400" dirty="0"/>
              <a:t> recommendations </a:t>
            </a:r>
            <a:endParaRPr lang="en-GB" sz="2400" dirty="0" smtClean="0"/>
          </a:p>
          <a:p>
            <a:pPr lvl="3"/>
            <a:r>
              <a:rPr lang="en-GB" sz="2400" dirty="0" smtClean="0"/>
              <a:t> </a:t>
            </a:r>
            <a:r>
              <a:rPr lang="en-GB" sz="2000" dirty="0"/>
              <a:t>may derive from an aggregated </a:t>
            </a:r>
            <a:r>
              <a:rPr lang="en-GB" sz="2000" dirty="0">
                <a:solidFill>
                  <a:srgbClr val="0070C0"/>
                </a:solidFill>
              </a:rPr>
              <a:t>knowledge base </a:t>
            </a:r>
            <a:r>
              <a:rPr lang="en-GB" sz="2000" dirty="0" smtClean="0"/>
              <a:t>of </a:t>
            </a:r>
            <a:r>
              <a:rPr lang="en-GB" sz="2000" dirty="0"/>
              <a:t>user </a:t>
            </a:r>
            <a:r>
              <a:rPr lang="en-GB" sz="2000" dirty="0" smtClean="0"/>
              <a:t>feedback </a:t>
            </a:r>
            <a:r>
              <a:rPr lang="en-GB" sz="2000" dirty="0"/>
              <a:t>to execute </a:t>
            </a:r>
            <a:r>
              <a:rPr lang="en-GB" sz="2000" dirty="0" smtClean="0"/>
              <a:t>it (e.g. URR)</a:t>
            </a:r>
          </a:p>
          <a:p>
            <a:pPr lvl="3"/>
            <a:r>
              <a:rPr lang="en-GB" sz="2000" dirty="0" smtClean="0"/>
              <a:t> Of particular </a:t>
            </a:r>
            <a:r>
              <a:rPr lang="en-GB" sz="2000" dirty="0"/>
              <a:t>interest for </a:t>
            </a:r>
            <a:r>
              <a:rPr lang="en-GB" sz="2000" dirty="0">
                <a:solidFill>
                  <a:srgbClr val="0070C0"/>
                </a:solidFill>
              </a:rPr>
              <a:t>multidisciplinary scientific contexts</a:t>
            </a:r>
            <a:r>
              <a:rPr lang="en-GB" sz="2000" dirty="0"/>
              <a:t>, where different communities may benefit of each other knowledge through model chaining</a:t>
            </a:r>
            <a:r>
              <a:rPr lang="it-IT" sz="2000" dirty="0"/>
              <a:t>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950210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5013176"/>
            <a:ext cx="9144000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96" name="Rettangolo arrotondato 7195"/>
          <p:cNvSpPr/>
          <p:nvPr/>
        </p:nvSpPr>
        <p:spPr>
          <a:xfrm>
            <a:off x="1332792" y="2924944"/>
            <a:ext cx="6479568" cy="2448272"/>
          </a:xfrm>
          <a:prstGeom prst="roundRect">
            <a:avLst/>
          </a:prstGeom>
          <a:noFill/>
          <a:ln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7520940" cy="548640"/>
          </a:xfrm>
        </p:spPr>
        <p:txBody>
          <a:bodyPr/>
          <a:lstStyle/>
          <a:p>
            <a:pPr algn="ctr"/>
            <a:r>
              <a:rPr lang="en-US" sz="4000" dirty="0" err="1" smtClean="0"/>
              <a:t>UncertWeb</a:t>
            </a:r>
            <a:r>
              <a:rPr lang="en-US" sz="4000" dirty="0" smtClean="0"/>
              <a:t> </a:t>
            </a:r>
            <a:r>
              <a:rPr lang="en-US" sz="4000" dirty="0" err="1" smtClean="0"/>
              <a:t>Bp</a:t>
            </a:r>
            <a:r>
              <a:rPr lang="en-US" sz="4000" dirty="0" smtClean="0"/>
              <a:t> Broker</a:t>
            </a:r>
            <a:endParaRPr lang="en-US" sz="4000" dirty="0"/>
          </a:p>
        </p:txBody>
      </p:sp>
      <p:grpSp>
        <p:nvGrpSpPr>
          <p:cNvPr id="18" name="Gruppo 17"/>
          <p:cNvGrpSpPr/>
          <p:nvPr/>
        </p:nvGrpSpPr>
        <p:grpSpPr>
          <a:xfrm>
            <a:off x="2584651" y="1687039"/>
            <a:ext cx="1828800" cy="854075"/>
            <a:chOff x="971600" y="1196752"/>
            <a:chExt cx="1828800" cy="854075"/>
          </a:xfrm>
        </p:grpSpPr>
        <p:pic>
          <p:nvPicPr>
            <p:cNvPr id="717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astelsSmooth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1600" y="1196752"/>
              <a:ext cx="1828800" cy="8540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CasellaDiTesto 11"/>
            <p:cNvSpPr txBox="1"/>
            <p:nvPr/>
          </p:nvSpPr>
          <p:spPr>
            <a:xfrm>
              <a:off x="1541327" y="1505901"/>
              <a:ext cx="10788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BP Editor</a:t>
              </a:r>
              <a:endParaRPr lang="en-US" dirty="0"/>
            </a:p>
          </p:txBody>
        </p:sp>
      </p:grpSp>
      <p:grpSp>
        <p:nvGrpSpPr>
          <p:cNvPr id="28" name="Gruppo 27"/>
          <p:cNvGrpSpPr/>
          <p:nvPr/>
        </p:nvGrpSpPr>
        <p:grpSpPr>
          <a:xfrm>
            <a:off x="2591822" y="3179689"/>
            <a:ext cx="1828800" cy="854075"/>
            <a:chOff x="3312377" y="3465948"/>
            <a:chExt cx="1828800" cy="854075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astelsSmooth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12377" y="3465948"/>
              <a:ext cx="1828800" cy="8540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5" name="CasellaDiTesto 14"/>
            <p:cNvSpPr txBox="1"/>
            <p:nvPr/>
          </p:nvSpPr>
          <p:spPr>
            <a:xfrm>
              <a:off x="3824354" y="3746222"/>
              <a:ext cx="11839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accent2"/>
                  </a:solidFill>
                </a:rPr>
                <a:t> Controller</a:t>
              </a:r>
              <a:endParaRPr lang="en-US" dirty="0">
                <a:solidFill>
                  <a:schemeClr val="accent2"/>
                </a:solidFill>
              </a:endParaRPr>
            </a:p>
          </p:txBody>
        </p:sp>
      </p:grpSp>
      <p:pic>
        <p:nvPicPr>
          <p:cNvPr id="13" name="Immagine 12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astelsSmoot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149" y="2132206"/>
            <a:ext cx="663501" cy="663501"/>
          </a:xfrm>
          <a:prstGeom prst="rect">
            <a:avLst/>
          </a:prstGeom>
        </p:spPr>
      </p:pic>
      <p:pic>
        <p:nvPicPr>
          <p:cNvPr id="16" name="Immagine 15"/>
          <p:cNvPicPr>
            <a:picLocks noChangeAspect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PastelsSmoot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3287318"/>
            <a:ext cx="633455" cy="633455"/>
          </a:xfrm>
          <a:prstGeom prst="rect">
            <a:avLst/>
          </a:prstGeom>
        </p:spPr>
      </p:pic>
      <p:sp>
        <p:nvSpPr>
          <p:cNvPr id="17" name="CasellaDiTesto 16"/>
          <p:cNvSpPr txBox="1"/>
          <p:nvPr/>
        </p:nvSpPr>
        <p:spPr>
          <a:xfrm>
            <a:off x="37657" y="2215426"/>
            <a:ext cx="1116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BP library</a:t>
            </a:r>
            <a:endParaRPr lang="en-US" dirty="0"/>
          </a:p>
        </p:txBody>
      </p:sp>
      <p:sp>
        <p:nvSpPr>
          <p:cNvPr id="19" name="CasellaDiTesto 18"/>
          <p:cNvSpPr txBox="1"/>
          <p:nvPr/>
        </p:nvSpPr>
        <p:spPr>
          <a:xfrm>
            <a:off x="5627813" y="3274442"/>
            <a:ext cx="14894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Component library</a:t>
            </a:r>
            <a:endParaRPr lang="en-US" dirty="0">
              <a:solidFill>
                <a:schemeClr val="accent2"/>
              </a:solidFill>
            </a:endParaRPr>
          </a:p>
        </p:txBody>
      </p:sp>
      <p:pic>
        <p:nvPicPr>
          <p:cNvPr id="20" name="Immagine 19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PastelsSmoot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41" y="1280639"/>
            <a:ext cx="755555" cy="755555"/>
          </a:xfrm>
          <a:prstGeom prst="rect">
            <a:avLst/>
          </a:prstGeom>
        </p:spPr>
      </p:pic>
      <p:sp>
        <p:nvSpPr>
          <p:cNvPr id="21" name="CasellaDiTesto 20"/>
          <p:cNvSpPr txBox="1"/>
          <p:nvPr/>
        </p:nvSpPr>
        <p:spPr>
          <a:xfrm>
            <a:off x="492905" y="1502373"/>
            <a:ext cx="606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URR</a:t>
            </a:r>
            <a:endParaRPr lang="en-US" dirty="0"/>
          </a:p>
        </p:txBody>
      </p:sp>
      <p:grpSp>
        <p:nvGrpSpPr>
          <p:cNvPr id="27" name="Gruppo 26"/>
          <p:cNvGrpSpPr/>
          <p:nvPr/>
        </p:nvGrpSpPr>
        <p:grpSpPr>
          <a:xfrm>
            <a:off x="2591822" y="4428274"/>
            <a:ext cx="1851816" cy="854075"/>
            <a:chOff x="1115616" y="3688516"/>
            <a:chExt cx="1851816" cy="854075"/>
          </a:xfrm>
        </p:grpSpPr>
        <p:pic>
          <p:nvPicPr>
            <p:cNvPr id="24" name="Picture 2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astelsSmooth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616" y="3688516"/>
              <a:ext cx="1828800" cy="8540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5" name="CasellaDiTesto 24"/>
            <p:cNvSpPr txBox="1"/>
            <p:nvPr/>
          </p:nvSpPr>
          <p:spPr>
            <a:xfrm>
              <a:off x="1504531" y="3968790"/>
              <a:ext cx="14629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accent2"/>
                  </a:solidFill>
                </a:rPr>
                <a:t>Preprocessor</a:t>
              </a:r>
              <a:endParaRPr lang="en-US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22" name="Gruppo 21"/>
          <p:cNvGrpSpPr/>
          <p:nvPr/>
        </p:nvGrpSpPr>
        <p:grpSpPr>
          <a:xfrm>
            <a:off x="197123" y="3153196"/>
            <a:ext cx="1828800" cy="923330"/>
            <a:chOff x="218100" y="2579088"/>
            <a:chExt cx="1828800" cy="923330"/>
          </a:xfrm>
        </p:grpSpPr>
        <p:pic>
          <p:nvPicPr>
            <p:cNvPr id="23" name="Picture 2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astelsSmooth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8100" y="2606001"/>
              <a:ext cx="1828800" cy="8540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6" name="CasellaDiTesto 25"/>
            <p:cNvSpPr txBox="1"/>
            <p:nvPr/>
          </p:nvSpPr>
          <p:spPr>
            <a:xfrm>
              <a:off x="746039" y="2579088"/>
              <a:ext cx="121546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accent3"/>
                  </a:solidFill>
                </a:rPr>
                <a:t>Resources</a:t>
              </a:r>
            </a:p>
            <a:p>
              <a:r>
                <a:rPr lang="en-US" dirty="0" smtClean="0">
                  <a:solidFill>
                    <a:schemeClr val="accent3"/>
                  </a:solidFill>
                </a:rPr>
                <a:t>Brokering</a:t>
              </a:r>
            </a:p>
            <a:p>
              <a:r>
                <a:rPr lang="en-US" dirty="0" smtClean="0">
                  <a:solidFill>
                    <a:schemeClr val="accent3"/>
                  </a:solidFill>
                </a:rPr>
                <a:t>framework</a:t>
              </a:r>
              <a:endParaRPr lang="en-US" dirty="0">
                <a:solidFill>
                  <a:schemeClr val="accent3"/>
                </a:solidFill>
              </a:endParaRPr>
            </a:p>
          </p:txBody>
        </p:sp>
      </p:grpSp>
      <p:grpSp>
        <p:nvGrpSpPr>
          <p:cNvPr id="30" name="Gruppo 29"/>
          <p:cNvGrpSpPr/>
          <p:nvPr/>
        </p:nvGrpSpPr>
        <p:grpSpPr>
          <a:xfrm>
            <a:off x="7001026" y="4447133"/>
            <a:ext cx="1828800" cy="854075"/>
            <a:chOff x="971600" y="1196752"/>
            <a:chExt cx="1828800" cy="854075"/>
          </a:xfrm>
        </p:grpSpPr>
        <p:pic>
          <p:nvPicPr>
            <p:cNvPr id="31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astelsSmooth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1600" y="1196752"/>
              <a:ext cx="1828800" cy="8540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2" name="CasellaDiTesto 31"/>
            <p:cNvSpPr txBox="1"/>
            <p:nvPr/>
          </p:nvSpPr>
          <p:spPr>
            <a:xfrm>
              <a:off x="1541327" y="1505901"/>
              <a:ext cx="12057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WF engine</a:t>
              </a:r>
              <a:endParaRPr lang="en-US" dirty="0"/>
            </a:p>
          </p:txBody>
        </p:sp>
      </p:grpSp>
      <p:cxnSp>
        <p:nvCxnSpPr>
          <p:cNvPr id="7168" name="Connettore 2 7167"/>
          <p:cNvCxnSpPr>
            <a:stCxn id="7170" idx="2"/>
            <a:endCxn id="14" idx="0"/>
          </p:cNvCxnSpPr>
          <p:nvPr/>
        </p:nvCxnSpPr>
        <p:spPr>
          <a:xfrm>
            <a:off x="3499051" y="2541114"/>
            <a:ext cx="7171" cy="638575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ttore 2 35"/>
          <p:cNvCxnSpPr>
            <a:stCxn id="14" idx="1"/>
            <a:endCxn id="23" idx="3"/>
          </p:cNvCxnSpPr>
          <p:nvPr/>
        </p:nvCxnSpPr>
        <p:spPr>
          <a:xfrm flipH="1">
            <a:off x="2025923" y="3606727"/>
            <a:ext cx="565899" cy="420"/>
          </a:xfrm>
          <a:prstGeom prst="straightConnector1">
            <a:avLst/>
          </a:prstGeom>
          <a:ln w="28575"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ttore 2 38"/>
          <p:cNvCxnSpPr>
            <a:stCxn id="14" idx="2"/>
            <a:endCxn id="24" idx="0"/>
          </p:cNvCxnSpPr>
          <p:nvPr/>
        </p:nvCxnSpPr>
        <p:spPr>
          <a:xfrm>
            <a:off x="3506222" y="4033764"/>
            <a:ext cx="0" cy="394510"/>
          </a:xfrm>
          <a:prstGeom prst="straightConnector1">
            <a:avLst/>
          </a:prstGeom>
          <a:ln w="28575"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ttore 2 44"/>
          <p:cNvCxnSpPr>
            <a:stCxn id="14" idx="3"/>
            <a:endCxn id="16" idx="1"/>
          </p:cNvCxnSpPr>
          <p:nvPr/>
        </p:nvCxnSpPr>
        <p:spPr>
          <a:xfrm flipV="1">
            <a:off x="4420622" y="3604046"/>
            <a:ext cx="583426" cy="2681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ttore 2 47"/>
          <p:cNvCxnSpPr>
            <a:endCxn id="31" idx="1"/>
          </p:cNvCxnSpPr>
          <p:nvPr/>
        </p:nvCxnSpPr>
        <p:spPr>
          <a:xfrm>
            <a:off x="4443638" y="3920773"/>
            <a:ext cx="2557388" cy="953398"/>
          </a:xfrm>
          <a:prstGeom prst="bentConnector3">
            <a:avLst>
              <a:gd name="adj1" fmla="val 11234"/>
            </a:avLst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ttore 2 50"/>
          <p:cNvCxnSpPr>
            <a:stCxn id="7170" idx="1"/>
            <a:endCxn id="20" idx="3"/>
          </p:cNvCxnSpPr>
          <p:nvPr/>
        </p:nvCxnSpPr>
        <p:spPr>
          <a:xfrm flipH="1" flipV="1">
            <a:off x="1835696" y="1658417"/>
            <a:ext cx="748955" cy="455660"/>
          </a:xfrm>
          <a:prstGeom prst="straightConnector1">
            <a:avLst/>
          </a:prstGeom>
          <a:ln w="28575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ttore 2 53"/>
          <p:cNvCxnSpPr>
            <a:stCxn id="7170" idx="1"/>
            <a:endCxn id="13" idx="3"/>
          </p:cNvCxnSpPr>
          <p:nvPr/>
        </p:nvCxnSpPr>
        <p:spPr>
          <a:xfrm flipH="1">
            <a:off x="1815650" y="2114077"/>
            <a:ext cx="769001" cy="349880"/>
          </a:xfrm>
          <a:prstGeom prst="straightConnector1">
            <a:avLst/>
          </a:prstGeom>
          <a:ln w="28575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Immagine 3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1237" y="980701"/>
            <a:ext cx="2576931" cy="866619"/>
          </a:xfrm>
          <a:prstGeom prst="rect">
            <a:avLst/>
          </a:prstGeom>
        </p:spPr>
      </p:pic>
      <p:pic>
        <p:nvPicPr>
          <p:cNvPr id="33" name="Immagine 3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7318" y="1280639"/>
            <a:ext cx="867491" cy="377778"/>
          </a:xfrm>
          <a:prstGeom prst="rect">
            <a:avLst/>
          </a:prstGeom>
        </p:spPr>
      </p:pic>
      <p:pic>
        <p:nvPicPr>
          <p:cNvPr id="35" name="Immagine 3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7332" y="3899094"/>
            <a:ext cx="999943" cy="4999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23" y="4085561"/>
            <a:ext cx="998421" cy="746273"/>
          </a:xfrm>
          <a:prstGeom prst="rect">
            <a:avLst/>
          </a:prstGeom>
        </p:spPr>
      </p:pic>
      <p:sp>
        <p:nvSpPr>
          <p:cNvPr id="37" name="TextBox 7"/>
          <p:cNvSpPr txBox="1"/>
          <p:nvPr/>
        </p:nvSpPr>
        <p:spPr>
          <a:xfrm>
            <a:off x="6364267" y="2946898"/>
            <a:ext cx="12320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i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BP Broker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80701"/>
            <a:ext cx="1241587" cy="29993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22161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con-Envelope04-Open-Yellow.png"/>
          <p:cNvPicPr>
            <a:picLocks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795"/>
          <a:stretch/>
        </p:blipFill>
        <p:spPr>
          <a:xfrm>
            <a:off x="3203504" y="4776669"/>
            <a:ext cx="2700000" cy="94080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2696"/>
            <a:ext cx="9144000" cy="560654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22960" y="116632"/>
            <a:ext cx="7520940" cy="548640"/>
          </a:xfrm>
        </p:spPr>
        <p:txBody>
          <a:bodyPr/>
          <a:lstStyle/>
          <a:p>
            <a:r>
              <a:rPr lang="en-US" sz="3600" dirty="0" err="1" smtClean="0"/>
              <a:t>eHabitat</a:t>
            </a:r>
            <a:r>
              <a:rPr lang="en-US" sz="3600" dirty="0" smtClean="0"/>
              <a:t> BPMN</a:t>
            </a:r>
            <a:endParaRPr lang="en-US" sz="3600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161206"/>
            <a:ext cx="1220459" cy="531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1645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33333E-6 L 0.004 0.35162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" y="175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5013176"/>
            <a:ext cx="9144000" cy="1080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Executable </a:t>
            </a:r>
            <a:r>
              <a:rPr lang="en-US" sz="3600" dirty="0" err="1" smtClean="0"/>
              <a:t>eHabitat</a:t>
            </a:r>
            <a:r>
              <a:rPr lang="en-US" sz="3600" dirty="0" smtClean="0"/>
              <a:t> BPMN</a:t>
            </a:r>
            <a:endParaRPr lang="en-US" sz="3600" dirty="0"/>
          </a:p>
        </p:txBody>
      </p:sp>
      <p:grpSp>
        <p:nvGrpSpPr>
          <p:cNvPr id="2" name="Group 1"/>
          <p:cNvGrpSpPr/>
          <p:nvPr/>
        </p:nvGrpSpPr>
        <p:grpSpPr>
          <a:xfrm>
            <a:off x="0" y="1196752"/>
            <a:ext cx="9076804" cy="4719028"/>
            <a:chOff x="-12576" y="1772816"/>
            <a:chExt cx="9144000" cy="4608512"/>
          </a:xfrm>
        </p:grpSpPr>
        <p:pic>
          <p:nvPicPr>
            <p:cNvPr id="7" name="Picture 6" descr="eHabitatBPMN-tr.png"/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576" y="1772816"/>
              <a:ext cx="9144000" cy="4560267"/>
            </a:xfrm>
            <a:prstGeom prst="rect">
              <a:avLst/>
            </a:prstGeom>
          </p:spPr>
        </p:pic>
        <p:pic>
          <p:nvPicPr>
            <p:cNvPr id="8" name="Picture 7" descr="icon_gears.png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43436" y="4631050"/>
              <a:ext cx="251996" cy="321296"/>
            </a:xfrm>
            <a:prstGeom prst="rect">
              <a:avLst/>
            </a:prstGeom>
          </p:spPr>
        </p:pic>
        <p:pic>
          <p:nvPicPr>
            <p:cNvPr id="9" name="Picture 8" descr="icon_gears.png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1852" y="2599208"/>
              <a:ext cx="251996" cy="321296"/>
            </a:xfrm>
            <a:prstGeom prst="rect">
              <a:avLst/>
            </a:prstGeom>
          </p:spPr>
        </p:pic>
        <p:pic>
          <p:nvPicPr>
            <p:cNvPr id="10" name="Picture 9" descr="icon_gears.png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27984" y="2599208"/>
              <a:ext cx="251996" cy="321296"/>
            </a:xfrm>
            <a:prstGeom prst="rect">
              <a:avLst/>
            </a:prstGeom>
          </p:spPr>
        </p:pic>
        <p:pic>
          <p:nvPicPr>
            <p:cNvPr id="11" name="Picture 10" descr="icon_gears.png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8132" y="2599208"/>
              <a:ext cx="251996" cy="321296"/>
            </a:xfrm>
            <a:prstGeom prst="rect">
              <a:avLst/>
            </a:prstGeom>
          </p:spPr>
        </p:pic>
        <p:pic>
          <p:nvPicPr>
            <p:cNvPr id="12" name="Picture 11" descr="icon_gears.png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59828" y="3573016"/>
              <a:ext cx="251996" cy="321296"/>
            </a:xfrm>
            <a:prstGeom prst="rect">
              <a:avLst/>
            </a:prstGeom>
          </p:spPr>
        </p:pic>
        <p:pic>
          <p:nvPicPr>
            <p:cNvPr id="14" name="Picture 13" descr="icon_gears.png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0044" y="3573016"/>
              <a:ext cx="251996" cy="321296"/>
            </a:xfrm>
            <a:prstGeom prst="rect">
              <a:avLst/>
            </a:prstGeom>
          </p:spPr>
        </p:pic>
        <p:pic>
          <p:nvPicPr>
            <p:cNvPr id="15" name="Picture 14" descr="icon_gears.png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1972" y="4619872"/>
              <a:ext cx="251996" cy="321296"/>
            </a:xfrm>
            <a:prstGeom prst="rect">
              <a:avLst/>
            </a:prstGeom>
          </p:spPr>
        </p:pic>
        <p:pic>
          <p:nvPicPr>
            <p:cNvPr id="16" name="Picture 15" descr="icon_gears.png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2176" y="4619872"/>
              <a:ext cx="251996" cy="321296"/>
            </a:xfrm>
            <a:prstGeom prst="rect">
              <a:avLst/>
            </a:prstGeom>
          </p:spPr>
        </p:pic>
        <p:pic>
          <p:nvPicPr>
            <p:cNvPr id="17" name="Picture 16" descr="icon_gears.png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51720" y="6060032"/>
              <a:ext cx="251996" cy="321296"/>
            </a:xfrm>
            <a:prstGeom prst="rect">
              <a:avLst/>
            </a:prstGeom>
          </p:spPr>
        </p:pic>
        <p:pic>
          <p:nvPicPr>
            <p:cNvPr id="18" name="Picture 17" descr="icon_gears.png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92012" y="6060032"/>
              <a:ext cx="251996" cy="321296"/>
            </a:xfrm>
            <a:prstGeom prst="rect">
              <a:avLst/>
            </a:prstGeom>
          </p:spPr>
        </p:pic>
        <p:sp>
          <p:nvSpPr>
            <p:cNvPr id="19" name="Rounded Rectangle 18"/>
            <p:cNvSpPr/>
            <p:nvPr/>
          </p:nvSpPr>
          <p:spPr>
            <a:xfrm>
              <a:off x="5220072" y="4221088"/>
              <a:ext cx="1836091" cy="648056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  <a:effectLst>
              <a:glow rad="139700">
                <a:srgbClr val="FF0000">
                  <a:alpha val="40000"/>
                </a:srgbClr>
              </a:glo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FFFFFF"/>
                </a:solidFill>
              </a:endParaRPr>
            </a:p>
          </p:txBody>
        </p:sp>
      </p:grpSp>
      <p:pic>
        <p:nvPicPr>
          <p:cNvPr id="20" name="Immagin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161206"/>
            <a:ext cx="1220459" cy="531490"/>
          </a:xfrm>
          <a:prstGeom prst="rect">
            <a:avLst/>
          </a:prstGeom>
        </p:spPr>
      </p:pic>
      <p:sp>
        <p:nvSpPr>
          <p:cNvPr id="21" name="CasellaDiTesto 20"/>
          <p:cNvSpPr txBox="1"/>
          <p:nvPr/>
        </p:nvSpPr>
        <p:spPr>
          <a:xfrm>
            <a:off x="7558035" y="735087"/>
            <a:ext cx="1513876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prstClr val="white"/>
                </a:solidFill>
              </a:rPr>
              <a:t>Annotated</a:t>
            </a:r>
            <a:endParaRPr lang="en-US" sz="2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728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22960" y="188640"/>
            <a:ext cx="7520940" cy="548640"/>
          </a:xfrm>
        </p:spPr>
        <p:txBody>
          <a:bodyPr/>
          <a:lstStyle/>
          <a:p>
            <a:r>
              <a:rPr lang="en-US" sz="3600" dirty="0" smtClean="0"/>
              <a:t>Preprocessing steps</a:t>
            </a:r>
            <a:endParaRPr lang="en-US" sz="36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544" y="908720"/>
            <a:ext cx="8352928" cy="2826275"/>
          </a:xfrm>
        </p:spPr>
        <p:txBody>
          <a:bodyPr>
            <a:noAutofit/>
          </a:bodyPr>
          <a:lstStyle/>
          <a:p>
            <a:pPr marL="514350" indent="-514350">
              <a:lnSpc>
                <a:spcPct val="17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000" dirty="0"/>
              <a:t>Components </a:t>
            </a:r>
            <a:r>
              <a:rPr lang="en-US" sz="2000" dirty="0" smtClean="0"/>
              <a:t>Validation</a:t>
            </a:r>
          </a:p>
          <a:p>
            <a:pPr marL="514350" indent="-514350">
              <a:lnSpc>
                <a:spcPct val="17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000" dirty="0" smtClean="0"/>
              <a:t>Components compatibility check</a:t>
            </a:r>
          </a:p>
          <a:p>
            <a:pPr marL="914400" lvl="1" indent="-514350">
              <a:lnSpc>
                <a:spcPct val="17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1600" dirty="0" smtClean="0"/>
              <a:t>Mismatches identification</a:t>
            </a:r>
          </a:p>
          <a:p>
            <a:pPr marL="914400" lvl="1" indent="-514350">
              <a:lnSpc>
                <a:spcPct val="17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1600" dirty="0" smtClean="0"/>
              <a:t>Mismatches resolving (through mediation/adaptation approach)</a:t>
            </a:r>
          </a:p>
          <a:p>
            <a:pPr marL="514350" indent="-514350">
              <a:lnSpc>
                <a:spcPct val="17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n-US" sz="2000" dirty="0" smtClean="0"/>
              <a:t>Identification of actual I/O parameters of the Executable BP</a:t>
            </a:r>
            <a:endParaRPr lang="en-US" sz="2000" dirty="0"/>
          </a:p>
        </p:txBody>
      </p:sp>
      <p:grpSp>
        <p:nvGrpSpPr>
          <p:cNvPr id="39" name="Group 38"/>
          <p:cNvGrpSpPr/>
          <p:nvPr/>
        </p:nvGrpSpPr>
        <p:grpSpPr>
          <a:xfrm>
            <a:off x="1799942" y="4005064"/>
            <a:ext cx="5832648" cy="1903037"/>
            <a:chOff x="1259632" y="3686203"/>
            <a:chExt cx="5832648" cy="1903037"/>
          </a:xfrm>
        </p:grpSpPr>
        <p:sp>
          <p:nvSpPr>
            <p:cNvPr id="40" name="Rectangle 39"/>
            <p:cNvSpPr/>
            <p:nvPr/>
          </p:nvSpPr>
          <p:spPr>
            <a:xfrm>
              <a:off x="1259632" y="3686203"/>
              <a:ext cx="5832648" cy="19030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</a:endParaRPr>
            </a:p>
          </p:txBody>
        </p:sp>
        <p:grpSp>
          <p:nvGrpSpPr>
            <p:cNvPr id="41" name="Group 40"/>
            <p:cNvGrpSpPr/>
            <p:nvPr/>
          </p:nvGrpSpPr>
          <p:grpSpPr>
            <a:xfrm>
              <a:off x="1403648" y="3686203"/>
              <a:ext cx="5394367" cy="1669808"/>
              <a:chOff x="1329648" y="1988840"/>
              <a:chExt cx="5394367" cy="1669808"/>
            </a:xfrm>
          </p:grpSpPr>
          <p:pic>
            <p:nvPicPr>
              <p:cNvPr id="43" name="Picture 42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3855" t="45901" r="4226" b="22839"/>
              <a:stretch/>
            </p:blipFill>
            <p:spPr>
              <a:xfrm>
                <a:off x="1329648" y="1988840"/>
                <a:ext cx="5394367" cy="1669808"/>
              </a:xfrm>
              <a:prstGeom prst="rect">
                <a:avLst/>
              </a:prstGeom>
            </p:spPr>
          </p:pic>
          <p:sp>
            <p:nvSpPr>
              <p:cNvPr id="44" name="Rectangle 43"/>
              <p:cNvSpPr/>
              <p:nvPr/>
            </p:nvSpPr>
            <p:spPr>
              <a:xfrm>
                <a:off x="3995936" y="2494637"/>
                <a:ext cx="646331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3600" dirty="0">
                    <a:solidFill>
                      <a:srgbClr val="FF0000"/>
                    </a:solidFill>
                    <a:latin typeface="Zapf Dingbats"/>
                    <a:ea typeface="Zapf Dingbats"/>
                    <a:cs typeface="Zapf Dingbats"/>
                    <a:sym typeface="Zapf Dingbats"/>
                  </a:rPr>
                  <a:t>✗</a:t>
                </a:r>
                <a:endParaRPr lang="it-IT" sz="3600" dirty="0">
                  <a:solidFill>
                    <a:srgbClr val="000000"/>
                  </a:solidFill>
                  <a:latin typeface="Arial" charset="0"/>
                  <a:cs typeface="Arial" charset="0"/>
                </a:endParaRPr>
              </a:p>
            </p:txBody>
          </p:sp>
          <p:pic>
            <p:nvPicPr>
              <p:cNvPr id="45" name="Picture 44" descr="geotiff.gif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991" t="9510" r="39321" b="12800"/>
              <a:stretch/>
            </p:blipFill>
            <p:spPr>
              <a:xfrm>
                <a:off x="3280748" y="2339062"/>
                <a:ext cx="1038353" cy="311150"/>
              </a:xfrm>
              <a:prstGeom prst="rect">
                <a:avLst/>
              </a:prstGeom>
            </p:spPr>
          </p:pic>
          <p:pic>
            <p:nvPicPr>
              <p:cNvPr id="46" name="Picture 45" descr="netcdf.png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13666" y="3050089"/>
                <a:ext cx="457201" cy="320056"/>
              </a:xfrm>
              <a:prstGeom prst="rect">
                <a:avLst/>
              </a:prstGeom>
            </p:spPr>
          </p:pic>
        </p:grpSp>
        <p:sp>
          <p:nvSpPr>
            <p:cNvPr id="42" name="Rectangle 41"/>
            <p:cNvSpPr/>
            <p:nvPr/>
          </p:nvSpPr>
          <p:spPr>
            <a:xfrm>
              <a:off x="5364086" y="4747452"/>
              <a:ext cx="792089" cy="6594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1187624" y="4005064"/>
            <a:ext cx="6792558" cy="1903037"/>
            <a:chOff x="587754" y="1412776"/>
            <a:chExt cx="6792558" cy="1903037"/>
          </a:xfrm>
        </p:grpSpPr>
        <p:sp>
          <p:nvSpPr>
            <p:cNvPr id="48" name="Rectangle 47"/>
            <p:cNvSpPr/>
            <p:nvPr/>
          </p:nvSpPr>
          <p:spPr>
            <a:xfrm>
              <a:off x="587754" y="1412776"/>
              <a:ext cx="6792558" cy="19030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</a:endParaRPr>
            </a:p>
          </p:txBody>
        </p:sp>
        <p:grpSp>
          <p:nvGrpSpPr>
            <p:cNvPr id="49" name="Group 48"/>
            <p:cNvGrpSpPr/>
            <p:nvPr/>
          </p:nvGrpSpPr>
          <p:grpSpPr>
            <a:xfrm>
              <a:off x="755576" y="1556792"/>
              <a:ext cx="6459827" cy="1387004"/>
              <a:chOff x="827584" y="2929593"/>
              <a:chExt cx="6459827" cy="1387004"/>
            </a:xfrm>
          </p:grpSpPr>
          <p:pic>
            <p:nvPicPr>
              <p:cNvPr id="51" name="Picture 2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826" t="45860" b="24931"/>
              <a:stretch/>
            </p:blipFill>
            <p:spPr bwMode="auto">
              <a:xfrm>
                <a:off x="827584" y="2996952"/>
                <a:ext cx="6459827" cy="131964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52" name="Picture 51" descr="geotiff.gif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991" t="9510" r="39321" b="12800"/>
              <a:stretch/>
            </p:blipFill>
            <p:spPr>
              <a:xfrm>
                <a:off x="3036625" y="3997412"/>
                <a:ext cx="1038353" cy="311150"/>
              </a:xfrm>
              <a:prstGeom prst="rect">
                <a:avLst/>
              </a:prstGeom>
            </p:spPr>
          </p:pic>
          <p:pic>
            <p:nvPicPr>
              <p:cNvPr id="53" name="Picture 52" descr="netcdf.png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36095" y="3862014"/>
                <a:ext cx="457201" cy="329185"/>
              </a:xfrm>
              <a:prstGeom prst="rect">
                <a:avLst/>
              </a:prstGeom>
            </p:spPr>
          </p:pic>
          <p:sp>
            <p:nvSpPr>
              <p:cNvPr id="54" name="TextBox 53"/>
              <p:cNvSpPr txBox="1"/>
              <p:nvPr/>
            </p:nvSpPr>
            <p:spPr>
              <a:xfrm>
                <a:off x="5076056" y="3284984"/>
                <a:ext cx="494446" cy="5847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3200" dirty="0" smtClean="0">
                    <a:solidFill>
                      <a:srgbClr val="008000"/>
                    </a:solidFill>
                    <a:latin typeface="Zapf Dingbats"/>
                    <a:ea typeface="Zapf Dingbats"/>
                    <a:cs typeface="Zapf Dingbats"/>
                    <a:sym typeface="Zapf Dingbats"/>
                  </a:rPr>
                  <a:t>✓</a:t>
                </a:r>
                <a:endParaRPr lang="en-US" sz="3200" dirty="0">
                  <a:solidFill>
                    <a:srgbClr val="008000"/>
                  </a:solidFill>
                  <a:latin typeface="Arial" charset="0"/>
                  <a:cs typeface="Arial" charset="0"/>
                </a:endParaRP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2925426" y="3284984"/>
                <a:ext cx="494446" cy="5847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3200" dirty="0" smtClean="0">
                    <a:solidFill>
                      <a:srgbClr val="008000"/>
                    </a:solidFill>
                    <a:latin typeface="Zapf Dingbats"/>
                    <a:ea typeface="Zapf Dingbats"/>
                    <a:cs typeface="Zapf Dingbats"/>
                    <a:sym typeface="Zapf Dingbats"/>
                  </a:rPr>
                  <a:t>✓</a:t>
                </a:r>
                <a:endParaRPr lang="en-US" sz="3200" dirty="0">
                  <a:solidFill>
                    <a:srgbClr val="008000"/>
                  </a:solidFill>
                  <a:latin typeface="Arial" charset="0"/>
                  <a:cs typeface="Arial" charset="0"/>
                </a:endParaRPr>
              </a:p>
            </p:txBody>
          </p:sp>
          <p:pic>
            <p:nvPicPr>
              <p:cNvPr id="56" name="Picture 55" descr="netcdf.png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78894" y="3061390"/>
                <a:ext cx="457201" cy="329185"/>
              </a:xfrm>
              <a:prstGeom prst="rect">
                <a:avLst/>
              </a:prstGeom>
            </p:spPr>
          </p:pic>
          <p:pic>
            <p:nvPicPr>
              <p:cNvPr id="57" name="Picture 56" descr="geotiff.gif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991" t="9510" r="39321" b="12800"/>
              <a:stretch/>
            </p:blipFill>
            <p:spPr>
              <a:xfrm>
                <a:off x="2177123" y="2929593"/>
                <a:ext cx="1038353" cy="311150"/>
              </a:xfrm>
              <a:prstGeom prst="rect">
                <a:avLst/>
              </a:prstGeom>
            </p:spPr>
          </p:pic>
        </p:grpSp>
        <p:sp>
          <p:nvSpPr>
            <p:cNvPr id="50" name="Rectangle 49"/>
            <p:cNvSpPr/>
            <p:nvPr/>
          </p:nvSpPr>
          <p:spPr>
            <a:xfrm>
              <a:off x="5934794" y="2467335"/>
              <a:ext cx="792089" cy="6594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it-IT">
                <a:solidFill>
                  <a:srgbClr val="FFFFFF"/>
                </a:solidFill>
              </a:endParaRPr>
            </a:p>
          </p:txBody>
        </p:sp>
      </p:grpSp>
      <p:pic>
        <p:nvPicPr>
          <p:cNvPr id="23" name="Immagine 2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161206"/>
            <a:ext cx="1220459" cy="531490"/>
          </a:xfrm>
          <a:prstGeom prst="rect">
            <a:avLst/>
          </a:prstGeom>
        </p:spPr>
      </p:pic>
      <p:sp>
        <p:nvSpPr>
          <p:cNvPr id="24" name="CasellaDiTesto 23"/>
          <p:cNvSpPr txBox="1"/>
          <p:nvPr/>
        </p:nvSpPr>
        <p:spPr>
          <a:xfrm>
            <a:off x="7558035" y="735087"/>
            <a:ext cx="1513876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prstClr val="white"/>
                </a:solidFill>
              </a:rPr>
              <a:t>Annotated</a:t>
            </a:r>
            <a:endParaRPr lang="en-US" sz="2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70398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Execute the annotated BP</a:t>
            </a:r>
            <a:endParaRPr lang="en-US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5536" y="1100628"/>
            <a:ext cx="8375788" cy="3579849"/>
          </a:xfrm>
        </p:spPr>
        <p:txBody>
          <a:bodyPr>
            <a:normAutofit/>
          </a:bodyPr>
          <a:lstStyle/>
          <a:p>
            <a:r>
              <a:rPr lang="en-US" sz="2400" dirty="0" smtClean="0"/>
              <a:t>WF engines that can run the annotated BPMN</a:t>
            </a:r>
          </a:p>
          <a:p>
            <a:pPr lvl="1"/>
            <a:r>
              <a:rPr lang="en-US" sz="2400" dirty="0" smtClean="0"/>
              <a:t> </a:t>
            </a:r>
            <a:r>
              <a:rPr lang="en-US" sz="2400" dirty="0" err="1" smtClean="0"/>
              <a:t>jBPM</a:t>
            </a:r>
            <a:r>
              <a:rPr lang="en-US" sz="2400" dirty="0" smtClean="0"/>
              <a:t> engine (</a:t>
            </a:r>
            <a:r>
              <a:rPr lang="en-US" sz="2400" dirty="0"/>
              <a:t>open-source workflow engine written in </a:t>
            </a:r>
            <a:r>
              <a:rPr lang="en-US" sz="2400" dirty="0" smtClean="0"/>
              <a:t>Java realized by </a:t>
            </a:r>
            <a:r>
              <a:rPr lang="en-US" sz="2400" dirty="0"/>
              <a:t>J</a:t>
            </a:r>
            <a:r>
              <a:rPr lang="en-US" sz="2400" dirty="0" smtClean="0"/>
              <a:t>BOSS)</a:t>
            </a:r>
          </a:p>
          <a:p>
            <a:pPr lvl="1"/>
            <a:endParaRPr lang="en-US" sz="2400" dirty="0" smtClean="0"/>
          </a:p>
          <a:p>
            <a:pPr lvl="1"/>
            <a:r>
              <a:rPr lang="en-US" sz="2400" dirty="0" smtClean="0"/>
              <a:t> converter(s) to run other engines (e.g. BPEL, XPDL, ..) are under investigation</a:t>
            </a:r>
          </a:p>
          <a:p>
            <a:pPr marL="457200" lvl="1" indent="0">
              <a:buNone/>
            </a:pPr>
            <a:r>
              <a:rPr lang="en-US" sz="2400" dirty="0" smtClean="0"/>
              <a:t> </a:t>
            </a:r>
            <a:endParaRPr lang="en-US" sz="2400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188640"/>
            <a:ext cx="1584173" cy="79208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5" t="33733" r="6951" b="17110"/>
          <a:stretch/>
        </p:blipFill>
        <p:spPr bwMode="auto">
          <a:xfrm>
            <a:off x="3190139" y="3356992"/>
            <a:ext cx="5630333" cy="3149600"/>
          </a:xfrm>
          <a:prstGeom prst="rect">
            <a:avLst/>
          </a:prstGeom>
          <a:noFill/>
          <a:ln>
            <a:noFill/>
          </a:ln>
          <a:effectLst/>
          <a:scene3d>
            <a:camera prst="perspectiveContrastingRightFacing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82039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Output</a:t>
            </a:r>
            <a:endParaRPr lang="en-US" sz="4000" dirty="0"/>
          </a:p>
        </p:txBody>
      </p:sp>
      <p:pic>
        <p:nvPicPr>
          <p:cNvPr id="5" name="Content Placeholder 5" descr="uncertEhab3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1718" t="20765" r="13083" b="1976"/>
          <a:stretch>
            <a:fillRect/>
          </a:stretch>
        </p:blipFill>
        <p:spPr>
          <a:xfrm>
            <a:off x="1259632" y="1912683"/>
            <a:ext cx="6108131" cy="381642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548680"/>
            <a:ext cx="1100121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8688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9512" y="188640"/>
            <a:ext cx="8352928" cy="548640"/>
          </a:xfrm>
        </p:spPr>
        <p:txBody>
          <a:bodyPr/>
          <a:lstStyle/>
          <a:p>
            <a:pPr algn="r"/>
            <a:r>
              <a:rPr lang="en-US" sz="3600" dirty="0" smtClean="0"/>
              <a:t>Some theory: Conceptual model</a:t>
            </a:r>
            <a:endParaRPr lang="en-US" sz="3600" dirty="0"/>
          </a:p>
        </p:txBody>
      </p:sp>
      <p:sp>
        <p:nvSpPr>
          <p:cNvPr id="2" name="TextBox 1"/>
          <p:cNvSpPr txBox="1"/>
          <p:nvPr/>
        </p:nvSpPr>
        <p:spPr>
          <a:xfrm>
            <a:off x="7292367" y="642101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060" b="33992"/>
          <a:stretch/>
        </p:blipFill>
        <p:spPr bwMode="auto">
          <a:xfrm>
            <a:off x="127436" y="1196752"/>
            <a:ext cx="9101940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ttangolo 2"/>
          <p:cNvSpPr/>
          <p:nvPr/>
        </p:nvSpPr>
        <p:spPr>
          <a:xfrm>
            <a:off x="187979" y="1340768"/>
            <a:ext cx="4680520" cy="35283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uppo 4"/>
          <p:cNvGrpSpPr/>
          <p:nvPr/>
        </p:nvGrpSpPr>
        <p:grpSpPr>
          <a:xfrm>
            <a:off x="6228184" y="1408252"/>
            <a:ext cx="2915816" cy="3604925"/>
            <a:chOff x="6228184" y="1408252"/>
            <a:chExt cx="2915816" cy="3604925"/>
          </a:xfrm>
        </p:grpSpPr>
        <p:sp>
          <p:nvSpPr>
            <p:cNvPr id="13" name="Rettangolo 12"/>
            <p:cNvSpPr/>
            <p:nvPr/>
          </p:nvSpPr>
          <p:spPr>
            <a:xfrm>
              <a:off x="6329865" y="1408252"/>
              <a:ext cx="2814135" cy="23087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ttangolo 13"/>
            <p:cNvSpPr/>
            <p:nvPr/>
          </p:nvSpPr>
          <p:spPr>
            <a:xfrm>
              <a:off x="6228184" y="3645025"/>
              <a:ext cx="2814135" cy="13681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556015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520940" cy="54864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sz="4000" dirty="0" smtClean="0"/>
              <a:t>prototype</a:t>
            </a:r>
            <a:endParaRPr lang="en-GB" sz="4000" dirty="0"/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4525963"/>
          </a:xfrm>
        </p:spPr>
        <p:txBody>
          <a:bodyPr>
            <a:normAutofit/>
          </a:bodyPr>
          <a:lstStyle/>
          <a:p>
            <a:pPr eaLnBrk="1" hangingPunct="1"/>
            <a:r>
              <a:rPr lang="en-GB" sz="2800" dirty="0" smtClean="0"/>
              <a:t>Scenario implementation</a:t>
            </a:r>
          </a:p>
          <a:p>
            <a:pPr lvl="2"/>
            <a:r>
              <a:rPr lang="en-GB" sz="2400" dirty="0" err="1" smtClean="0"/>
              <a:t>eHabitat</a:t>
            </a:r>
            <a:r>
              <a:rPr lang="en-GB" sz="2400" dirty="0" smtClean="0"/>
              <a:t> </a:t>
            </a:r>
            <a:r>
              <a:rPr lang="en-GB" sz="2400" dirty="0">
                <a:solidFill>
                  <a:srgbClr val="397739"/>
                </a:solidFill>
                <a:sym typeface="Wingdings"/>
              </a:rPr>
              <a:t></a:t>
            </a:r>
            <a:endParaRPr lang="en-GB" sz="2400" dirty="0" smtClean="0"/>
          </a:p>
          <a:p>
            <a:pPr lvl="2"/>
            <a:r>
              <a:rPr lang="en-GB" sz="2400" dirty="0" smtClean="0"/>
              <a:t>FERA </a:t>
            </a:r>
            <a:r>
              <a:rPr lang="en-GB" sz="2400" dirty="0">
                <a:solidFill>
                  <a:srgbClr val="397739"/>
                </a:solidFill>
                <a:sym typeface="Wingdings"/>
              </a:rPr>
              <a:t></a:t>
            </a:r>
            <a:endParaRPr lang="en-GB" sz="2400" dirty="0" smtClean="0"/>
          </a:p>
          <a:p>
            <a:pPr lvl="2"/>
            <a:r>
              <a:rPr lang="en-GB" sz="2400" dirty="0" smtClean="0"/>
              <a:t>NILU</a:t>
            </a:r>
          </a:p>
          <a:p>
            <a:pPr lvl="2"/>
            <a:r>
              <a:rPr lang="en-GB" sz="2400" dirty="0" smtClean="0"/>
              <a:t>ALBATROSS</a:t>
            </a:r>
          </a:p>
          <a:p>
            <a:pPr eaLnBrk="1" hangingPunct="1"/>
            <a:endParaRPr lang="en-GB" sz="2800" b="0" dirty="0" smtClean="0"/>
          </a:p>
          <a:p>
            <a:pPr lvl="1"/>
            <a:r>
              <a:rPr lang="en-US" sz="2800" dirty="0"/>
              <a:t>BP Broker accessible as a WPS profile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404664"/>
            <a:ext cx="1712834" cy="576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0711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013176"/>
            <a:ext cx="9144000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323528" y="152400"/>
            <a:ext cx="8712968" cy="9906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Possible User Scenarios</a:t>
            </a:r>
            <a:endParaRPr lang="en-US" sz="4000" dirty="0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346388" y="1100628"/>
            <a:ext cx="8474084" cy="4704636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err="1" smtClean="0"/>
              <a:t>Belmount</a:t>
            </a:r>
            <a:r>
              <a:rPr lang="en-US" sz="2800" dirty="0" smtClean="0"/>
              <a:t> Forum call </a:t>
            </a:r>
            <a:r>
              <a:rPr lang="en-US" sz="2800" dirty="0" smtClean="0"/>
              <a:t>(Norman Miller et </a:t>
            </a:r>
            <a:r>
              <a:rPr lang="en-US" sz="2800" dirty="0" smtClean="0"/>
              <a:t>al.)</a:t>
            </a:r>
          </a:p>
          <a:p>
            <a:pPr lvl="2">
              <a:buFont typeface="Arial" pitchFamily="34" charset="0"/>
              <a:buChar char="•"/>
            </a:pPr>
            <a:r>
              <a:rPr lang="en-US" sz="2800" dirty="0"/>
              <a:t>Freshwater Security in the Limpopo Basins: Linking Science, Policy Making, and Public in a Trans-Boundary, Climate Sensitive River Basin to Increase Resilience to Extreme </a:t>
            </a:r>
            <a:r>
              <a:rPr lang="en-US" sz="2800" dirty="0" smtClean="0"/>
              <a:t>Events</a:t>
            </a:r>
          </a:p>
          <a:p>
            <a:pPr lvl="2">
              <a:buFont typeface="Arial" pitchFamily="34" charset="0"/>
              <a:buChar char="•"/>
            </a:pPr>
            <a:r>
              <a:rPr lang="en-US" sz="2800" dirty="0"/>
              <a:t>Climate Vulnerability and Risks of Urban Coasts: A Best Practice for Prioritizing Adaptation</a:t>
            </a:r>
            <a:endParaRPr lang="en-US" sz="2800" dirty="0" smtClean="0"/>
          </a:p>
          <a:p>
            <a:endParaRPr lang="en-US" sz="2400" dirty="0"/>
          </a:p>
          <a:p>
            <a:endParaRPr lang="en-US" sz="2800" dirty="0" smtClean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067750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5013176"/>
            <a:ext cx="9144000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107504" y="152400"/>
            <a:ext cx="8928992" cy="990600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User Scenarios (for Citizen Science)</a:t>
            </a:r>
            <a:endParaRPr lang="en-US" sz="4000" dirty="0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346388" y="1100628"/>
            <a:ext cx="8474084" cy="4704636"/>
          </a:xfrm>
        </p:spPr>
        <p:txBody>
          <a:bodyPr>
            <a:normAutofit lnSpcReduction="10000"/>
          </a:bodyPr>
          <a:lstStyle/>
          <a:p>
            <a:r>
              <a:rPr lang="en-US" sz="2000" dirty="0" smtClean="0"/>
              <a:t>Objective</a:t>
            </a:r>
          </a:p>
          <a:p>
            <a:pPr lvl="1"/>
            <a:r>
              <a:rPr lang="en-US" sz="2000" dirty="0" smtClean="0"/>
              <a:t>Ozone  production on the Mediterranean Basin </a:t>
            </a:r>
          </a:p>
          <a:p>
            <a:pPr lvl="1"/>
            <a:r>
              <a:rPr lang="en-US" sz="2000" dirty="0" smtClean="0"/>
              <a:t>Impact of Ships / electricity generation / road traffic / ….</a:t>
            </a:r>
          </a:p>
          <a:p>
            <a:pPr lvl="1"/>
            <a:r>
              <a:rPr lang="en-US" sz="2000" dirty="0" smtClean="0"/>
              <a:t>Effect on public Health</a:t>
            </a:r>
          </a:p>
          <a:p>
            <a:r>
              <a:rPr lang="en-US" sz="2000" dirty="0"/>
              <a:t>Scientific patrons</a:t>
            </a:r>
          </a:p>
          <a:p>
            <a:pPr lvl="1"/>
            <a:r>
              <a:rPr lang="en-US" sz="2000" dirty="0"/>
              <a:t>CNR-IIA </a:t>
            </a:r>
            <a:endParaRPr lang="en-US" sz="2000" dirty="0" smtClean="0"/>
          </a:p>
          <a:p>
            <a:pPr lvl="1"/>
            <a:r>
              <a:rPr lang="en-US" sz="2000" dirty="0" smtClean="0"/>
              <a:t>Harvard </a:t>
            </a:r>
            <a:r>
              <a:rPr lang="en-US" sz="2000" dirty="0" err="1"/>
              <a:t>Univ</a:t>
            </a:r>
            <a:r>
              <a:rPr lang="en-US" sz="2000" dirty="0"/>
              <a:t> </a:t>
            </a:r>
            <a:r>
              <a:rPr lang="en-US" sz="2000" dirty="0" smtClean="0"/>
              <a:t>(TBC)</a:t>
            </a:r>
            <a:endParaRPr lang="en-US" sz="2000" dirty="0"/>
          </a:p>
          <a:p>
            <a:pPr lvl="1"/>
            <a:r>
              <a:rPr lang="en-US" sz="2000" dirty="0"/>
              <a:t>EPA </a:t>
            </a:r>
            <a:r>
              <a:rPr lang="en-US" sz="2000" dirty="0" smtClean="0"/>
              <a:t>(TBC) </a:t>
            </a:r>
          </a:p>
          <a:p>
            <a:r>
              <a:rPr lang="en-US" sz="2000" dirty="0" smtClean="0"/>
              <a:t>Approach</a:t>
            </a:r>
          </a:p>
          <a:p>
            <a:pPr lvl="1"/>
            <a:r>
              <a:rPr lang="en-US" sz="2000" dirty="0" smtClean="0"/>
              <a:t>Play with the emission source sectors, run the model, and assess the impact on air quality parameters</a:t>
            </a:r>
          </a:p>
          <a:p>
            <a:pPr lvl="1"/>
            <a:r>
              <a:rPr lang="en-US" sz="2000" dirty="0" smtClean="0"/>
              <a:t>Play with the emissions of large conurbation</a:t>
            </a:r>
          </a:p>
          <a:p>
            <a:pPr lvl="1"/>
            <a:r>
              <a:rPr lang="en-US" sz="2000" dirty="0"/>
              <a:t>Include human health </a:t>
            </a:r>
            <a:r>
              <a:rPr lang="en-US" sz="2000" dirty="0" smtClean="0"/>
              <a:t>datasets (e.g. </a:t>
            </a:r>
            <a:r>
              <a:rPr lang="en-US" sz="2000" dirty="0"/>
              <a:t>asthma outbreaks spatial distribution</a:t>
            </a:r>
          </a:p>
          <a:p>
            <a:pPr lvl="2"/>
            <a:r>
              <a:rPr lang="en-US" sz="1900" dirty="0"/>
              <a:t>Statistical analysis</a:t>
            </a:r>
          </a:p>
          <a:p>
            <a:endParaRPr lang="en-US" sz="2000" dirty="0" smtClean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622975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600" dirty="0" smtClean="0"/>
              <a:t>Model web</a:t>
            </a:r>
            <a:endParaRPr lang="it-IT" sz="3600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idx="1"/>
          </p:nvPr>
        </p:nvSpPr>
        <p:spPr>
          <a:xfrm rot="19140000">
            <a:off x="1416271" y="2876751"/>
            <a:ext cx="6510528" cy="329184"/>
          </a:xfrm>
        </p:spPr>
        <p:txBody>
          <a:bodyPr/>
          <a:lstStyle/>
          <a:p>
            <a:r>
              <a:rPr lang="it-IT" dirty="0" err="1" smtClean="0"/>
              <a:t>challenges</a:t>
            </a:r>
            <a:endParaRPr lang="it-IT" dirty="0"/>
          </a:p>
        </p:txBody>
      </p:sp>
      <p:grpSp>
        <p:nvGrpSpPr>
          <p:cNvPr id="6" name="Gruppo 5"/>
          <p:cNvGrpSpPr/>
          <p:nvPr/>
        </p:nvGrpSpPr>
        <p:grpSpPr>
          <a:xfrm>
            <a:off x="467544" y="620688"/>
            <a:ext cx="1435100" cy="1416050"/>
            <a:chOff x="772468" y="1268760"/>
            <a:chExt cx="1435100" cy="1416050"/>
          </a:xfrm>
        </p:grpSpPr>
        <p:pic>
          <p:nvPicPr>
            <p:cNvPr id="7" name="Immagine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2468" y="1268760"/>
              <a:ext cx="1435100" cy="1416050"/>
            </a:xfrm>
            <a:prstGeom prst="rect">
              <a:avLst/>
            </a:prstGeom>
          </p:spPr>
        </p:pic>
        <p:pic>
          <p:nvPicPr>
            <p:cNvPr id="8" name="Immagine 7"/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503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3267" y="2098892"/>
              <a:ext cx="520461" cy="409374"/>
            </a:xfrm>
            <a:prstGeom prst="rect">
              <a:avLst/>
            </a:prstGeom>
          </p:spPr>
        </p:pic>
        <p:pic>
          <p:nvPicPr>
            <p:cNvPr id="9" name="Immagine 8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3648" y="1340768"/>
              <a:ext cx="366157" cy="320388"/>
            </a:xfrm>
            <a:prstGeom prst="rect">
              <a:avLst/>
            </a:prstGeom>
          </p:spPr>
        </p:pic>
        <p:pic>
          <p:nvPicPr>
            <p:cNvPr id="10" name="Immagine 9"/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0" b="100000" l="0" r="100000">
                          <a14:foregroundMark x1="31111" y1="28889" x2="32444" y2="68444"/>
                          <a14:foregroundMark x1="32889" y1="28000" x2="48444" y2="64444"/>
                          <a14:foregroundMark x1="64889" y1="28444" x2="54222" y2="57778"/>
                          <a14:foregroundMark x1="68000" y1="28889" x2="68444" y2="6711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6484" y="1789608"/>
              <a:ext cx="374354" cy="3743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19639370"/>
      </p:ext>
    </p:extLst>
  </p:cSld>
  <p:clrMapOvr>
    <a:masterClrMapping/>
  </p:clrMapOvr>
  <p:transition xmlns:p14="http://schemas.microsoft.com/office/powerpoint/2010/main" spd="slow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755576" y="260648"/>
            <a:ext cx="7520940" cy="548640"/>
          </a:xfrm>
        </p:spPr>
        <p:txBody>
          <a:bodyPr/>
          <a:lstStyle/>
          <a:p>
            <a:r>
              <a:rPr lang="en-US" sz="5400" dirty="0" smtClean="0"/>
              <a:t>Vision</a:t>
            </a:r>
            <a:endParaRPr lang="en-US" sz="5400" dirty="0"/>
          </a:p>
        </p:txBody>
      </p:sp>
      <p:sp>
        <p:nvSpPr>
          <p:cNvPr id="14" name="Segnaposto contenuto 4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367240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i="1" dirty="0" smtClean="0"/>
              <a:t>A </a:t>
            </a:r>
            <a:r>
              <a:rPr lang="en-US" sz="3600" i="1" dirty="0"/>
              <a:t>dynamic </a:t>
            </a:r>
            <a:r>
              <a:rPr lang="en-US" sz="3600" i="1" dirty="0">
                <a:solidFill>
                  <a:srgbClr val="FF0000"/>
                </a:solidFill>
              </a:rPr>
              <a:t>web of models</a:t>
            </a:r>
            <a:r>
              <a:rPr lang="en-US" sz="3600" i="1" dirty="0"/>
              <a:t>, integrated with databases and websites, to form a </a:t>
            </a:r>
            <a:r>
              <a:rPr lang="en-US" sz="3600" b="1" i="1" dirty="0">
                <a:solidFill>
                  <a:srgbClr val="FF0000"/>
                </a:solidFill>
              </a:rPr>
              <a:t>consultative infrastructure</a:t>
            </a:r>
            <a:r>
              <a:rPr lang="en-US" sz="3600" i="1" dirty="0">
                <a:solidFill>
                  <a:srgbClr val="FF0000"/>
                </a:solidFill>
              </a:rPr>
              <a:t> </a:t>
            </a:r>
            <a:r>
              <a:rPr lang="en-US" sz="3600" i="1" dirty="0"/>
              <a:t>where researchers, managers, policy makers, and the general </a:t>
            </a:r>
            <a:r>
              <a:rPr lang="en-US" sz="3600" i="1" dirty="0" smtClean="0"/>
              <a:t>public can </a:t>
            </a:r>
            <a:r>
              <a:rPr lang="en-US" sz="3600" i="1" dirty="0"/>
              <a:t>go to gain </a:t>
            </a:r>
            <a:r>
              <a:rPr lang="en-US" sz="3600" i="1" dirty="0" smtClean="0"/>
              <a:t>insight into </a:t>
            </a:r>
            <a:r>
              <a:rPr lang="en-US" sz="3600" i="1" dirty="0">
                <a:solidFill>
                  <a:srgbClr val="FF0000"/>
                </a:solidFill>
              </a:rPr>
              <a:t>“what if” </a:t>
            </a:r>
            <a:r>
              <a:rPr lang="en-US" sz="3600" i="1" dirty="0"/>
              <a:t>questions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303494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dirty="0" smtClean="0"/>
              <a:t>Introduction</a:t>
            </a:r>
            <a:endParaRPr lang="en-US" sz="4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79512" y="1052736"/>
            <a:ext cx="8820472" cy="5400600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sz="2400" dirty="0"/>
              <a:t>Integrating models into more complex, </a:t>
            </a:r>
            <a:r>
              <a:rPr lang="en-US" sz="2400" dirty="0">
                <a:solidFill>
                  <a:srgbClr val="C00000"/>
                </a:solidFill>
              </a:rPr>
              <a:t>tightly coupled </a:t>
            </a:r>
            <a:r>
              <a:rPr lang="en-US" sz="2400" dirty="0"/>
              <a:t>model systems has been done for decades and has led to great progress in predictive </a:t>
            </a:r>
            <a:r>
              <a:rPr lang="en-US" sz="2400" dirty="0" smtClean="0"/>
              <a:t>capabilities</a:t>
            </a:r>
            <a:br>
              <a:rPr lang="en-US" sz="2400" dirty="0" smtClean="0"/>
            </a:br>
            <a:endParaRPr lang="en-US" sz="2000" dirty="0" smtClean="0"/>
          </a:p>
          <a:p>
            <a:r>
              <a:rPr lang="en-US" sz="2400" dirty="0" smtClean="0"/>
              <a:t>The </a:t>
            </a:r>
            <a:r>
              <a:rPr lang="en-US" sz="2400" dirty="0"/>
              <a:t>idea of bringing together independent models to form </a:t>
            </a:r>
            <a:r>
              <a:rPr lang="en-US" sz="2400" dirty="0">
                <a:solidFill>
                  <a:srgbClr val="C00000"/>
                </a:solidFill>
              </a:rPr>
              <a:t>loosely coupled </a:t>
            </a:r>
            <a:r>
              <a:rPr lang="en-US" sz="2400" dirty="0"/>
              <a:t>model systems has existed in various forms for some </a:t>
            </a:r>
            <a:r>
              <a:rPr lang="en-US" sz="2400" dirty="0" smtClean="0"/>
              <a:t>time</a:t>
            </a:r>
          </a:p>
          <a:p>
            <a:pPr lvl="2"/>
            <a:r>
              <a:rPr lang="en-US" sz="2400" dirty="0" smtClean="0"/>
              <a:t>technological </a:t>
            </a:r>
            <a:r>
              <a:rPr lang="en-US" sz="2400" dirty="0"/>
              <a:t>challenges and other constraints have limited </a:t>
            </a:r>
            <a:r>
              <a:rPr lang="en-US" sz="2400" dirty="0" smtClean="0"/>
              <a:t>progress</a:t>
            </a:r>
            <a:br>
              <a:rPr lang="en-US" sz="2400" dirty="0" smtClean="0"/>
            </a:br>
            <a:endParaRPr lang="en-US" sz="1800" dirty="0" smtClean="0"/>
          </a:p>
          <a:p>
            <a:r>
              <a:rPr lang="en-US" sz="2400" dirty="0"/>
              <a:t>The concept of model access by Web </a:t>
            </a:r>
            <a:r>
              <a:rPr lang="en-US" sz="2400" dirty="0" smtClean="0"/>
              <a:t>services (called </a:t>
            </a:r>
            <a:r>
              <a:rPr lang="en-US" sz="2400" dirty="0"/>
              <a:t>“</a:t>
            </a:r>
            <a:r>
              <a:rPr lang="en-US" sz="2400" dirty="0">
                <a:solidFill>
                  <a:srgbClr val="C00000"/>
                </a:solidFill>
              </a:rPr>
              <a:t>Model as a Service</a:t>
            </a:r>
            <a:r>
              <a:rPr lang="en-US" sz="2400" dirty="0" smtClean="0"/>
              <a:t>”: </a:t>
            </a:r>
            <a:r>
              <a:rPr lang="en-US" sz="2400" dirty="0" err="1" smtClean="0"/>
              <a:t>MaaS</a:t>
            </a:r>
            <a:r>
              <a:rPr lang="en-US" sz="2400" dirty="0"/>
              <a:t>) has been around for several </a:t>
            </a:r>
            <a:r>
              <a:rPr lang="en-US" sz="2400" dirty="0" smtClean="0"/>
              <a:t>years</a:t>
            </a:r>
          </a:p>
          <a:p>
            <a:pPr lvl="2"/>
            <a:r>
              <a:rPr lang="en-US" sz="2400" dirty="0" smtClean="0"/>
              <a:t>model </a:t>
            </a:r>
            <a:r>
              <a:rPr lang="en-US" sz="2400" dirty="0"/>
              <a:t>interfaces have been designed and tested to expose the models as web </a:t>
            </a:r>
            <a:r>
              <a:rPr lang="en-US" sz="2400" dirty="0" smtClean="0"/>
              <a:t>services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125193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02372" y="365760"/>
            <a:ext cx="8762116" cy="548640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/>
              <a:t>The </a:t>
            </a:r>
            <a:r>
              <a:rPr lang="en-US" sz="3600" dirty="0"/>
              <a:t>Model Web Basic Principles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697" y="1100628"/>
            <a:ext cx="9239884" cy="5064676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sz="2400" dirty="0" smtClean="0"/>
              <a:t>   Basic </a:t>
            </a:r>
            <a:r>
              <a:rPr lang="en-US" sz="2400" dirty="0"/>
              <a:t>principles that facilitate organic and opportunistic </a:t>
            </a:r>
            <a:r>
              <a:rPr lang="en-US" sz="2400" dirty="0" smtClean="0"/>
              <a:t>growth</a:t>
            </a:r>
          </a:p>
          <a:p>
            <a:pPr marL="630238"/>
            <a:r>
              <a:rPr lang="en-US" sz="2400" dirty="0" smtClean="0">
                <a:solidFill>
                  <a:srgbClr val="C00000"/>
                </a:solidFill>
              </a:rPr>
              <a:t>Open access</a:t>
            </a:r>
          </a:p>
          <a:p>
            <a:pPr marL="989013" lvl="1"/>
            <a:r>
              <a:rPr lang="en-US" sz="2400" dirty="0"/>
              <a:t>anybody can create a service to share their </a:t>
            </a:r>
            <a:r>
              <a:rPr lang="en-US" sz="2400" dirty="0" smtClean="0"/>
              <a:t>model and </a:t>
            </a:r>
            <a:r>
              <a:rPr lang="en-US" sz="2400" dirty="0"/>
              <a:t>anybody (or any machine) can access </a:t>
            </a:r>
            <a:r>
              <a:rPr lang="en-US" sz="2400" dirty="0" smtClean="0"/>
              <a:t>it</a:t>
            </a:r>
            <a:endParaRPr lang="en-US" sz="2400" dirty="0"/>
          </a:p>
          <a:p>
            <a:pPr marL="630238"/>
            <a:r>
              <a:rPr lang="en-US" sz="2400" dirty="0" smtClean="0">
                <a:solidFill>
                  <a:srgbClr val="C00000"/>
                </a:solidFill>
              </a:rPr>
              <a:t>Minimal </a:t>
            </a:r>
            <a:r>
              <a:rPr lang="en-US" sz="2400" dirty="0">
                <a:solidFill>
                  <a:srgbClr val="C00000"/>
                </a:solidFill>
              </a:rPr>
              <a:t>barriers to </a:t>
            </a:r>
            <a:r>
              <a:rPr lang="en-US" sz="2400" dirty="0" smtClean="0">
                <a:solidFill>
                  <a:srgbClr val="C00000"/>
                </a:solidFill>
              </a:rPr>
              <a:t>entry</a:t>
            </a:r>
          </a:p>
          <a:p>
            <a:pPr marL="898525" lvl="1">
              <a:tabLst>
                <a:tab pos="1073150" algn="l"/>
              </a:tabLst>
            </a:pPr>
            <a:r>
              <a:rPr lang="en-US" sz="2400" dirty="0"/>
              <a:t>minimize the entry barriers of both resource providers </a:t>
            </a:r>
            <a:r>
              <a:rPr lang="en-US" sz="2400" dirty="0" smtClean="0"/>
              <a:t>and users</a:t>
            </a:r>
          </a:p>
          <a:p>
            <a:pPr marL="630238"/>
            <a:r>
              <a:rPr lang="en-US" sz="2400" dirty="0" smtClean="0">
                <a:solidFill>
                  <a:srgbClr val="C00000"/>
                </a:solidFill>
              </a:rPr>
              <a:t>Interface-driven approach</a:t>
            </a:r>
          </a:p>
          <a:p>
            <a:pPr marL="898525" lvl="1"/>
            <a:r>
              <a:rPr lang="en-US" sz="2400" dirty="0"/>
              <a:t>Model access is provided by </a:t>
            </a:r>
            <a:r>
              <a:rPr lang="en-US" sz="2400" dirty="0" smtClean="0"/>
              <a:t>an Interface (service or resource based)</a:t>
            </a:r>
            <a:endParaRPr lang="en-US" sz="2400" dirty="0"/>
          </a:p>
          <a:p>
            <a:pPr marL="630238"/>
            <a:r>
              <a:rPr lang="en-US" sz="2400" dirty="0" smtClean="0">
                <a:solidFill>
                  <a:srgbClr val="C00000"/>
                </a:solidFill>
              </a:rPr>
              <a:t>Scalability</a:t>
            </a:r>
          </a:p>
          <a:p>
            <a:pPr marL="898525" lvl="1"/>
            <a:r>
              <a:rPr lang="en-US" sz="2400" dirty="0" smtClean="0"/>
              <a:t>Distributed approach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748054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0" y="5013176"/>
            <a:ext cx="9144000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539552" y="1097280"/>
            <a:ext cx="3971816" cy="4275936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Distributed system</a:t>
            </a:r>
          </a:p>
          <a:p>
            <a:pPr lvl="1"/>
            <a:r>
              <a:rPr lang="en-US" dirty="0"/>
              <a:t>Resources </a:t>
            </a:r>
            <a:r>
              <a:rPr lang="en-US" dirty="0" smtClean="0"/>
              <a:t>distribution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System of Systems</a:t>
            </a:r>
          </a:p>
          <a:p>
            <a:pPr lvl="1"/>
            <a:r>
              <a:rPr lang="en-US" dirty="0"/>
              <a:t>Organic Growth</a:t>
            </a:r>
          </a:p>
          <a:p>
            <a:pPr lvl="1"/>
            <a:r>
              <a:rPr lang="en-US" dirty="0"/>
              <a:t>No Single Point of Failure;</a:t>
            </a:r>
          </a:p>
          <a:p>
            <a:pPr lvl="1"/>
            <a:r>
              <a:rPr lang="en-US" dirty="0"/>
              <a:t>Interoperability Arrangements;</a:t>
            </a:r>
          </a:p>
          <a:p>
            <a:pPr lvl="1"/>
            <a:r>
              <a:rPr lang="en-US" dirty="0"/>
              <a:t>Systems autonomy</a:t>
            </a:r>
            <a:r>
              <a:rPr lang="en-US" dirty="0" smtClean="0"/>
              <a:t>.</a:t>
            </a:r>
            <a:endParaRPr lang="en-US" dirty="0" smtClean="0">
              <a:solidFill>
                <a:srgbClr val="C00000"/>
              </a:solidFill>
            </a:endParaRP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932040" y="1097280"/>
            <a:ext cx="3971816" cy="4275936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rgbClr val="C00000"/>
                </a:solidFill>
              </a:rPr>
              <a:t>WWW</a:t>
            </a:r>
          </a:p>
          <a:p>
            <a:pPr lvl="1"/>
            <a:r>
              <a:rPr lang="en-US" dirty="0"/>
              <a:t>Scalability;</a:t>
            </a:r>
          </a:p>
          <a:p>
            <a:pPr lvl="1"/>
            <a:r>
              <a:rPr lang="en-US" dirty="0"/>
              <a:t>Low entry barrier;</a:t>
            </a:r>
          </a:p>
          <a:p>
            <a:pPr lvl="1"/>
            <a:r>
              <a:rPr lang="en-US" dirty="0"/>
              <a:t>Organic Growth.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Semantic Web</a:t>
            </a:r>
          </a:p>
          <a:p>
            <a:pPr lvl="1"/>
            <a:r>
              <a:rPr lang="en-US" dirty="0"/>
              <a:t>Reasoning;</a:t>
            </a:r>
          </a:p>
          <a:p>
            <a:pPr lvl="1"/>
            <a:r>
              <a:rPr lang="en-US" dirty="0"/>
              <a:t>Conceptual </a:t>
            </a:r>
            <a:r>
              <a:rPr lang="en-US" dirty="0" err="1" smtClean="0"/>
              <a:t>Composability</a:t>
            </a:r>
            <a:r>
              <a:rPr lang="en-US" dirty="0" smtClean="0"/>
              <a:t>.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Web 2.0</a:t>
            </a:r>
          </a:p>
          <a:p>
            <a:pPr lvl="1"/>
            <a:r>
              <a:rPr lang="en-US" dirty="0"/>
              <a:t>Low entry barrier:</a:t>
            </a:r>
          </a:p>
          <a:p>
            <a:pPr lvl="1"/>
            <a:r>
              <a:rPr lang="en-US" dirty="0"/>
              <a:t>user-centered design;</a:t>
            </a:r>
          </a:p>
          <a:p>
            <a:pPr lvl="1"/>
            <a:r>
              <a:rPr lang="en-US" dirty="0"/>
              <a:t>collaboration on the WWW</a:t>
            </a: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/>
              <a:t>The </a:t>
            </a:r>
            <a:r>
              <a:rPr lang="en-US" sz="4000" dirty="0"/>
              <a:t>Model Web </a:t>
            </a:r>
            <a:r>
              <a:rPr lang="en-US" sz="4000" dirty="0" smtClean="0"/>
              <a:t>architecture</a:t>
            </a:r>
            <a:endParaRPr lang="en-US" sz="4000" dirty="0"/>
          </a:p>
        </p:txBody>
      </p:sp>
      <p:sp>
        <p:nvSpPr>
          <p:cNvPr id="6" name="Rettangolo arrotondato 5"/>
          <p:cNvSpPr/>
          <p:nvPr/>
        </p:nvSpPr>
        <p:spPr>
          <a:xfrm>
            <a:off x="323528" y="980728"/>
            <a:ext cx="4104456" cy="3168352"/>
          </a:xfrm>
          <a:prstGeom prst="round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ttangolo arrotondato 6"/>
          <p:cNvSpPr/>
          <p:nvPr/>
        </p:nvSpPr>
        <p:spPr>
          <a:xfrm>
            <a:off x="4644008" y="980728"/>
            <a:ext cx="4104456" cy="4392488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asellaDiTesto 7"/>
          <p:cNvSpPr txBox="1"/>
          <p:nvPr/>
        </p:nvSpPr>
        <p:spPr>
          <a:xfrm>
            <a:off x="1043608" y="3964414"/>
            <a:ext cx="98277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Abstract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4932040" y="5181469"/>
            <a:ext cx="171829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Implementation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7343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The </a:t>
            </a:r>
            <a:r>
              <a:rPr lang="en-US" sz="3600" dirty="0"/>
              <a:t>Model Web Architectural Context </a:t>
            </a:r>
          </a:p>
        </p:txBody>
      </p:sp>
      <p:pic>
        <p:nvPicPr>
          <p:cNvPr id="4" name="Immagine 3" descr="Immagine2.png"/>
          <p:cNvPicPr/>
          <p:nvPr/>
        </p:nvPicPr>
        <p:blipFill rotWithShape="1">
          <a:blip r:embed="rId2" cstate="print"/>
          <a:srcRect b="13519"/>
          <a:stretch/>
        </p:blipFill>
        <p:spPr>
          <a:xfrm>
            <a:off x="209329" y="404664"/>
            <a:ext cx="8712968" cy="5877272"/>
          </a:xfrm>
          <a:prstGeom prst="rect">
            <a:avLst/>
          </a:prstGeom>
          <a:solidFill>
            <a:schemeClr val="bg1"/>
          </a:solidFill>
          <a:scene3d>
            <a:camera prst="perspectiveAbove"/>
            <a:lightRig rig="threePt" dir="t"/>
          </a:scene3d>
        </p:spPr>
      </p:pic>
      <p:sp>
        <p:nvSpPr>
          <p:cNvPr id="5" name="CasellaDiTesto 4"/>
          <p:cNvSpPr txBox="1"/>
          <p:nvPr/>
        </p:nvSpPr>
        <p:spPr>
          <a:xfrm>
            <a:off x="323528" y="1844824"/>
            <a:ext cx="6048672" cy="2308324"/>
          </a:xfrm>
          <a:prstGeom prst="rect">
            <a:avLst/>
          </a:prstGeom>
          <a:scene3d>
            <a:camera prst="perspectiveAbove"/>
            <a:lightRig rig="threePt" dir="t"/>
          </a:scene3d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prstClr val="white"/>
                </a:solidFill>
              </a:rPr>
              <a:t>Is a </a:t>
            </a:r>
            <a:br>
              <a:rPr lang="en-US" sz="4800" dirty="0" smtClean="0">
                <a:solidFill>
                  <a:prstClr val="white"/>
                </a:solidFill>
              </a:rPr>
            </a:br>
            <a:r>
              <a:rPr lang="en-US" sz="4800" i="1" dirty="0" smtClean="0">
                <a:solidFill>
                  <a:prstClr val="white"/>
                </a:solidFill>
              </a:rPr>
              <a:t>Semantic Web </a:t>
            </a:r>
            <a:br>
              <a:rPr lang="en-US" sz="4800" i="1" dirty="0" smtClean="0">
                <a:solidFill>
                  <a:prstClr val="white"/>
                </a:solidFill>
              </a:rPr>
            </a:br>
            <a:r>
              <a:rPr lang="en-US" sz="4800" i="1" dirty="0" smtClean="0">
                <a:solidFill>
                  <a:prstClr val="white"/>
                </a:solidFill>
              </a:rPr>
              <a:t>System of Systems</a:t>
            </a:r>
            <a:endParaRPr lang="en-US" sz="4800" i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50271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 smtClean="0"/>
              <a:t>Challenges</a:t>
            </a:r>
            <a:endParaRPr lang="en-US" sz="4400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0465368"/>
              </p:ext>
            </p:extLst>
          </p:nvPr>
        </p:nvGraphicFramePr>
        <p:xfrm>
          <a:off x="1897360" y="1268760"/>
          <a:ext cx="6563072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998179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8520" y="44624"/>
            <a:ext cx="9144000" cy="990600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Information </a:t>
            </a:r>
            <a:r>
              <a:rPr lang="en-US" sz="4000" dirty="0" err="1" smtClean="0"/>
              <a:t>Modelling</a:t>
            </a:r>
            <a:r>
              <a:rPr lang="en-US" sz="4000" dirty="0" smtClean="0"/>
              <a:t>: the Context </a:t>
            </a:r>
            <a:endParaRPr lang="en-US" sz="40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79512" y="980729"/>
            <a:ext cx="7520940" cy="504056"/>
          </a:xfrm>
        </p:spPr>
        <p:txBody>
          <a:bodyPr>
            <a:normAutofit/>
          </a:bodyPr>
          <a:lstStyle/>
          <a:p>
            <a:r>
              <a:rPr lang="en-US" sz="1800" dirty="0" smtClean="0"/>
              <a:t>A view </a:t>
            </a:r>
            <a:r>
              <a:rPr lang="en-US" sz="1800" dirty="0"/>
              <a:t>of all the objects and concepts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093" b="35523"/>
          <a:stretch/>
        </p:blipFill>
        <p:spPr bwMode="auto">
          <a:xfrm>
            <a:off x="1656184" y="1485365"/>
            <a:ext cx="7524328" cy="493878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grpSp>
        <p:nvGrpSpPr>
          <p:cNvPr id="7" name="Gruppo 6"/>
          <p:cNvGrpSpPr/>
          <p:nvPr/>
        </p:nvGrpSpPr>
        <p:grpSpPr>
          <a:xfrm>
            <a:off x="8032679" y="1002658"/>
            <a:ext cx="855506" cy="1175171"/>
            <a:chOff x="3128436" y="1"/>
            <a:chExt cx="3431355" cy="5400600"/>
          </a:xfrm>
          <a:scene3d>
            <a:camera prst="orthographicFront"/>
            <a:lightRig rig="flat" dir="t"/>
          </a:scene3d>
        </p:grpSpPr>
        <p:sp>
          <p:nvSpPr>
            <p:cNvPr id="8" name="Operazione manuale 7"/>
            <p:cNvSpPr/>
            <p:nvPr/>
          </p:nvSpPr>
          <p:spPr>
            <a:xfrm rot="16200000">
              <a:off x="2279609" y="1120421"/>
              <a:ext cx="5400600" cy="3159760"/>
            </a:xfrm>
            <a:prstGeom prst="flowChartManualOperation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Operazione manuale 4"/>
            <p:cNvSpPr/>
            <p:nvPr/>
          </p:nvSpPr>
          <p:spPr>
            <a:xfrm>
              <a:off x="3128436" y="1080118"/>
              <a:ext cx="3431355" cy="3240362"/>
            </a:xfrm>
            <a:prstGeom prst="rect">
              <a:avLst/>
            </a:prstGeom>
            <a:no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7800" tIns="0" rIns="177800" bIns="0" numCol="1" spcCol="1270" anchor="t" anchorCtr="0">
              <a:noAutofit/>
            </a:bodyPr>
            <a:lstStyle/>
            <a:p>
              <a:pPr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dirty="0" smtClean="0">
                  <a:solidFill>
                    <a:srgbClr val="FFFF00"/>
                  </a:solidFill>
                </a:rPr>
                <a:t>Tech</a:t>
              </a:r>
              <a:endParaRPr lang="en-US" sz="1400" dirty="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641004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 descr="Modeling Resources-new.png"/>
          <p:cNvPicPr/>
          <p:nvPr/>
        </p:nvPicPr>
        <p:blipFill>
          <a:blip r:embed="rId2" cstate="print"/>
          <a:srcRect l="1718" t="4326" r="1888" b="2777"/>
          <a:stretch>
            <a:fillRect/>
          </a:stretch>
        </p:blipFill>
        <p:spPr>
          <a:xfrm>
            <a:off x="1115616" y="0"/>
            <a:ext cx="8028385" cy="6858000"/>
          </a:xfrm>
          <a:prstGeom prst="rect">
            <a:avLst/>
          </a:prstGeom>
        </p:spPr>
      </p:pic>
      <p:sp>
        <p:nvSpPr>
          <p:cNvPr id="8" name="Titolo 1"/>
          <p:cNvSpPr txBox="1">
            <a:spLocks/>
          </p:cNvSpPr>
          <p:nvPr/>
        </p:nvSpPr>
        <p:spPr>
          <a:xfrm rot="16200000">
            <a:off x="-1775555" y="1855676"/>
            <a:ext cx="4536504" cy="9144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9pPr>
          </a:lstStyle>
          <a:p>
            <a:r>
              <a:rPr lang="en-US" dirty="0" smtClean="0">
                <a:solidFill>
                  <a:srgbClr val="323232"/>
                </a:solidFill>
              </a:rPr>
              <a:t>The Environmental </a:t>
            </a:r>
            <a:br>
              <a:rPr lang="en-US" dirty="0" smtClean="0">
                <a:solidFill>
                  <a:srgbClr val="323232"/>
                </a:solidFill>
              </a:rPr>
            </a:br>
            <a:r>
              <a:rPr lang="en-US" dirty="0" smtClean="0">
                <a:solidFill>
                  <a:srgbClr val="323232"/>
                </a:solidFill>
              </a:rPr>
              <a:t>Model Resources</a:t>
            </a:r>
            <a:endParaRPr lang="en-US" dirty="0">
              <a:solidFill>
                <a:srgbClr val="323232"/>
              </a:solidFill>
            </a:endParaRPr>
          </a:p>
        </p:txBody>
      </p:sp>
      <p:grpSp>
        <p:nvGrpSpPr>
          <p:cNvPr id="9" name="Gruppo 8"/>
          <p:cNvGrpSpPr/>
          <p:nvPr/>
        </p:nvGrpSpPr>
        <p:grpSpPr>
          <a:xfrm>
            <a:off x="8032679" y="5517232"/>
            <a:ext cx="855506" cy="1175171"/>
            <a:chOff x="3128436" y="1"/>
            <a:chExt cx="3431355" cy="5400600"/>
          </a:xfrm>
          <a:scene3d>
            <a:camera prst="orthographicFront"/>
            <a:lightRig rig="flat" dir="t"/>
          </a:scene3d>
        </p:grpSpPr>
        <p:sp>
          <p:nvSpPr>
            <p:cNvPr id="10" name="Operazione manuale 9"/>
            <p:cNvSpPr/>
            <p:nvPr/>
          </p:nvSpPr>
          <p:spPr>
            <a:xfrm rot="16200000">
              <a:off x="2279609" y="1120421"/>
              <a:ext cx="5400600" cy="3159760"/>
            </a:xfrm>
            <a:prstGeom prst="flowChartManualOperation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Operazione manuale 4"/>
            <p:cNvSpPr/>
            <p:nvPr/>
          </p:nvSpPr>
          <p:spPr>
            <a:xfrm>
              <a:off x="3128436" y="1080118"/>
              <a:ext cx="3431355" cy="3240362"/>
            </a:xfrm>
            <a:prstGeom prst="rect">
              <a:avLst/>
            </a:prstGeom>
            <a:no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7800" tIns="0" rIns="177800" bIns="0" numCol="1" spcCol="1270" anchor="t" anchorCtr="0">
              <a:noAutofit/>
            </a:bodyPr>
            <a:lstStyle/>
            <a:p>
              <a:pPr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dirty="0" smtClean="0">
                  <a:solidFill>
                    <a:srgbClr val="FFFF00"/>
                  </a:solidFill>
                </a:rPr>
                <a:t>Tech</a:t>
              </a:r>
              <a:endParaRPr lang="en-US" sz="1400" dirty="0">
                <a:solidFill>
                  <a:prstClr val="white"/>
                </a:solidFill>
              </a:endParaRPr>
            </a:p>
          </p:txBody>
        </p:sp>
      </p:grpSp>
      <p:pic>
        <p:nvPicPr>
          <p:cNvPr id="2" name="Immagin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8258" y="1484784"/>
            <a:ext cx="971550" cy="412750"/>
          </a:xfrm>
          <a:prstGeom prst="rect">
            <a:avLst/>
          </a:prstGeom>
        </p:spPr>
      </p:pic>
      <p:pic>
        <p:nvPicPr>
          <p:cNvPr id="13" name="Immagin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430809"/>
            <a:ext cx="1584176" cy="412750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476516"/>
            <a:ext cx="1008112" cy="412750"/>
          </a:xfrm>
          <a:prstGeom prst="rect">
            <a:avLst/>
          </a:prstGeom>
        </p:spPr>
      </p:pic>
      <p:pic>
        <p:nvPicPr>
          <p:cNvPr id="15" name="Immagin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696" y="3717032"/>
            <a:ext cx="1008112" cy="412750"/>
          </a:xfrm>
          <a:prstGeom prst="rect">
            <a:avLst/>
          </a:prstGeom>
        </p:spPr>
      </p:pic>
      <p:pic>
        <p:nvPicPr>
          <p:cNvPr id="16" name="Immagin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4509120"/>
            <a:ext cx="1008112" cy="412750"/>
          </a:xfrm>
          <a:prstGeom prst="rect">
            <a:avLst/>
          </a:prstGeom>
        </p:spPr>
      </p:pic>
      <p:pic>
        <p:nvPicPr>
          <p:cNvPr id="17" name="Immagin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4298653"/>
            <a:ext cx="1440160" cy="412750"/>
          </a:xfrm>
          <a:prstGeom prst="rect">
            <a:avLst/>
          </a:prstGeom>
        </p:spPr>
      </p:pic>
      <p:pic>
        <p:nvPicPr>
          <p:cNvPr id="18" name="Immagin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77" y="5898443"/>
            <a:ext cx="1008112" cy="412750"/>
          </a:xfrm>
          <a:prstGeom prst="rect">
            <a:avLst/>
          </a:prstGeom>
        </p:spPr>
      </p:pic>
      <p:pic>
        <p:nvPicPr>
          <p:cNvPr id="19" name="Immagin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2420888"/>
            <a:ext cx="1008112" cy="41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8214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"/>
          <p:cNvSpPr txBox="1">
            <a:spLocks/>
          </p:cNvSpPr>
          <p:nvPr/>
        </p:nvSpPr>
        <p:spPr>
          <a:xfrm>
            <a:off x="971600" y="188640"/>
            <a:ext cx="6984776" cy="91440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Bookman Old Style" pitchFamily="18" charset="0"/>
              </a:defRPr>
            </a:lvl9pPr>
          </a:lstStyle>
          <a:p>
            <a:pPr algn="ctr"/>
            <a:r>
              <a:rPr lang="en-US" sz="4000" dirty="0" smtClean="0">
                <a:solidFill>
                  <a:srgbClr val="323232"/>
                </a:solidFill>
              </a:rPr>
              <a:t>The Metadata types</a:t>
            </a:r>
            <a:endParaRPr lang="en-US" sz="4000" dirty="0">
              <a:solidFill>
                <a:srgbClr val="323232"/>
              </a:solidFill>
            </a:endParaRPr>
          </a:p>
        </p:txBody>
      </p:sp>
      <p:pic>
        <p:nvPicPr>
          <p:cNvPr id="4" name="Picture 7">
            <a:hlinkClick r:id="" action="ppaction://hlinkshowjump?jump=nextslide"/>
          </p:cNvPr>
          <p:cNvPicPr/>
          <p:nvPr/>
        </p:nvPicPr>
        <p:blipFill>
          <a:blip r:embed="rId2" cstate="print"/>
          <a:srcRect l="1860" t="4878" r="1721" b="3280"/>
          <a:stretch>
            <a:fillRect/>
          </a:stretch>
        </p:blipFill>
        <p:spPr bwMode="auto">
          <a:xfrm>
            <a:off x="107504" y="980728"/>
            <a:ext cx="9051303" cy="5887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Ovale 1"/>
          <p:cNvSpPr/>
          <p:nvPr/>
        </p:nvSpPr>
        <p:spPr>
          <a:xfrm>
            <a:off x="107504" y="1988840"/>
            <a:ext cx="9051303" cy="1584176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9" name="Gruppo 8"/>
          <p:cNvGrpSpPr/>
          <p:nvPr/>
        </p:nvGrpSpPr>
        <p:grpSpPr>
          <a:xfrm>
            <a:off x="8062092" y="188640"/>
            <a:ext cx="855506" cy="1175171"/>
            <a:chOff x="3128436" y="1"/>
            <a:chExt cx="3431355" cy="5400600"/>
          </a:xfrm>
          <a:scene3d>
            <a:camera prst="orthographicFront"/>
            <a:lightRig rig="flat" dir="t"/>
          </a:scene3d>
        </p:grpSpPr>
        <p:sp>
          <p:nvSpPr>
            <p:cNvPr id="10" name="Operazione manuale 9"/>
            <p:cNvSpPr/>
            <p:nvPr/>
          </p:nvSpPr>
          <p:spPr>
            <a:xfrm rot="16200000">
              <a:off x="2279609" y="1120421"/>
              <a:ext cx="5400600" cy="3159760"/>
            </a:xfrm>
            <a:prstGeom prst="flowChartManualOperation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Operazione manuale 4"/>
            <p:cNvSpPr/>
            <p:nvPr/>
          </p:nvSpPr>
          <p:spPr>
            <a:xfrm>
              <a:off x="3128436" y="1080118"/>
              <a:ext cx="3431355" cy="3240362"/>
            </a:xfrm>
            <a:prstGeom prst="rect">
              <a:avLst/>
            </a:prstGeom>
            <a:no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7800" tIns="0" rIns="177800" bIns="0" numCol="1" spcCol="1270" anchor="t" anchorCtr="0">
              <a:noAutofit/>
            </a:bodyPr>
            <a:lstStyle/>
            <a:p>
              <a:pPr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dirty="0" smtClean="0">
                  <a:solidFill>
                    <a:srgbClr val="FFFF00"/>
                  </a:solidFill>
                </a:rPr>
                <a:t>Tech</a:t>
              </a:r>
              <a:endParaRPr lang="en-US" sz="1400" dirty="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28481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/>
              <a:t>Minimal </a:t>
            </a:r>
            <a:r>
              <a:rPr lang="en-US" sz="3600" dirty="0"/>
              <a:t>Interoperability Agreements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79512" y="1291805"/>
            <a:ext cx="8164388" cy="91306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Adopt the Brokering principles to implement a System of Systems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Provides the necessary intermediary services (Brokers) to </a:t>
            </a:r>
            <a:r>
              <a:rPr lang="en-US" dirty="0"/>
              <a:t>solve mismatches</a:t>
            </a:r>
          </a:p>
          <a:p>
            <a:pPr>
              <a:buFont typeface="Arial" pitchFamily="34" charset="0"/>
              <a:buChar char="•"/>
            </a:pPr>
            <a:endParaRPr lang="en-US" dirty="0" smtClean="0"/>
          </a:p>
          <a:p>
            <a:pPr>
              <a:buFont typeface="Arial" pitchFamily="34" charset="0"/>
              <a:buChar char="•"/>
            </a:pPr>
            <a:endParaRPr lang="en-US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10" b="100000" l="0" r="9967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3815" y="2857051"/>
            <a:ext cx="2996657" cy="1600820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10" b="100000" l="0" r="9967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161088"/>
            <a:ext cx="2996657" cy="1600820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10" b="100000" l="0" r="9967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5085669"/>
            <a:ext cx="2996657" cy="1600820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595" y="3573016"/>
            <a:ext cx="2129101" cy="1119495"/>
          </a:xfrm>
          <a:prstGeom prst="rect">
            <a:avLst/>
          </a:prstGeom>
        </p:spPr>
      </p:pic>
      <p:pic>
        <p:nvPicPr>
          <p:cNvPr id="13" name="Immagin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4051471"/>
            <a:ext cx="812800" cy="812800"/>
          </a:xfrm>
          <a:prstGeom prst="rect">
            <a:avLst/>
          </a:prstGeom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147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221088"/>
            <a:ext cx="647700" cy="647700"/>
          </a:xfrm>
          <a:prstGeom prst="rect">
            <a:avLst/>
          </a:prstGeom>
        </p:spPr>
      </p:pic>
      <p:sp>
        <p:nvSpPr>
          <p:cNvPr id="15" name="CasellaDiTesto 14"/>
          <p:cNvSpPr txBox="1"/>
          <p:nvPr/>
        </p:nvSpPr>
        <p:spPr>
          <a:xfrm>
            <a:off x="751603" y="3682139"/>
            <a:ext cx="20951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Modeling resources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6683405" y="3456955"/>
            <a:ext cx="16073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Data resources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635896" y="5701413"/>
            <a:ext cx="1968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Tools/Applications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864353" y="3917154"/>
            <a:ext cx="15244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Brokering services</a:t>
            </a: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9" name="Immagine 18" descr="InformationModel-PPTX - EA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3632" y="6061021"/>
            <a:ext cx="1141698" cy="625468"/>
          </a:xfrm>
          <a:prstGeom prst="rect">
            <a:avLst/>
          </a:prstGeom>
        </p:spPr>
      </p:pic>
      <p:sp>
        <p:nvSpPr>
          <p:cNvPr id="21" name="Freccia bidirezionale orizzontale 20"/>
          <p:cNvSpPr/>
          <p:nvPr/>
        </p:nvSpPr>
        <p:spPr>
          <a:xfrm>
            <a:off x="2699792" y="4060541"/>
            <a:ext cx="944429" cy="359555"/>
          </a:xfrm>
          <a:prstGeom prst="leftRigh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2" name="Freccia bidirezionale orizzontale 21"/>
          <p:cNvSpPr/>
          <p:nvPr/>
        </p:nvSpPr>
        <p:spPr>
          <a:xfrm rot="19912179">
            <a:off x="5303034" y="3859874"/>
            <a:ext cx="1101558" cy="359555"/>
          </a:xfrm>
          <a:prstGeom prst="leftRightArrow">
            <a:avLst/>
          </a:prstGeom>
          <a:solidFill>
            <a:srgbClr val="00B0F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Freccia bidirezionale orizzontale 22"/>
          <p:cNvSpPr/>
          <p:nvPr/>
        </p:nvSpPr>
        <p:spPr>
          <a:xfrm rot="5600761">
            <a:off x="3935372" y="4905892"/>
            <a:ext cx="1101558" cy="359555"/>
          </a:xfrm>
          <a:prstGeom prst="leftRightArrow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27" name="Immagine 26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10" b="100000" l="0" r="9967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0381" y="2258290"/>
            <a:ext cx="2033432" cy="940052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2420888"/>
            <a:ext cx="703099" cy="703099"/>
          </a:xfrm>
          <a:prstGeom prst="rect">
            <a:avLst/>
          </a:prstGeom>
        </p:spPr>
      </p:pic>
      <p:sp>
        <p:nvSpPr>
          <p:cNvPr id="28" name="CasellaDiTesto 27"/>
          <p:cNvSpPr txBox="1"/>
          <p:nvPr/>
        </p:nvSpPr>
        <p:spPr>
          <a:xfrm>
            <a:off x="4250489" y="2440766"/>
            <a:ext cx="12572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2060"/>
                </a:solidFill>
              </a:rPr>
              <a:t>Knowledge</a:t>
            </a:r>
          </a:p>
          <a:p>
            <a:pPr algn="ctr"/>
            <a:r>
              <a:rPr lang="en-US" dirty="0" smtClean="0">
                <a:solidFill>
                  <a:srgbClr val="002060"/>
                </a:solidFill>
              </a:rPr>
              <a:t>Base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29" name="Freccia bidirezionale orizzontale 28"/>
          <p:cNvSpPr/>
          <p:nvPr/>
        </p:nvSpPr>
        <p:spPr>
          <a:xfrm rot="5600761">
            <a:off x="4309263" y="3206102"/>
            <a:ext cx="722963" cy="359555"/>
          </a:xfrm>
          <a:prstGeom prst="left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30" name="Gruppo 29"/>
          <p:cNvGrpSpPr/>
          <p:nvPr/>
        </p:nvGrpSpPr>
        <p:grpSpPr>
          <a:xfrm>
            <a:off x="8032679" y="188640"/>
            <a:ext cx="855506" cy="1175171"/>
            <a:chOff x="3128436" y="1"/>
            <a:chExt cx="3431355" cy="5400600"/>
          </a:xfrm>
          <a:scene3d>
            <a:camera prst="orthographicFront"/>
            <a:lightRig rig="flat" dir="t"/>
          </a:scene3d>
        </p:grpSpPr>
        <p:sp>
          <p:nvSpPr>
            <p:cNvPr id="31" name="Operazione manuale 30"/>
            <p:cNvSpPr/>
            <p:nvPr/>
          </p:nvSpPr>
          <p:spPr>
            <a:xfrm rot="16200000">
              <a:off x="2279609" y="1120421"/>
              <a:ext cx="5400600" cy="3159760"/>
            </a:xfrm>
            <a:prstGeom prst="flowChartManualOperation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2" name="Operazione manuale 4"/>
            <p:cNvSpPr/>
            <p:nvPr/>
          </p:nvSpPr>
          <p:spPr>
            <a:xfrm>
              <a:off x="3128436" y="1080118"/>
              <a:ext cx="3431355" cy="3240362"/>
            </a:xfrm>
            <a:prstGeom prst="rect">
              <a:avLst/>
            </a:prstGeom>
            <a:no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7800" tIns="0" rIns="177800" bIns="0" numCol="1" spcCol="1270" anchor="t" anchorCtr="0">
              <a:noAutofit/>
            </a:bodyPr>
            <a:lstStyle/>
            <a:p>
              <a:pPr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dirty="0" smtClean="0">
                  <a:solidFill>
                    <a:srgbClr val="FFFF00"/>
                  </a:solidFill>
                </a:rPr>
                <a:t>Tech</a:t>
              </a:r>
              <a:endParaRPr lang="en-US" sz="1400" dirty="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58301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/>
              <a:t>High Performance Challenge 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5192" y="1299552"/>
            <a:ext cx="8507288" cy="4793744"/>
          </a:xfrm>
          <a:solidFill>
            <a:schemeClr val="bg1"/>
          </a:solidFill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/>
              <a:t>Environmental model workflows may require a </a:t>
            </a:r>
            <a:r>
              <a:rPr lang="en-US" sz="2400" dirty="0">
                <a:solidFill>
                  <a:srgbClr val="C00000"/>
                </a:solidFill>
              </a:rPr>
              <a:t>great amount of computing power</a:t>
            </a:r>
            <a:r>
              <a:rPr lang="en-US" sz="2400" dirty="0"/>
              <a:t> and </a:t>
            </a:r>
            <a:r>
              <a:rPr lang="en-US" sz="2400" dirty="0">
                <a:solidFill>
                  <a:srgbClr val="C00000"/>
                </a:solidFill>
              </a:rPr>
              <a:t>storage </a:t>
            </a:r>
            <a:r>
              <a:rPr lang="en-US" sz="2400" dirty="0" smtClean="0">
                <a:solidFill>
                  <a:srgbClr val="C00000"/>
                </a:solidFill>
              </a:rPr>
              <a:t>space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C00000"/>
                </a:solidFill>
              </a:rPr>
              <a:t>Scalability</a:t>
            </a:r>
            <a:r>
              <a:rPr lang="en-US" sz="2400" dirty="0" smtClean="0"/>
              <a:t> is important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To leverage </a:t>
            </a:r>
            <a:r>
              <a:rPr lang="en-US" sz="2400" dirty="0"/>
              <a:t>existing solutions and systems </a:t>
            </a:r>
            <a:r>
              <a:rPr lang="en-US" sz="2400" dirty="0" smtClean="0"/>
              <a:t>proposed </a:t>
            </a:r>
            <a:r>
              <a:rPr lang="en-US" sz="2400" dirty="0"/>
              <a:t>for </a:t>
            </a:r>
            <a:r>
              <a:rPr lang="en-US" sz="2400" dirty="0" smtClean="0"/>
              <a:t>High </a:t>
            </a:r>
            <a:r>
              <a:rPr lang="en-US" sz="2400" dirty="0"/>
              <a:t>Throughput Computing (HTC) and High Performance Computing </a:t>
            </a:r>
            <a:r>
              <a:rPr lang="en-US" sz="2400" dirty="0" smtClean="0"/>
              <a:t>(HPC)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Stand-alone systems</a:t>
            </a:r>
          </a:p>
          <a:p>
            <a:pPr lvl="2"/>
            <a:r>
              <a:rPr lang="en-US" sz="2400" dirty="0" smtClean="0"/>
              <a:t> super-computers</a:t>
            </a:r>
            <a:r>
              <a:rPr lang="en-US" sz="2400" dirty="0"/>
              <a:t>, clusters, </a:t>
            </a:r>
            <a:r>
              <a:rPr lang="en-US" sz="2400" dirty="0" smtClean="0"/>
              <a:t>General </a:t>
            </a:r>
            <a:r>
              <a:rPr lang="en-US" sz="2400" dirty="0"/>
              <a:t>Purpose Graphical Processing </a:t>
            </a:r>
            <a:r>
              <a:rPr lang="en-US" sz="2400" dirty="0" smtClean="0"/>
              <a:t>Units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Distributed </a:t>
            </a:r>
            <a:r>
              <a:rPr lang="en-US" sz="2400" dirty="0"/>
              <a:t>Computing Infrastructures (DCIs</a:t>
            </a:r>
            <a:r>
              <a:rPr lang="en-US" sz="2400" dirty="0" smtClean="0"/>
              <a:t>)</a:t>
            </a:r>
          </a:p>
          <a:p>
            <a:pPr lvl="2"/>
            <a:r>
              <a:rPr lang="en-US" sz="2400" dirty="0" smtClean="0"/>
              <a:t>Grids </a:t>
            </a:r>
            <a:r>
              <a:rPr lang="en-US" sz="2400" dirty="0"/>
              <a:t>and </a:t>
            </a:r>
            <a:r>
              <a:rPr lang="en-US" sz="2400" dirty="0" smtClean="0"/>
              <a:t>Clouds</a:t>
            </a:r>
            <a:endParaRPr lang="en-US" sz="2400" dirty="0"/>
          </a:p>
        </p:txBody>
      </p:sp>
      <p:grpSp>
        <p:nvGrpSpPr>
          <p:cNvPr id="10" name="Gruppo 9"/>
          <p:cNvGrpSpPr/>
          <p:nvPr/>
        </p:nvGrpSpPr>
        <p:grpSpPr>
          <a:xfrm>
            <a:off x="8002457" y="93589"/>
            <a:ext cx="855506" cy="1175171"/>
            <a:chOff x="3128436" y="1"/>
            <a:chExt cx="3431355" cy="5400600"/>
          </a:xfrm>
          <a:scene3d>
            <a:camera prst="orthographicFront"/>
            <a:lightRig rig="flat" dir="t"/>
          </a:scene3d>
        </p:grpSpPr>
        <p:sp>
          <p:nvSpPr>
            <p:cNvPr id="11" name="Operazione manuale 10"/>
            <p:cNvSpPr/>
            <p:nvPr/>
          </p:nvSpPr>
          <p:spPr>
            <a:xfrm rot="16200000">
              <a:off x="2279609" y="1120421"/>
              <a:ext cx="5400600" cy="3159760"/>
            </a:xfrm>
            <a:prstGeom prst="flowChartManualOperation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Operazione manuale 4"/>
            <p:cNvSpPr/>
            <p:nvPr/>
          </p:nvSpPr>
          <p:spPr>
            <a:xfrm>
              <a:off x="3128436" y="1080118"/>
              <a:ext cx="3431355" cy="3240362"/>
            </a:xfrm>
            <a:prstGeom prst="rect">
              <a:avLst/>
            </a:prstGeom>
            <a:no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7800" tIns="0" rIns="177800" bIns="0" numCol="1" spcCol="1270" anchor="t" anchorCtr="0">
              <a:noAutofit/>
            </a:bodyPr>
            <a:lstStyle/>
            <a:p>
              <a:pPr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dirty="0" smtClean="0">
                  <a:solidFill>
                    <a:srgbClr val="FFFF00"/>
                  </a:solidFill>
                </a:rPr>
                <a:t>Tech</a:t>
              </a:r>
              <a:endParaRPr lang="en-US" sz="1400" dirty="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173214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/>
              <a:t>High Performance Challenge 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199" y="1219200"/>
            <a:ext cx="8464841" cy="4937760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n-US" sz="2000" dirty="0" smtClean="0"/>
              <a:t>Model </a:t>
            </a:r>
            <a:r>
              <a:rPr lang="en-US" sz="2000" dirty="0"/>
              <a:t>and model workflows </a:t>
            </a:r>
            <a:r>
              <a:rPr lang="en-US" sz="2000" dirty="0">
                <a:solidFill>
                  <a:srgbClr val="C00000"/>
                </a:solidFill>
              </a:rPr>
              <a:t>cannot be simply “ported” </a:t>
            </a:r>
            <a:r>
              <a:rPr lang="en-US" sz="2000" dirty="0"/>
              <a:t>on top of a </a:t>
            </a:r>
            <a:r>
              <a:rPr lang="en-US" sz="2000" dirty="0" smtClean="0"/>
              <a:t>DCI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/>
              <a:t>in a Model Web view, a </a:t>
            </a:r>
            <a:r>
              <a:rPr lang="en-US" sz="2000" dirty="0">
                <a:solidFill>
                  <a:srgbClr val="C00000"/>
                </a:solidFill>
              </a:rPr>
              <a:t>DCI should be integrated </a:t>
            </a:r>
            <a:r>
              <a:rPr lang="en-US" sz="2000" dirty="0"/>
              <a:t>as one of the many autonomous </a:t>
            </a:r>
            <a:r>
              <a:rPr lang="en-US" sz="2000" dirty="0" smtClean="0"/>
              <a:t>systems (according </a:t>
            </a:r>
            <a:r>
              <a:rPr lang="en-US" sz="2000" dirty="0"/>
              <a:t>to the System-of-Systems </a:t>
            </a:r>
            <a:r>
              <a:rPr lang="en-US" sz="2000" dirty="0" smtClean="0"/>
              <a:t>principle)</a:t>
            </a:r>
          </a:p>
          <a:p>
            <a:pPr>
              <a:buFont typeface="Arial" pitchFamily="34" charset="0"/>
              <a:buChar char="•"/>
            </a:pPr>
            <a:r>
              <a:rPr lang="en-US" sz="2000" dirty="0" smtClean="0"/>
              <a:t>Model must be </a:t>
            </a:r>
            <a:r>
              <a:rPr lang="en-US" sz="2000" dirty="0"/>
              <a:t>accessed through specific services implemented on top of the DCI</a:t>
            </a:r>
          </a:p>
        </p:txBody>
      </p:sp>
      <p:pic>
        <p:nvPicPr>
          <p:cNvPr id="7" name="Immagine 6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03487" y="2852936"/>
            <a:ext cx="5708873" cy="2559035"/>
          </a:xfrm>
          <a:prstGeom prst="rect">
            <a:avLst/>
          </a:prstGeom>
          <a:noFill/>
        </p:spPr>
      </p:pic>
      <p:grpSp>
        <p:nvGrpSpPr>
          <p:cNvPr id="9" name="Gruppo 8"/>
          <p:cNvGrpSpPr/>
          <p:nvPr/>
        </p:nvGrpSpPr>
        <p:grpSpPr>
          <a:xfrm>
            <a:off x="8002457" y="93589"/>
            <a:ext cx="855506" cy="1175171"/>
            <a:chOff x="3128436" y="1"/>
            <a:chExt cx="3431355" cy="5400600"/>
          </a:xfrm>
          <a:scene3d>
            <a:camera prst="orthographicFront"/>
            <a:lightRig rig="flat" dir="t"/>
          </a:scene3d>
        </p:grpSpPr>
        <p:sp>
          <p:nvSpPr>
            <p:cNvPr id="10" name="Operazione manuale 9"/>
            <p:cNvSpPr/>
            <p:nvPr/>
          </p:nvSpPr>
          <p:spPr>
            <a:xfrm rot="16200000">
              <a:off x="2279609" y="1120421"/>
              <a:ext cx="5400600" cy="3159760"/>
            </a:xfrm>
            <a:prstGeom prst="flowChartManualOperation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Operazione manuale 4"/>
            <p:cNvSpPr/>
            <p:nvPr/>
          </p:nvSpPr>
          <p:spPr>
            <a:xfrm>
              <a:off x="3128436" y="1080118"/>
              <a:ext cx="3431355" cy="3240362"/>
            </a:xfrm>
            <a:prstGeom prst="rect">
              <a:avLst/>
            </a:prstGeom>
            <a:no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7800" tIns="0" rIns="177800" bIns="0" numCol="1" spcCol="1270" anchor="t" anchorCtr="0">
              <a:noAutofit/>
            </a:bodyPr>
            <a:lstStyle/>
            <a:p>
              <a:pPr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dirty="0" smtClean="0">
                  <a:solidFill>
                    <a:srgbClr val="FFFF00"/>
                  </a:solidFill>
                </a:rPr>
                <a:t>Tech</a:t>
              </a:r>
              <a:endParaRPr lang="en-US" sz="1400" dirty="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48283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/>
              <a:t>Long </a:t>
            </a:r>
            <a:r>
              <a:rPr lang="en-US" sz="4000" dirty="0"/>
              <a:t>Term Access Challenge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51519" y="1094927"/>
            <a:ext cx="8670521" cy="4854353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sz="2800" dirty="0" smtClean="0"/>
              <a:t>To </a:t>
            </a:r>
            <a:r>
              <a:rPr lang="en-US" sz="2800" dirty="0"/>
              <a:t>new approaches </a:t>
            </a:r>
            <a:r>
              <a:rPr lang="en-US" sz="2800" dirty="0" smtClean="0"/>
              <a:t>are </a:t>
            </a:r>
            <a:r>
              <a:rPr lang="en-US" sz="2800" dirty="0"/>
              <a:t>applicable to the </a:t>
            </a:r>
            <a:r>
              <a:rPr lang="en-US" sz="2800" dirty="0" smtClean="0"/>
              <a:t>Model</a:t>
            </a:r>
            <a:br>
              <a:rPr lang="en-US" sz="2800" dirty="0" smtClean="0"/>
            </a:br>
            <a:r>
              <a:rPr lang="en-US" sz="2800" dirty="0" smtClean="0"/>
              <a:t> Web</a:t>
            </a:r>
          </a:p>
          <a:p>
            <a:pPr lvl="1"/>
            <a:r>
              <a:rPr lang="en-US" sz="2400" i="1" dirty="0" smtClean="0">
                <a:solidFill>
                  <a:srgbClr val="C00000"/>
                </a:solidFill>
              </a:rPr>
              <a:t>Standardization</a:t>
            </a:r>
            <a:r>
              <a:rPr lang="en-US" sz="2400" dirty="0" smtClean="0">
                <a:solidFill>
                  <a:srgbClr val="C00000"/>
                </a:solidFill>
              </a:rPr>
              <a:t> </a:t>
            </a:r>
            <a:r>
              <a:rPr lang="en-US" sz="2400" dirty="0"/>
              <a:t>is a means for addressing interoperability by reducing the </a:t>
            </a:r>
            <a:r>
              <a:rPr lang="en-US" sz="2400" dirty="0" smtClean="0"/>
              <a:t>heterogeneity</a:t>
            </a:r>
          </a:p>
          <a:p>
            <a:pPr lvl="2"/>
            <a:r>
              <a:rPr lang="en-US" sz="2400" dirty="0" smtClean="0"/>
              <a:t>Metadata </a:t>
            </a:r>
            <a:r>
              <a:rPr lang="en-US" sz="2400" dirty="0"/>
              <a:t>specifications </a:t>
            </a:r>
            <a:r>
              <a:rPr lang="en-US" sz="2400" dirty="0" smtClean="0"/>
              <a:t>( see </a:t>
            </a:r>
            <a:r>
              <a:rPr lang="en-US" sz="2400" i="1" dirty="0" err="1" smtClean="0"/>
              <a:t>ModelMetadata</a:t>
            </a:r>
            <a:r>
              <a:rPr lang="en-US" sz="2400" dirty="0" smtClean="0"/>
              <a:t>) </a:t>
            </a:r>
            <a:r>
              <a:rPr lang="en-US" sz="2400" dirty="0"/>
              <a:t>may include </a:t>
            </a:r>
            <a:r>
              <a:rPr lang="en-US" sz="2400" dirty="0">
                <a:solidFill>
                  <a:srgbClr val="C00000"/>
                </a:solidFill>
              </a:rPr>
              <a:t>preservation information </a:t>
            </a:r>
            <a:r>
              <a:rPr lang="en-US" sz="2400" dirty="0"/>
              <a:t>according to existing standards like the Open Archival Information System (OAIS</a:t>
            </a:r>
            <a:r>
              <a:rPr lang="en-US" sz="2400" dirty="0" smtClean="0"/>
              <a:t>).</a:t>
            </a:r>
          </a:p>
          <a:p>
            <a:pPr lvl="1"/>
            <a:r>
              <a:rPr lang="en-US" sz="2400" i="1" dirty="0">
                <a:solidFill>
                  <a:srgbClr val="C00000"/>
                </a:solidFill>
              </a:rPr>
              <a:t>Virtualization</a:t>
            </a:r>
            <a:r>
              <a:rPr lang="en-US" sz="2400" dirty="0">
                <a:solidFill>
                  <a:srgbClr val="C00000"/>
                </a:solidFill>
              </a:rPr>
              <a:t> </a:t>
            </a:r>
            <a:r>
              <a:rPr lang="en-US" sz="2400" dirty="0"/>
              <a:t>is an emulation approach </a:t>
            </a:r>
            <a:endParaRPr lang="en-US" sz="2400" dirty="0" smtClean="0"/>
          </a:p>
          <a:p>
            <a:pPr lvl="2"/>
            <a:r>
              <a:rPr lang="en-US" sz="2400" dirty="0" smtClean="0"/>
              <a:t>virtual </a:t>
            </a:r>
            <a:r>
              <a:rPr lang="en-US" sz="2400" dirty="0"/>
              <a:t>hardware/software platform runs on a different hardware/software platform through a virtual </a:t>
            </a:r>
            <a:r>
              <a:rPr lang="en-US" sz="2400" dirty="0" smtClean="0"/>
              <a:t>machine</a:t>
            </a:r>
          </a:p>
          <a:p>
            <a:pPr lvl="2"/>
            <a:r>
              <a:rPr lang="en-US" sz="2400" dirty="0"/>
              <a:t>virtualization is an important trend in current IT, and is at the basis of </a:t>
            </a:r>
            <a:r>
              <a:rPr lang="en-US" sz="2400" dirty="0">
                <a:solidFill>
                  <a:srgbClr val="C00000"/>
                </a:solidFill>
              </a:rPr>
              <a:t>Cloud</a:t>
            </a:r>
            <a:r>
              <a:rPr lang="en-US" sz="2400" dirty="0"/>
              <a:t> Computing. </a:t>
            </a:r>
          </a:p>
        </p:txBody>
      </p:sp>
      <p:grpSp>
        <p:nvGrpSpPr>
          <p:cNvPr id="10" name="Gruppo 9"/>
          <p:cNvGrpSpPr/>
          <p:nvPr/>
        </p:nvGrpSpPr>
        <p:grpSpPr>
          <a:xfrm>
            <a:off x="8002457" y="93589"/>
            <a:ext cx="855506" cy="1175171"/>
            <a:chOff x="3128436" y="1"/>
            <a:chExt cx="3431355" cy="5400600"/>
          </a:xfrm>
          <a:scene3d>
            <a:camera prst="orthographicFront"/>
            <a:lightRig rig="flat" dir="t"/>
          </a:scene3d>
        </p:grpSpPr>
        <p:sp>
          <p:nvSpPr>
            <p:cNvPr id="11" name="Operazione manuale 10"/>
            <p:cNvSpPr/>
            <p:nvPr/>
          </p:nvSpPr>
          <p:spPr>
            <a:xfrm rot="16200000">
              <a:off x="2279609" y="1120421"/>
              <a:ext cx="5400600" cy="3159760"/>
            </a:xfrm>
            <a:prstGeom prst="flowChartManualOperation">
              <a:avLst/>
            </a:prstGeom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Operazione manuale 4"/>
            <p:cNvSpPr/>
            <p:nvPr/>
          </p:nvSpPr>
          <p:spPr>
            <a:xfrm>
              <a:off x="3128436" y="1080118"/>
              <a:ext cx="3431355" cy="3240362"/>
            </a:xfrm>
            <a:prstGeom prst="rect">
              <a:avLst/>
            </a:prstGeom>
            <a:noFill/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7800" tIns="0" rIns="177800" bIns="0" numCol="1" spcCol="1270" anchor="t" anchorCtr="0">
              <a:noAutofit/>
            </a:bodyPr>
            <a:lstStyle/>
            <a:p>
              <a:pPr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dirty="0" smtClean="0">
                  <a:solidFill>
                    <a:srgbClr val="FFFF00"/>
                  </a:solidFill>
                </a:rPr>
                <a:t>Tech</a:t>
              </a:r>
              <a:endParaRPr lang="en-US" sz="1400" dirty="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542743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 smtClean="0"/>
              <a:t>GEO GEOSS</a:t>
            </a:r>
            <a:endParaRPr lang="en-US" sz="4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79512" y="1100628"/>
            <a:ext cx="8807836" cy="3579849"/>
          </a:xfrm>
        </p:spPr>
        <p:txBody>
          <a:bodyPr>
            <a:no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The </a:t>
            </a:r>
            <a:r>
              <a:rPr lang="en-US" sz="2800" dirty="0"/>
              <a:t>Model Web concept is being developed within the framework of GEO (Group on Earth Observations) and GEOSS (Global Earth Observation System of Systems; GEOSS, 2005) </a:t>
            </a:r>
            <a:endParaRPr lang="en-US" sz="2800" dirty="0" smtClean="0"/>
          </a:p>
          <a:p>
            <a:pPr marL="457200" indent="-457200">
              <a:buFont typeface="Arial" pitchFamily="34" charset="0"/>
              <a:buChar char="•"/>
            </a:pPr>
            <a:endParaRPr lang="en-US" sz="28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It is a </a:t>
            </a:r>
            <a:r>
              <a:rPr lang="en-US" sz="2800" dirty="0"/>
              <a:t>specific </a:t>
            </a:r>
            <a:r>
              <a:rPr lang="en-US" sz="2800" dirty="0" smtClean="0"/>
              <a:t>task </a:t>
            </a:r>
            <a:r>
              <a:rPr lang="en-US" sz="2800" dirty="0"/>
              <a:t>led by NASA, IEEE, the European </a:t>
            </a:r>
            <a:r>
              <a:rPr lang="en-US" sz="2800" dirty="0" smtClean="0"/>
              <a:t>Commission (EC), </a:t>
            </a:r>
            <a:r>
              <a:rPr lang="en-US" sz="2800" dirty="0"/>
              <a:t>and the National Research Council of Italy (CNR</a:t>
            </a:r>
            <a:r>
              <a:rPr lang="en-US" sz="2800" dirty="0" smtClean="0"/>
              <a:t>)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005411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 smtClean="0"/>
              <a:t>On-Going development</a:t>
            </a:r>
            <a:endParaRPr lang="en-US" sz="4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54747" y="1100628"/>
            <a:ext cx="8857366" cy="4344596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sz="2400" dirty="0"/>
              <a:t>Model Web growth is still in the </a:t>
            </a:r>
            <a:r>
              <a:rPr lang="en-US" sz="2400" dirty="0" smtClean="0"/>
              <a:t>early </a:t>
            </a:r>
            <a:r>
              <a:rPr lang="en-US" sz="2400" dirty="0"/>
              <a:t>stages </a:t>
            </a:r>
            <a:endParaRPr lang="en-US" sz="2400" dirty="0" smtClean="0"/>
          </a:p>
          <a:p>
            <a:r>
              <a:rPr lang="en-US" sz="2400" dirty="0" smtClean="0"/>
              <a:t>However there are already some significant activities</a:t>
            </a:r>
          </a:p>
          <a:p>
            <a:pPr lvl="1"/>
            <a:r>
              <a:rPr lang="en-US" sz="2400" dirty="0">
                <a:solidFill>
                  <a:schemeClr val="accent1"/>
                </a:solidFill>
              </a:rPr>
              <a:t>GEO </a:t>
            </a:r>
            <a:r>
              <a:rPr lang="en-US" sz="2400" dirty="0" smtClean="0">
                <a:solidFill>
                  <a:schemeClr val="accent1"/>
                </a:solidFill>
              </a:rPr>
              <a:t>pilots </a:t>
            </a:r>
            <a:r>
              <a:rPr lang="en-US" sz="2400" dirty="0" smtClean="0"/>
              <a:t>(e.g. CC impact on Biodiversity and ecosystem changes; ecosystem uniqueness analysis,  etc.)</a:t>
            </a:r>
          </a:p>
          <a:p>
            <a:pPr lvl="1"/>
            <a:r>
              <a:rPr lang="en-US" sz="2400" dirty="0" smtClean="0">
                <a:solidFill>
                  <a:schemeClr val="accent1"/>
                </a:solidFill>
              </a:rPr>
              <a:t>FP7 projects </a:t>
            </a:r>
            <a:r>
              <a:rPr lang="en-US" sz="2400" dirty="0" smtClean="0"/>
              <a:t>(e.g. Brokering framework; uncertainty propagation for resources chaining; </a:t>
            </a:r>
            <a:r>
              <a:rPr lang="en-US" sz="2400" dirty="0" err="1" smtClean="0"/>
              <a:t>MaaS</a:t>
            </a:r>
            <a:r>
              <a:rPr lang="en-US" sz="2400" dirty="0" smtClean="0"/>
              <a:t> development, </a:t>
            </a:r>
            <a:r>
              <a:rPr lang="en-US" sz="2400" dirty="0" err="1" smtClean="0"/>
              <a:t>CaaS</a:t>
            </a:r>
            <a:r>
              <a:rPr lang="en-US" sz="2400" dirty="0" smtClean="0"/>
              <a:t> development, etc.)</a:t>
            </a:r>
          </a:p>
          <a:p>
            <a:pPr lvl="1"/>
            <a:r>
              <a:rPr lang="en-US" sz="2400" dirty="0" smtClean="0">
                <a:solidFill>
                  <a:schemeClr val="accent1"/>
                </a:solidFill>
              </a:rPr>
              <a:t>NASA programs </a:t>
            </a:r>
            <a:r>
              <a:rPr lang="en-US" sz="2400" dirty="0" smtClean="0"/>
              <a:t>(e.g. NEX provides </a:t>
            </a:r>
            <a:r>
              <a:rPr lang="en-US" sz="2400" dirty="0"/>
              <a:t>virtual </a:t>
            </a:r>
            <a:r>
              <a:rPr lang="en-US" sz="2400" dirty="0" err="1"/>
              <a:t>modelling</a:t>
            </a:r>
            <a:r>
              <a:rPr lang="en-US" sz="2400" dirty="0"/>
              <a:t> resources, including supercomputer </a:t>
            </a:r>
            <a:r>
              <a:rPr lang="en-US" sz="2400" dirty="0" smtClean="0"/>
              <a:t>access; accessibility to </a:t>
            </a:r>
            <a:r>
              <a:rPr lang="en-US" sz="2400" dirty="0"/>
              <a:t>Terrestrial Observation and Prediction </a:t>
            </a:r>
            <a:r>
              <a:rPr lang="en-US" sz="2400" dirty="0" smtClean="0"/>
              <a:t>System: TOPS and </a:t>
            </a:r>
            <a:r>
              <a:rPr lang="en-US" sz="2400" dirty="0"/>
              <a:t>Regional Ocean Modeling </a:t>
            </a:r>
            <a:r>
              <a:rPr lang="en-US" sz="2400" dirty="0" smtClean="0"/>
              <a:t>System: ROMS, etc.)</a:t>
            </a:r>
          </a:p>
        </p:txBody>
      </p:sp>
      <p:sp>
        <p:nvSpPr>
          <p:cNvPr id="4" name="Freccia a destra 3">
            <a:hlinkClick r:id="rId2" action="ppaction://hlinksldjump"/>
          </p:cNvPr>
          <p:cNvSpPr/>
          <p:nvPr/>
        </p:nvSpPr>
        <p:spPr>
          <a:xfrm>
            <a:off x="8162925" y="5763590"/>
            <a:ext cx="849188" cy="545729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8327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2771800" y="1412776"/>
            <a:ext cx="3144322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>
                <a:solidFill>
                  <a:srgbClr val="002060"/>
                </a:solidFill>
              </a:rPr>
              <a:t>Thank you !</a:t>
            </a:r>
          </a:p>
          <a:p>
            <a:endParaRPr lang="en-US" sz="4800" dirty="0">
              <a:solidFill>
                <a:srgbClr val="002060"/>
              </a:solidFill>
            </a:endParaRPr>
          </a:p>
          <a:p>
            <a:r>
              <a:rPr lang="en-US" sz="4800" dirty="0" smtClean="0">
                <a:solidFill>
                  <a:srgbClr val="002060"/>
                </a:solidFill>
              </a:rPr>
              <a:t>Questions ?</a:t>
            </a:r>
            <a:endParaRPr lang="en-US" sz="4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8642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Angoli">
  <a:themeElements>
    <a:clrScheme name="Angoli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oli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oli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10324</TotalTime>
  <Words>1542</Words>
  <Application>Microsoft Macintosh PowerPoint</Application>
  <PresentationFormat>On-screen Show (4:3)</PresentationFormat>
  <Paragraphs>327</Paragraphs>
  <Slides>43</Slides>
  <Notes>4</Notes>
  <HiddenSlides>12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Angoli</vt:lpstr>
      <vt:lpstr>The geo Model web</vt:lpstr>
      <vt:lpstr>What if…</vt:lpstr>
      <vt:lpstr>Elements …</vt:lpstr>
      <vt:lpstr>A cyberinfrastructure …</vt:lpstr>
      <vt:lpstr>Models accessIbility and interoperability: An evolutionary process</vt:lpstr>
      <vt:lpstr>Existing tools</vt:lpstr>
      <vt:lpstr>Existing frameworks</vt:lpstr>
      <vt:lpstr>Knowledge bases</vt:lpstr>
      <vt:lpstr>BP accessIbility and interoperability: An evolutionary process</vt:lpstr>
      <vt:lpstr>General Use Case</vt:lpstr>
      <vt:lpstr>What is missing ..</vt:lpstr>
      <vt:lpstr>PowerPoint Presentation</vt:lpstr>
      <vt:lpstr>Business process compiler</vt:lpstr>
      <vt:lpstr>WF-Engine </vt:lpstr>
      <vt:lpstr>it is not yet another WF technology</vt:lpstr>
      <vt:lpstr>BP Broker benefits</vt:lpstr>
      <vt:lpstr>UncertWeb Bp Broker</vt:lpstr>
      <vt:lpstr>eHabitat BPMN</vt:lpstr>
      <vt:lpstr>Executable eHabitat BPMN</vt:lpstr>
      <vt:lpstr>Preprocessing steps</vt:lpstr>
      <vt:lpstr>Execute the annotated BP</vt:lpstr>
      <vt:lpstr>Output</vt:lpstr>
      <vt:lpstr>Some theory: Conceptual model</vt:lpstr>
      <vt:lpstr>prototype</vt:lpstr>
      <vt:lpstr>Possible User Scenarios</vt:lpstr>
      <vt:lpstr>User Scenarios (for Citizen Science)</vt:lpstr>
      <vt:lpstr>Model web</vt:lpstr>
      <vt:lpstr>Vision</vt:lpstr>
      <vt:lpstr>Introduction</vt:lpstr>
      <vt:lpstr>The Model Web Basic Principles</vt:lpstr>
      <vt:lpstr>The Model Web architecture</vt:lpstr>
      <vt:lpstr>The Model Web Architectural Context </vt:lpstr>
      <vt:lpstr>Challenges</vt:lpstr>
      <vt:lpstr>Information Modelling: the Context </vt:lpstr>
      <vt:lpstr>PowerPoint Presentation</vt:lpstr>
      <vt:lpstr>PowerPoint Presentation</vt:lpstr>
      <vt:lpstr>Minimal Interoperability Agreements</vt:lpstr>
      <vt:lpstr>High Performance Challenge </vt:lpstr>
      <vt:lpstr>High Performance Challenge </vt:lpstr>
      <vt:lpstr>Long Term Access Challenge</vt:lpstr>
      <vt:lpstr>GEO GEOSS</vt:lpstr>
      <vt:lpstr>On-Going development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GEO Model Web</dc:title>
  <dc:creator>nativi</dc:creator>
  <cp:lastModifiedBy>Hans-Peter Plag</cp:lastModifiedBy>
  <cp:revision>247</cp:revision>
  <dcterms:created xsi:type="dcterms:W3CDTF">2012-07-01T20:59:58Z</dcterms:created>
  <dcterms:modified xsi:type="dcterms:W3CDTF">2012-10-30T01:50:40Z</dcterms:modified>
</cp:coreProperties>
</file>