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256" r:id="rId2"/>
    <p:sldId id="551" r:id="rId3"/>
    <p:sldId id="552" r:id="rId4"/>
    <p:sldId id="572" r:id="rId5"/>
    <p:sldId id="546" r:id="rId6"/>
    <p:sldId id="553" r:id="rId7"/>
    <p:sldId id="584" r:id="rId8"/>
    <p:sldId id="573" r:id="rId9"/>
    <p:sldId id="585" r:id="rId10"/>
    <p:sldId id="586" r:id="rId11"/>
    <p:sldId id="587" r:id="rId12"/>
    <p:sldId id="559" r:id="rId13"/>
    <p:sldId id="576" r:id="rId14"/>
    <p:sldId id="577" r:id="rId15"/>
    <p:sldId id="578" r:id="rId16"/>
    <p:sldId id="579" r:id="rId17"/>
    <p:sldId id="588" r:id="rId18"/>
    <p:sldId id="568" r:id="rId19"/>
    <p:sldId id="569" r:id="rId20"/>
    <p:sldId id="589" r:id="rId2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AFAF"/>
    <a:srgbClr val="97A7D5"/>
    <a:srgbClr val="012D3C"/>
    <a:srgbClr val="BBCCE9"/>
    <a:srgbClr val="98C000"/>
    <a:srgbClr val="CCFF99"/>
    <a:srgbClr val="012D50"/>
    <a:srgbClr val="000000"/>
    <a:srgbClr val="000099"/>
    <a:srgbClr val="6325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25" autoAdjust="0"/>
    <p:restoredTop sz="89600" autoAdjust="0"/>
  </p:normalViewPr>
  <p:slideViewPr>
    <p:cSldViewPr>
      <p:cViewPr>
        <p:scale>
          <a:sx n="66" d="100"/>
          <a:sy n="66" d="100"/>
        </p:scale>
        <p:origin x="-462" y="-2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GB"/>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8643D684-AFDC-4CA1-B0D3-87A0A9DCA3FE}" type="datetimeFigureOut">
              <a:rPr lang="en-GB" smtClean="0"/>
              <a:pPr/>
              <a:t>30/10/2012</a:t>
            </a:fld>
            <a:endParaRPr lang="en-GB"/>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GB"/>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C7122537-B454-4256-9667-A35AFDBFD880}" type="slidenum">
              <a:rPr lang="en-GB" smtClean="0"/>
              <a:pPr/>
              <a:t>‹#›</a:t>
            </a:fld>
            <a:endParaRPr lang="en-GB"/>
          </a:p>
        </p:txBody>
      </p:sp>
    </p:spTree>
    <p:extLst>
      <p:ext uri="{BB962C8B-B14F-4D97-AF65-F5344CB8AC3E}">
        <p14:creationId xmlns:p14="http://schemas.microsoft.com/office/powerpoint/2010/main" val="350467813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GB"/>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889E9628-938D-4FAE-86B9-E65872A4F7E7}" type="datetimeFigureOut">
              <a:rPr lang="en-US" smtClean="0"/>
              <a:pPr/>
              <a:t>10/30/2012</a:t>
            </a:fld>
            <a:endParaRPr lang="en-GB"/>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GB"/>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GB"/>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E726429A-FD05-489B-8B91-8C64898FF25E}" type="slidenum">
              <a:rPr lang="en-GB" smtClean="0"/>
              <a:pPr/>
              <a:t>‹#›</a:t>
            </a:fld>
            <a:endParaRPr lang="en-GB"/>
          </a:p>
        </p:txBody>
      </p:sp>
    </p:spTree>
    <p:extLst>
      <p:ext uri="{BB962C8B-B14F-4D97-AF65-F5344CB8AC3E}">
        <p14:creationId xmlns:p14="http://schemas.microsoft.com/office/powerpoint/2010/main" val="288594530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cover.jpg"/>
          <p:cNvPicPr>
            <a:picLocks noChangeAspect="1"/>
          </p:cNvPicPr>
          <p:nvPr userDrawn="1"/>
        </p:nvPicPr>
        <p:blipFill>
          <a:blip r:embed="rId2" cstate="email"/>
          <a:stretch>
            <a:fillRect/>
          </a:stretch>
        </p:blipFill>
        <p:spPr>
          <a:xfrm>
            <a:off x="0" y="0"/>
            <a:ext cx="9144000" cy="6858000"/>
          </a:xfrm>
          <a:prstGeom prst="rect">
            <a:avLst/>
          </a:prstGeom>
        </p:spPr>
      </p:pic>
      <p:sp>
        <p:nvSpPr>
          <p:cNvPr id="2" name="Title 1"/>
          <p:cNvSpPr>
            <a:spLocks noGrp="1"/>
          </p:cNvSpPr>
          <p:nvPr>
            <p:ph type="ctrTitle"/>
          </p:nvPr>
        </p:nvSpPr>
        <p:spPr>
          <a:xfrm>
            <a:off x="714348" y="2285992"/>
            <a:ext cx="7772400" cy="584195"/>
          </a:xfrm>
        </p:spPr>
        <p:txBody>
          <a:bodyPr>
            <a:normAutofit/>
          </a:bodyPr>
          <a:lstStyle>
            <a:lvl1pPr>
              <a:defRPr sz="3200" b="1">
                <a:latin typeface="Arial" pitchFamily="34" charset="0"/>
                <a:cs typeface="Arial" pitchFamily="34" charset="0"/>
              </a:defRPr>
            </a:lvl1pPr>
          </a:lstStyle>
          <a:p>
            <a:r>
              <a:rPr lang="en-US" dirty="0" smtClean="0"/>
              <a:t>Click to edit Master title style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cover1.jpg"/>
          <p:cNvPicPr>
            <a:picLocks noChangeAspect="1"/>
          </p:cNvPicPr>
          <p:nvPr userDrawn="1"/>
        </p:nvPicPr>
        <p:blipFill>
          <a:blip r:embed="rId2" cstate="email"/>
          <a:stretch>
            <a:fillRect/>
          </a:stretch>
        </p:blipFill>
        <p:spPr>
          <a:xfrm>
            <a:off x="0" y="4756"/>
            <a:ext cx="9180734" cy="6876000"/>
          </a:xfrm>
          <a:prstGeom prst="rect">
            <a:avLst/>
          </a:prstGeom>
        </p:spPr>
      </p:pic>
      <p:sp>
        <p:nvSpPr>
          <p:cNvPr id="2" name="Title 1"/>
          <p:cNvSpPr>
            <a:spLocks noGrp="1"/>
          </p:cNvSpPr>
          <p:nvPr>
            <p:ph type="title"/>
          </p:nvPr>
        </p:nvSpPr>
        <p:spPr>
          <a:xfrm>
            <a:off x="457200" y="274638"/>
            <a:ext cx="8229600" cy="582594"/>
          </a:xfrm>
        </p:spPr>
        <p:txBody>
          <a:bodyPr>
            <a:normAutofit/>
          </a:bodyPr>
          <a:lstStyle>
            <a:lvl1pPr algn="l">
              <a:defRPr sz="2800" b="0" cap="small" baseline="0">
                <a:solidFill>
                  <a:srgbClr val="AFAFAF"/>
                </a:solidFill>
                <a:latin typeface="Arial" pitchFamily="34" charset="0"/>
                <a:cs typeface="Arial" pitchFamily="34" charset="0"/>
              </a:defRPr>
            </a:lvl1pPr>
          </a:lstStyle>
          <a:p>
            <a:r>
              <a:rPr lang="en-US" dirty="0" smtClean="0"/>
              <a:t>Click to edit Master title style</a:t>
            </a:r>
            <a:endParaRPr lang="en-GB" dirty="0"/>
          </a:p>
        </p:txBody>
      </p:sp>
      <p:sp>
        <p:nvSpPr>
          <p:cNvPr id="4" name="Content Placeholder 2"/>
          <p:cNvSpPr>
            <a:spLocks noGrp="1"/>
          </p:cNvSpPr>
          <p:nvPr>
            <p:ph idx="1"/>
          </p:nvPr>
        </p:nvSpPr>
        <p:spPr>
          <a:xfrm>
            <a:off x="457200" y="1600201"/>
            <a:ext cx="8229600" cy="4277072"/>
          </a:xfrm>
        </p:spPr>
        <p:txBody>
          <a:bodyPr/>
          <a:lstStyle>
            <a:lvl1pPr>
              <a:buSzPct val="50000"/>
              <a:buFont typeface="Wingdings" pitchFamily="2" charset="2"/>
              <a:buChar char="q"/>
              <a:defRPr sz="2200">
                <a:solidFill>
                  <a:srgbClr val="012D50"/>
                </a:solidFill>
                <a:latin typeface="Arial" pitchFamily="34" charset="0"/>
                <a:cs typeface="Arial" pitchFamily="34" charset="0"/>
              </a:defRPr>
            </a:lvl1pPr>
            <a:lvl2pPr>
              <a:buFont typeface="Wingdings" pitchFamily="2" charset="2"/>
              <a:buChar char="§"/>
              <a:defRPr sz="2000">
                <a:solidFill>
                  <a:srgbClr val="012D50"/>
                </a:solidFill>
                <a:latin typeface="Arial" pitchFamily="34" charset="0"/>
                <a:cs typeface="Arial" pitchFamily="34" charset="0"/>
              </a:defRPr>
            </a:lvl2pPr>
            <a:lvl3pPr>
              <a:defRPr sz="1800">
                <a:solidFill>
                  <a:srgbClr val="012D50"/>
                </a:solidFill>
                <a:latin typeface="Arial" pitchFamily="34" charset="0"/>
                <a:cs typeface="Arial"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Slide Number Placeholder 5"/>
          <p:cNvSpPr>
            <a:spLocks noGrp="1"/>
          </p:cNvSpPr>
          <p:nvPr>
            <p:ph type="sldNum" sz="quarter" idx="12"/>
          </p:nvPr>
        </p:nvSpPr>
        <p:spPr>
          <a:xfrm>
            <a:off x="6084168" y="6492875"/>
            <a:ext cx="576064" cy="365125"/>
          </a:xfrm>
        </p:spPr>
        <p:txBody>
          <a:bodyPr/>
          <a:lstStyle>
            <a:lvl1pPr>
              <a:defRPr sz="1000">
                <a:latin typeface="Arial" pitchFamily="34" charset="0"/>
                <a:cs typeface="Arial" pitchFamily="34" charset="0"/>
              </a:defRPr>
            </a:lvl1pPr>
          </a:lstStyle>
          <a:p>
            <a:fld id="{323D642A-7C49-4F94-B446-D6B87AAEA559}" type="slidenum">
              <a:rPr lang="en-GB" smtClean="0"/>
              <a:pPr/>
              <a:t>‹#›</a:t>
            </a:fld>
            <a:endParaRPr lang="en-GB"/>
          </a:p>
        </p:txBody>
      </p:sp>
      <p:sp>
        <p:nvSpPr>
          <p:cNvPr id="6" name="Footer Placeholder 3"/>
          <p:cNvSpPr>
            <a:spLocks noGrp="1"/>
          </p:cNvSpPr>
          <p:nvPr>
            <p:ph type="ftr" sz="quarter" idx="10"/>
          </p:nvPr>
        </p:nvSpPr>
        <p:spPr>
          <a:xfrm>
            <a:off x="3959932" y="6492875"/>
            <a:ext cx="1224136" cy="365125"/>
          </a:xfrm>
        </p:spPr>
        <p:txBody>
          <a:bodyPr/>
          <a:lstStyle>
            <a:lvl1pPr algn="r">
              <a:defRPr sz="1000">
                <a:latin typeface="Arial" pitchFamily="34" charset="0"/>
                <a:cs typeface="Arial" pitchFamily="34" charset="0"/>
              </a:defRPr>
            </a:lvl1pPr>
          </a:lstStyle>
          <a:p>
            <a:pPr algn="ctr">
              <a:defRPr/>
            </a:pPr>
            <a:r>
              <a:rPr lang="en-US" dirty="0" smtClean="0"/>
              <a:t>© CSIR  2012</a:t>
            </a:r>
            <a:endParaRPr lang="en-US" dirty="0">
              <a:solidFill>
                <a:schemeClr val="tx1"/>
              </a:solidFill>
            </a:endParaRPr>
          </a:p>
        </p:txBody>
      </p:sp>
    </p:spTree>
  </p:cSld>
  <p:clrMapOvr>
    <a:masterClrMapping/>
  </p:clrMapOvr>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Picture 10" descr="Bg4.jpg"/>
          <p:cNvPicPr>
            <a:picLocks noChangeAspect="1"/>
          </p:cNvPicPr>
          <p:nvPr userDrawn="1"/>
        </p:nvPicPr>
        <p:blipFill>
          <a:blip r:embed="rId2" cstate="email"/>
          <a:srcRect/>
          <a:stretch>
            <a:fillRect/>
          </a:stretch>
        </p:blipFill>
        <p:spPr bwMode="auto">
          <a:xfrm>
            <a:off x="0" y="0"/>
            <a:ext cx="9144000" cy="6858000"/>
          </a:xfrm>
          <a:prstGeom prst="rect">
            <a:avLst/>
          </a:prstGeom>
          <a:noFill/>
          <a:ln w="9525">
            <a:noFill/>
            <a:miter lim="800000"/>
            <a:headEnd/>
            <a:tailEnd/>
          </a:ln>
        </p:spPr>
      </p:pic>
      <p:sp>
        <p:nvSpPr>
          <p:cNvPr id="9" name="Title 1"/>
          <p:cNvSpPr>
            <a:spLocks noGrp="1"/>
          </p:cNvSpPr>
          <p:nvPr>
            <p:ph type="title"/>
          </p:nvPr>
        </p:nvSpPr>
        <p:spPr>
          <a:xfrm>
            <a:off x="457200" y="274638"/>
            <a:ext cx="8229600" cy="582594"/>
          </a:xfrm>
        </p:spPr>
        <p:txBody>
          <a:bodyPr>
            <a:normAutofit/>
          </a:bodyPr>
          <a:lstStyle>
            <a:lvl1pPr algn="l">
              <a:defRPr sz="2800" b="0">
                <a:solidFill>
                  <a:schemeClr val="bg1"/>
                </a:solidFill>
                <a:latin typeface="Arial" pitchFamily="34" charset="0"/>
                <a:cs typeface="Arial" pitchFamily="34" charset="0"/>
              </a:defRPr>
            </a:lvl1pPr>
          </a:lstStyle>
          <a:p>
            <a:r>
              <a:rPr lang="en-US" dirty="0" smtClean="0"/>
              <a:t>Click to edit Master title style</a:t>
            </a:r>
            <a:endParaRPr lang="en-GB" dirty="0"/>
          </a:p>
        </p:txBody>
      </p:sp>
      <p:sp>
        <p:nvSpPr>
          <p:cNvPr id="4" name="Content Placeholder 2"/>
          <p:cNvSpPr>
            <a:spLocks noGrp="1"/>
          </p:cNvSpPr>
          <p:nvPr>
            <p:ph idx="1"/>
          </p:nvPr>
        </p:nvSpPr>
        <p:spPr>
          <a:xfrm>
            <a:off x="457200" y="1600201"/>
            <a:ext cx="8229600" cy="3628999"/>
          </a:xfrm>
        </p:spPr>
        <p:txBody>
          <a:bodyPr/>
          <a:lstStyle>
            <a:lvl1pPr>
              <a:buSzPct val="50000"/>
              <a:buFont typeface="Wingdings" pitchFamily="2" charset="2"/>
              <a:buChar char="q"/>
              <a:defRPr sz="2400"/>
            </a:lvl1pPr>
            <a:lvl2pPr>
              <a:buFont typeface="Wingdings" pitchFamily="2" charset="2"/>
              <a:buChar char="§"/>
              <a:defRPr sz="22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Slide Number Placeholder 5"/>
          <p:cNvSpPr>
            <a:spLocks noGrp="1"/>
          </p:cNvSpPr>
          <p:nvPr>
            <p:ph type="sldNum" sz="quarter" idx="12"/>
          </p:nvPr>
        </p:nvSpPr>
        <p:spPr>
          <a:xfrm>
            <a:off x="5004048" y="6492875"/>
            <a:ext cx="576064" cy="365125"/>
          </a:xfrm>
        </p:spPr>
        <p:txBody>
          <a:bodyPr/>
          <a:lstStyle>
            <a:lvl1pPr>
              <a:defRPr sz="1000">
                <a:latin typeface="Arial" pitchFamily="34" charset="0"/>
                <a:cs typeface="Arial" pitchFamily="34" charset="0"/>
              </a:defRPr>
            </a:lvl1pPr>
          </a:lstStyle>
          <a:p>
            <a:fld id="{323D642A-7C49-4F94-B446-D6B87AAEA559}" type="slidenum">
              <a:rPr lang="en-GB" smtClean="0"/>
              <a:pPr/>
              <a:t>‹#›</a:t>
            </a:fld>
            <a:endParaRPr lang="en-GB"/>
          </a:p>
        </p:txBody>
      </p:sp>
      <p:sp>
        <p:nvSpPr>
          <p:cNvPr id="6" name="Footer Placeholder 3"/>
          <p:cNvSpPr>
            <a:spLocks noGrp="1"/>
          </p:cNvSpPr>
          <p:nvPr>
            <p:ph type="ftr" sz="quarter" idx="10"/>
          </p:nvPr>
        </p:nvSpPr>
        <p:spPr>
          <a:xfrm>
            <a:off x="3419872" y="6492875"/>
            <a:ext cx="1224136" cy="365125"/>
          </a:xfrm>
        </p:spPr>
        <p:txBody>
          <a:bodyPr/>
          <a:lstStyle>
            <a:lvl1pPr algn="r">
              <a:defRPr sz="1000">
                <a:latin typeface="Arial" pitchFamily="34" charset="0"/>
                <a:cs typeface="Arial" pitchFamily="34" charset="0"/>
              </a:defRPr>
            </a:lvl1pPr>
          </a:lstStyle>
          <a:p>
            <a:pPr>
              <a:defRPr/>
            </a:pPr>
            <a:r>
              <a:rPr lang="en-US" smtClean="0"/>
              <a:t>© CSIR  2011</a:t>
            </a:r>
            <a:endParaRPr lang="en-US" dirty="0">
              <a:solidFill>
                <a:schemeClr val="tx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cover7.jpg"/>
          <p:cNvPicPr>
            <a:picLocks noChangeAspect="1"/>
          </p:cNvPicPr>
          <p:nvPr userDrawn="1"/>
        </p:nvPicPr>
        <p:blipFill>
          <a:blip r:embed="rId2" cstate="email"/>
          <a:stretch>
            <a:fillRect/>
          </a:stretch>
        </p:blipFill>
        <p:spPr>
          <a:xfrm>
            <a:off x="0" y="0"/>
            <a:ext cx="9323512" cy="6858000"/>
          </a:xfrm>
          <a:prstGeom prst="rect">
            <a:avLst/>
          </a:prstGeom>
        </p:spPr>
      </p:pic>
      <p:sp>
        <p:nvSpPr>
          <p:cNvPr id="8" name="Title 1"/>
          <p:cNvSpPr>
            <a:spLocks noGrp="1"/>
          </p:cNvSpPr>
          <p:nvPr>
            <p:ph type="title"/>
          </p:nvPr>
        </p:nvSpPr>
        <p:spPr>
          <a:xfrm>
            <a:off x="457200" y="274638"/>
            <a:ext cx="8229600" cy="582594"/>
          </a:xfrm>
        </p:spPr>
        <p:txBody>
          <a:bodyPr>
            <a:normAutofit/>
          </a:bodyPr>
          <a:lstStyle>
            <a:lvl1pPr algn="l">
              <a:defRPr sz="2800" b="0">
                <a:solidFill>
                  <a:schemeClr val="bg1"/>
                </a:solidFill>
                <a:latin typeface="Arial" pitchFamily="34" charset="0"/>
                <a:cs typeface="Arial" pitchFamily="34" charset="0"/>
              </a:defRPr>
            </a:lvl1pPr>
          </a:lstStyle>
          <a:p>
            <a:r>
              <a:rPr lang="en-US" dirty="0" smtClean="0"/>
              <a:t>Click to edit Master title style</a:t>
            </a:r>
            <a:endParaRPr lang="en-GB" dirty="0"/>
          </a:p>
        </p:txBody>
      </p:sp>
      <p:sp>
        <p:nvSpPr>
          <p:cNvPr id="4" name="Slide Number Placeholder 5"/>
          <p:cNvSpPr>
            <a:spLocks noGrp="1"/>
          </p:cNvSpPr>
          <p:nvPr>
            <p:ph type="sldNum" sz="quarter" idx="12"/>
          </p:nvPr>
        </p:nvSpPr>
        <p:spPr>
          <a:xfrm>
            <a:off x="6588224" y="6492875"/>
            <a:ext cx="576064" cy="365125"/>
          </a:xfrm>
        </p:spPr>
        <p:txBody>
          <a:bodyPr/>
          <a:lstStyle>
            <a:lvl1pPr>
              <a:defRPr sz="1000">
                <a:latin typeface="Arial" pitchFamily="34" charset="0"/>
                <a:cs typeface="Arial" pitchFamily="34" charset="0"/>
              </a:defRPr>
            </a:lvl1pPr>
          </a:lstStyle>
          <a:p>
            <a:fld id="{323D642A-7C49-4F94-B446-D6B87AAEA559}" type="slidenum">
              <a:rPr lang="en-GB" smtClean="0"/>
              <a:pPr/>
              <a:t>‹#›</a:t>
            </a:fld>
            <a:endParaRPr lang="en-GB"/>
          </a:p>
        </p:txBody>
      </p:sp>
      <p:sp>
        <p:nvSpPr>
          <p:cNvPr id="5" name="Footer Placeholder 3"/>
          <p:cNvSpPr>
            <a:spLocks noGrp="1"/>
          </p:cNvSpPr>
          <p:nvPr>
            <p:ph type="ftr" sz="quarter" idx="10"/>
          </p:nvPr>
        </p:nvSpPr>
        <p:spPr>
          <a:xfrm>
            <a:off x="5004048" y="6492875"/>
            <a:ext cx="1224136" cy="365125"/>
          </a:xfrm>
        </p:spPr>
        <p:txBody>
          <a:bodyPr/>
          <a:lstStyle>
            <a:lvl1pPr algn="r">
              <a:defRPr sz="1000">
                <a:latin typeface="Arial" pitchFamily="34" charset="0"/>
                <a:cs typeface="Arial" pitchFamily="34" charset="0"/>
              </a:defRPr>
            </a:lvl1pPr>
          </a:lstStyle>
          <a:p>
            <a:pPr>
              <a:defRPr/>
            </a:pPr>
            <a:r>
              <a:rPr lang="en-US" smtClean="0"/>
              <a:t>© CSIR  2011</a:t>
            </a:r>
            <a:endParaRPr lang="en-US" dirty="0">
              <a:solidFill>
                <a:schemeClr val="tx1"/>
              </a:solidFill>
            </a:endParaRPr>
          </a:p>
        </p:txBody>
      </p:sp>
      <p:sp>
        <p:nvSpPr>
          <p:cNvPr id="6" name="Content Placeholder 2"/>
          <p:cNvSpPr>
            <a:spLocks noGrp="1"/>
          </p:cNvSpPr>
          <p:nvPr>
            <p:ph idx="1"/>
          </p:nvPr>
        </p:nvSpPr>
        <p:spPr>
          <a:xfrm>
            <a:off x="3851920" y="1600201"/>
            <a:ext cx="4930577" cy="4133055"/>
          </a:xfrm>
        </p:spPr>
        <p:txBody>
          <a:bodyPr/>
          <a:lstStyle>
            <a:lvl1pPr>
              <a:buSzPct val="50000"/>
              <a:buFont typeface="Wingdings" pitchFamily="2" charset="2"/>
              <a:buChar char="q"/>
              <a:defRPr sz="2400"/>
            </a:lvl1pPr>
            <a:lvl2pPr>
              <a:buFont typeface="Wingdings" pitchFamily="2" charset="2"/>
              <a:buChar char="§"/>
              <a:defRPr sz="22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0" name="Picture 9" descr="cover2.jpg"/>
          <p:cNvPicPr>
            <a:picLocks noChangeAspect="1"/>
          </p:cNvPicPr>
          <p:nvPr userDrawn="1"/>
        </p:nvPicPr>
        <p:blipFill>
          <a:blip r:embed="rId2" cstate="email"/>
          <a:stretch>
            <a:fillRect/>
          </a:stretch>
        </p:blipFill>
        <p:spPr>
          <a:xfrm>
            <a:off x="0" y="0"/>
            <a:ext cx="9144000" cy="6858000"/>
          </a:xfrm>
          <a:prstGeom prst="rect">
            <a:avLst/>
          </a:prstGeom>
        </p:spPr>
      </p:pic>
      <p:sp>
        <p:nvSpPr>
          <p:cNvPr id="11" name="Title 1"/>
          <p:cNvSpPr>
            <a:spLocks noGrp="1"/>
          </p:cNvSpPr>
          <p:nvPr>
            <p:ph type="title"/>
          </p:nvPr>
        </p:nvSpPr>
        <p:spPr>
          <a:xfrm>
            <a:off x="3571868" y="214290"/>
            <a:ext cx="5572132" cy="582594"/>
          </a:xfrm>
        </p:spPr>
        <p:txBody>
          <a:bodyPr>
            <a:normAutofit/>
          </a:bodyPr>
          <a:lstStyle>
            <a:lvl1pPr algn="l">
              <a:defRPr sz="2800" b="0">
                <a:solidFill>
                  <a:schemeClr val="bg1"/>
                </a:solidFill>
                <a:latin typeface="Arial" pitchFamily="34" charset="0"/>
                <a:cs typeface="Arial" pitchFamily="34" charset="0"/>
              </a:defRPr>
            </a:lvl1pPr>
          </a:lstStyle>
          <a:p>
            <a:r>
              <a:rPr lang="en-US" dirty="0" smtClean="0"/>
              <a:t>Click to edit Master title style</a:t>
            </a:r>
            <a:endParaRPr lang="en-GB" dirty="0"/>
          </a:p>
        </p:txBody>
      </p:sp>
      <p:sp>
        <p:nvSpPr>
          <p:cNvPr id="4" name="Content Placeholder 2"/>
          <p:cNvSpPr>
            <a:spLocks noGrp="1"/>
          </p:cNvSpPr>
          <p:nvPr>
            <p:ph idx="1"/>
          </p:nvPr>
        </p:nvSpPr>
        <p:spPr>
          <a:xfrm>
            <a:off x="3779912" y="1600201"/>
            <a:ext cx="4906888" cy="4133055"/>
          </a:xfrm>
        </p:spPr>
        <p:txBody>
          <a:bodyPr/>
          <a:lstStyle>
            <a:lvl1pPr>
              <a:buSzPct val="50000"/>
              <a:buFont typeface="Wingdings" pitchFamily="2" charset="2"/>
              <a:buChar char="q"/>
              <a:defRPr sz="2400">
                <a:solidFill>
                  <a:schemeClr val="bg1"/>
                </a:solidFill>
              </a:defRPr>
            </a:lvl1pPr>
            <a:lvl2pPr>
              <a:buFont typeface="Wingdings" pitchFamily="2" charset="2"/>
              <a:buChar char="§"/>
              <a:defRPr sz="2200">
                <a:solidFill>
                  <a:schemeClr val="bg1"/>
                </a:solidFill>
              </a:defRPr>
            </a:lvl2pPr>
            <a:lvl3pPr>
              <a:defRPr sz="2200">
                <a:solidFill>
                  <a:schemeClr val="bg1"/>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Slide Number Placeholder 5"/>
          <p:cNvSpPr>
            <a:spLocks noGrp="1"/>
          </p:cNvSpPr>
          <p:nvPr>
            <p:ph type="sldNum" sz="quarter" idx="12"/>
          </p:nvPr>
        </p:nvSpPr>
        <p:spPr>
          <a:xfrm>
            <a:off x="6588224" y="6492875"/>
            <a:ext cx="576064" cy="365125"/>
          </a:xfrm>
        </p:spPr>
        <p:txBody>
          <a:bodyPr/>
          <a:lstStyle>
            <a:lvl1pPr>
              <a:defRPr sz="1000">
                <a:latin typeface="Arial" pitchFamily="34" charset="0"/>
                <a:cs typeface="Arial" pitchFamily="34" charset="0"/>
              </a:defRPr>
            </a:lvl1pPr>
          </a:lstStyle>
          <a:p>
            <a:fld id="{323D642A-7C49-4F94-B446-D6B87AAEA559}" type="slidenum">
              <a:rPr lang="en-GB" smtClean="0"/>
              <a:pPr/>
              <a:t>‹#›</a:t>
            </a:fld>
            <a:endParaRPr lang="en-GB"/>
          </a:p>
        </p:txBody>
      </p:sp>
      <p:sp>
        <p:nvSpPr>
          <p:cNvPr id="6" name="Footer Placeholder 3"/>
          <p:cNvSpPr>
            <a:spLocks noGrp="1"/>
          </p:cNvSpPr>
          <p:nvPr>
            <p:ph type="ftr" sz="quarter" idx="10"/>
          </p:nvPr>
        </p:nvSpPr>
        <p:spPr>
          <a:xfrm>
            <a:off x="5004048" y="6492875"/>
            <a:ext cx="1224136" cy="365125"/>
          </a:xfrm>
        </p:spPr>
        <p:txBody>
          <a:bodyPr/>
          <a:lstStyle>
            <a:lvl1pPr algn="r">
              <a:defRPr sz="1000">
                <a:latin typeface="Arial" pitchFamily="34" charset="0"/>
                <a:cs typeface="Arial" pitchFamily="34" charset="0"/>
              </a:defRPr>
            </a:lvl1pPr>
          </a:lstStyle>
          <a:p>
            <a:pPr>
              <a:defRPr/>
            </a:pPr>
            <a:r>
              <a:rPr lang="en-US" smtClean="0"/>
              <a:t>© CSIR  2011</a:t>
            </a:r>
            <a:endParaRPr lang="en-US" dirty="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cover5.jpg"/>
          <p:cNvPicPr>
            <a:picLocks noChangeAspect="1"/>
          </p:cNvPicPr>
          <p:nvPr userDrawn="1"/>
        </p:nvPicPr>
        <p:blipFill>
          <a:blip r:embed="rId2" cstate="email"/>
          <a:stretch>
            <a:fillRect/>
          </a:stretch>
        </p:blipFill>
        <p:spPr>
          <a:xfrm>
            <a:off x="4229" y="0"/>
            <a:ext cx="9135541" cy="6858000"/>
          </a:xfrm>
          <a:prstGeom prst="rect">
            <a:avLst/>
          </a:prstGeom>
        </p:spPr>
      </p:pic>
      <p:sp>
        <p:nvSpPr>
          <p:cNvPr id="2" name="Title 1"/>
          <p:cNvSpPr>
            <a:spLocks noGrp="1"/>
          </p:cNvSpPr>
          <p:nvPr>
            <p:ph type="title"/>
          </p:nvPr>
        </p:nvSpPr>
        <p:spPr>
          <a:xfrm>
            <a:off x="457200" y="274638"/>
            <a:ext cx="8229600" cy="511156"/>
          </a:xfrm>
        </p:spPr>
        <p:txBody>
          <a:bodyPr>
            <a:noAutofit/>
          </a:bodyPr>
          <a:lstStyle>
            <a:lvl1pPr algn="l">
              <a:defRPr sz="2800" b="0">
                <a:solidFill>
                  <a:schemeClr val="bg1"/>
                </a:solidFill>
                <a:latin typeface="Arial" pitchFamily="34" charset="0"/>
                <a:cs typeface="Arial" pitchFamily="34" charset="0"/>
              </a:defRPr>
            </a:lvl1pPr>
          </a:lstStyle>
          <a:p>
            <a:r>
              <a:rPr lang="en-US" dirty="0" smtClean="0"/>
              <a:t>Click to edit Master title style</a:t>
            </a:r>
            <a:endParaRPr lang="en-GB" dirty="0"/>
          </a:p>
        </p:txBody>
      </p:sp>
      <p:sp>
        <p:nvSpPr>
          <p:cNvPr id="4" name="Content Placeholder 2"/>
          <p:cNvSpPr>
            <a:spLocks noGrp="1"/>
          </p:cNvSpPr>
          <p:nvPr>
            <p:ph idx="1"/>
          </p:nvPr>
        </p:nvSpPr>
        <p:spPr>
          <a:xfrm>
            <a:off x="3779912" y="1600201"/>
            <a:ext cx="4906888" cy="4133055"/>
          </a:xfrm>
        </p:spPr>
        <p:txBody>
          <a:bodyPr/>
          <a:lstStyle>
            <a:lvl1pPr>
              <a:buSzPct val="50000"/>
              <a:buFont typeface="Wingdings" pitchFamily="2" charset="2"/>
              <a:buChar char="q"/>
              <a:defRPr sz="2400">
                <a:solidFill>
                  <a:schemeClr val="bg1"/>
                </a:solidFill>
              </a:defRPr>
            </a:lvl1pPr>
            <a:lvl2pPr>
              <a:buFont typeface="Wingdings" pitchFamily="2" charset="2"/>
              <a:buChar char="§"/>
              <a:defRPr sz="2200">
                <a:solidFill>
                  <a:schemeClr val="bg1"/>
                </a:solidFill>
              </a:defRPr>
            </a:lvl2pPr>
            <a:lvl3pPr>
              <a:defRPr sz="2200">
                <a:solidFill>
                  <a:schemeClr val="bg1"/>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Slide Number Placeholder 5"/>
          <p:cNvSpPr>
            <a:spLocks noGrp="1"/>
          </p:cNvSpPr>
          <p:nvPr>
            <p:ph type="sldNum" sz="quarter" idx="12"/>
          </p:nvPr>
        </p:nvSpPr>
        <p:spPr>
          <a:xfrm>
            <a:off x="6588224" y="6492875"/>
            <a:ext cx="576064" cy="365125"/>
          </a:xfrm>
        </p:spPr>
        <p:txBody>
          <a:bodyPr/>
          <a:lstStyle>
            <a:lvl1pPr>
              <a:defRPr sz="1000">
                <a:latin typeface="Arial" pitchFamily="34" charset="0"/>
                <a:cs typeface="Arial" pitchFamily="34" charset="0"/>
              </a:defRPr>
            </a:lvl1pPr>
          </a:lstStyle>
          <a:p>
            <a:fld id="{323D642A-7C49-4F94-B446-D6B87AAEA559}" type="slidenum">
              <a:rPr lang="en-GB" smtClean="0"/>
              <a:pPr/>
              <a:t>‹#›</a:t>
            </a:fld>
            <a:endParaRPr lang="en-GB"/>
          </a:p>
        </p:txBody>
      </p:sp>
      <p:sp>
        <p:nvSpPr>
          <p:cNvPr id="7" name="Footer Placeholder 3"/>
          <p:cNvSpPr>
            <a:spLocks noGrp="1"/>
          </p:cNvSpPr>
          <p:nvPr>
            <p:ph type="ftr" sz="quarter" idx="10"/>
          </p:nvPr>
        </p:nvSpPr>
        <p:spPr>
          <a:xfrm>
            <a:off x="5004048" y="6492875"/>
            <a:ext cx="1224136" cy="365125"/>
          </a:xfrm>
        </p:spPr>
        <p:txBody>
          <a:bodyPr/>
          <a:lstStyle>
            <a:lvl1pPr algn="r">
              <a:defRPr sz="1000">
                <a:latin typeface="Arial" pitchFamily="34" charset="0"/>
                <a:cs typeface="Arial" pitchFamily="34" charset="0"/>
              </a:defRPr>
            </a:lvl1pPr>
          </a:lstStyle>
          <a:p>
            <a:pPr>
              <a:defRPr/>
            </a:pPr>
            <a:r>
              <a:rPr lang="en-US" smtClean="0"/>
              <a:t>© CSIR  2011</a:t>
            </a:r>
            <a:endParaRPr lang="en-US" dirty="0">
              <a:solidFill>
                <a:schemeClr val="tx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cover3.jpg"/>
          <p:cNvPicPr>
            <a:picLocks noChangeAspect="1"/>
          </p:cNvPicPr>
          <p:nvPr userDrawn="1"/>
        </p:nvPicPr>
        <p:blipFill>
          <a:blip r:embed="rId2" cstate="email"/>
          <a:stretch>
            <a:fillRect/>
          </a:stretch>
        </p:blipFill>
        <p:spPr>
          <a:xfrm>
            <a:off x="0" y="0"/>
            <a:ext cx="9144000" cy="6858000"/>
          </a:xfrm>
          <a:prstGeom prst="rect">
            <a:avLst/>
          </a:prstGeom>
        </p:spPr>
      </p:pic>
      <p:sp>
        <p:nvSpPr>
          <p:cNvPr id="6" name="Title 1"/>
          <p:cNvSpPr>
            <a:spLocks noGrp="1"/>
          </p:cNvSpPr>
          <p:nvPr>
            <p:ph type="title"/>
          </p:nvPr>
        </p:nvSpPr>
        <p:spPr>
          <a:xfrm>
            <a:off x="457200" y="274638"/>
            <a:ext cx="8229600" cy="511156"/>
          </a:xfrm>
        </p:spPr>
        <p:txBody>
          <a:bodyPr>
            <a:noAutofit/>
          </a:bodyPr>
          <a:lstStyle>
            <a:lvl1pPr algn="l">
              <a:defRPr sz="2800" b="0">
                <a:solidFill>
                  <a:schemeClr val="bg1"/>
                </a:solidFill>
                <a:latin typeface="Arial" pitchFamily="34" charset="0"/>
                <a:cs typeface="Arial" pitchFamily="34" charset="0"/>
              </a:defRPr>
            </a:lvl1pPr>
          </a:lstStyle>
          <a:p>
            <a:r>
              <a:rPr lang="en-US" dirty="0" smtClean="0"/>
              <a:t>Click to edit Master title style</a:t>
            </a:r>
            <a:endParaRPr lang="en-GB" dirty="0"/>
          </a:p>
        </p:txBody>
      </p:sp>
      <p:sp>
        <p:nvSpPr>
          <p:cNvPr id="4" name="Content Placeholder 2"/>
          <p:cNvSpPr>
            <a:spLocks noGrp="1"/>
          </p:cNvSpPr>
          <p:nvPr>
            <p:ph idx="1"/>
          </p:nvPr>
        </p:nvSpPr>
        <p:spPr>
          <a:xfrm>
            <a:off x="4307657" y="1600201"/>
            <a:ext cx="4474840" cy="4133055"/>
          </a:xfrm>
        </p:spPr>
        <p:txBody>
          <a:bodyPr/>
          <a:lstStyle>
            <a:lvl1pPr>
              <a:buSzPct val="50000"/>
              <a:buFont typeface="Wingdings" pitchFamily="2" charset="2"/>
              <a:buChar char="q"/>
              <a:defRPr sz="2400"/>
            </a:lvl1pPr>
            <a:lvl2pPr>
              <a:buFont typeface="Wingdings" pitchFamily="2" charset="2"/>
              <a:buChar char="§"/>
              <a:defRPr sz="22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Slide Number Placeholder 5"/>
          <p:cNvSpPr>
            <a:spLocks noGrp="1"/>
          </p:cNvSpPr>
          <p:nvPr>
            <p:ph type="sldNum" sz="quarter" idx="12"/>
          </p:nvPr>
        </p:nvSpPr>
        <p:spPr>
          <a:xfrm>
            <a:off x="6588224" y="6492875"/>
            <a:ext cx="576064" cy="365125"/>
          </a:xfrm>
        </p:spPr>
        <p:txBody>
          <a:bodyPr/>
          <a:lstStyle>
            <a:lvl1pPr>
              <a:defRPr sz="1000">
                <a:latin typeface="Arial" pitchFamily="34" charset="0"/>
                <a:cs typeface="Arial" pitchFamily="34" charset="0"/>
              </a:defRPr>
            </a:lvl1pPr>
          </a:lstStyle>
          <a:p>
            <a:fld id="{323D642A-7C49-4F94-B446-D6B87AAEA559}" type="slidenum">
              <a:rPr lang="en-GB" smtClean="0"/>
              <a:pPr/>
              <a:t>‹#›</a:t>
            </a:fld>
            <a:endParaRPr lang="en-GB"/>
          </a:p>
        </p:txBody>
      </p:sp>
      <p:sp>
        <p:nvSpPr>
          <p:cNvPr id="8" name="Footer Placeholder 3"/>
          <p:cNvSpPr>
            <a:spLocks noGrp="1"/>
          </p:cNvSpPr>
          <p:nvPr>
            <p:ph type="ftr" sz="quarter" idx="10"/>
          </p:nvPr>
        </p:nvSpPr>
        <p:spPr>
          <a:xfrm>
            <a:off x="5004048" y="6492875"/>
            <a:ext cx="1224136" cy="365125"/>
          </a:xfrm>
        </p:spPr>
        <p:txBody>
          <a:bodyPr/>
          <a:lstStyle>
            <a:lvl1pPr algn="r">
              <a:defRPr sz="1000">
                <a:latin typeface="Arial" pitchFamily="34" charset="0"/>
                <a:cs typeface="Arial" pitchFamily="34" charset="0"/>
              </a:defRPr>
            </a:lvl1pPr>
          </a:lstStyle>
          <a:p>
            <a:pPr>
              <a:defRPr/>
            </a:pPr>
            <a:r>
              <a:rPr lang="en-US" smtClean="0"/>
              <a:t>© CSIR  2011</a:t>
            </a:r>
            <a:endParaRPr lang="en-US" dirty="0">
              <a:solidFill>
                <a:schemeClr val="tx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8" name="Picture 7" descr="cover6.jpg"/>
          <p:cNvPicPr>
            <a:picLocks noChangeAspect="1"/>
          </p:cNvPicPr>
          <p:nvPr userDrawn="1"/>
        </p:nvPicPr>
        <p:blipFill>
          <a:blip r:embed="rId2" cstate="email"/>
          <a:stretch>
            <a:fillRect/>
          </a:stretch>
        </p:blipFill>
        <p:spPr>
          <a:xfrm>
            <a:off x="0" y="0"/>
            <a:ext cx="9144000" cy="6858000"/>
          </a:xfrm>
          <a:prstGeom prst="rect">
            <a:avLst/>
          </a:prstGeom>
        </p:spPr>
      </p:pic>
      <p:sp>
        <p:nvSpPr>
          <p:cNvPr id="9" name="Title 1"/>
          <p:cNvSpPr>
            <a:spLocks noGrp="1"/>
          </p:cNvSpPr>
          <p:nvPr>
            <p:ph type="title"/>
          </p:nvPr>
        </p:nvSpPr>
        <p:spPr>
          <a:xfrm>
            <a:off x="3571868" y="214290"/>
            <a:ext cx="5464628" cy="582594"/>
          </a:xfrm>
        </p:spPr>
        <p:txBody>
          <a:bodyPr>
            <a:normAutofit/>
          </a:bodyPr>
          <a:lstStyle>
            <a:lvl1pPr algn="l">
              <a:defRPr sz="2800" b="0">
                <a:solidFill>
                  <a:schemeClr val="bg1"/>
                </a:solidFill>
                <a:latin typeface="Arial" pitchFamily="34" charset="0"/>
                <a:cs typeface="Arial" pitchFamily="34" charset="0"/>
              </a:defRPr>
            </a:lvl1pPr>
          </a:lstStyle>
          <a:p>
            <a:r>
              <a:rPr lang="en-US" dirty="0" smtClean="0"/>
              <a:t>Click to edit Master title style</a:t>
            </a:r>
            <a:endParaRPr lang="en-GB" dirty="0"/>
          </a:p>
        </p:txBody>
      </p:sp>
      <p:sp>
        <p:nvSpPr>
          <p:cNvPr id="4" name="Content Placeholder 2"/>
          <p:cNvSpPr>
            <a:spLocks noGrp="1"/>
          </p:cNvSpPr>
          <p:nvPr>
            <p:ph idx="1"/>
          </p:nvPr>
        </p:nvSpPr>
        <p:spPr>
          <a:xfrm>
            <a:off x="3779912" y="1600201"/>
            <a:ext cx="4906888" cy="4133055"/>
          </a:xfrm>
        </p:spPr>
        <p:txBody>
          <a:bodyPr/>
          <a:lstStyle>
            <a:lvl1pPr>
              <a:buSzPct val="50000"/>
              <a:buFont typeface="Wingdings" pitchFamily="2" charset="2"/>
              <a:buChar char="q"/>
              <a:defRPr sz="2400"/>
            </a:lvl1pPr>
            <a:lvl2pPr>
              <a:buFont typeface="Wingdings" pitchFamily="2" charset="2"/>
              <a:buChar char="§"/>
              <a:defRPr sz="2200"/>
            </a:lvl2pPr>
            <a:lvl3pPr>
              <a:defRPr sz="220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Slide Number Placeholder 5"/>
          <p:cNvSpPr>
            <a:spLocks noGrp="1"/>
          </p:cNvSpPr>
          <p:nvPr>
            <p:ph type="sldNum" sz="quarter" idx="12"/>
          </p:nvPr>
        </p:nvSpPr>
        <p:spPr>
          <a:xfrm>
            <a:off x="6588224" y="6492875"/>
            <a:ext cx="576064" cy="365125"/>
          </a:xfrm>
        </p:spPr>
        <p:txBody>
          <a:bodyPr/>
          <a:lstStyle>
            <a:lvl1pPr>
              <a:defRPr sz="1000">
                <a:latin typeface="Arial" pitchFamily="34" charset="0"/>
                <a:cs typeface="Arial" pitchFamily="34" charset="0"/>
              </a:defRPr>
            </a:lvl1pPr>
          </a:lstStyle>
          <a:p>
            <a:fld id="{323D642A-7C49-4F94-B446-D6B87AAEA559}" type="slidenum">
              <a:rPr lang="en-GB" smtClean="0"/>
              <a:pPr/>
              <a:t>‹#›</a:t>
            </a:fld>
            <a:endParaRPr lang="en-GB"/>
          </a:p>
        </p:txBody>
      </p:sp>
      <p:sp>
        <p:nvSpPr>
          <p:cNvPr id="6" name="Footer Placeholder 3"/>
          <p:cNvSpPr>
            <a:spLocks noGrp="1"/>
          </p:cNvSpPr>
          <p:nvPr>
            <p:ph type="ftr" sz="quarter" idx="10"/>
          </p:nvPr>
        </p:nvSpPr>
        <p:spPr>
          <a:xfrm>
            <a:off x="5004048" y="6492875"/>
            <a:ext cx="1224136" cy="365125"/>
          </a:xfrm>
        </p:spPr>
        <p:txBody>
          <a:bodyPr/>
          <a:lstStyle>
            <a:lvl1pPr algn="r">
              <a:defRPr sz="1000">
                <a:latin typeface="Arial" pitchFamily="34" charset="0"/>
                <a:cs typeface="Arial" pitchFamily="34" charset="0"/>
              </a:defRPr>
            </a:lvl1pPr>
          </a:lstStyle>
          <a:p>
            <a:pPr>
              <a:defRPr/>
            </a:pPr>
            <a:r>
              <a:rPr lang="en-US" smtClean="0"/>
              <a:t>© CSIR  2011</a:t>
            </a:r>
            <a:endParaRPr lang="en-US" dirty="0">
              <a:solidFill>
                <a:schemeClr val="tx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Footer Placeholder 4"/>
          <p:cNvSpPr>
            <a:spLocks noGrp="1"/>
          </p:cNvSpPr>
          <p:nvPr userDrawn="1">
            <p:ph type="ftr" sz="quarter" idx="4294967295"/>
          </p:nvPr>
        </p:nvSpPr>
        <p:spPr>
          <a:xfrm>
            <a:off x="0" y="6492875"/>
            <a:ext cx="1223963" cy="365125"/>
          </a:xfrm>
        </p:spPr>
        <p:txBody>
          <a:bodyPr/>
          <a:lstStyle/>
          <a:p>
            <a:pPr>
              <a:defRPr/>
            </a:pPr>
            <a:r>
              <a:rPr lang="en-US" smtClean="0"/>
              <a:t>© CSIR  2011</a:t>
            </a:r>
            <a:endParaRPr lang="en-US" dirty="0">
              <a:solidFill>
                <a:schemeClr val="tx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5E75ABF-2400-4773-A70F-3AA8C28B38B0}" type="datetime1">
              <a:rPr lang="en-US" smtClean="0"/>
              <a:pPr/>
              <a:t>10/30/2012</a:t>
            </a:fld>
            <a:endParaRPr lang="en-GB"/>
          </a:p>
        </p:txBody>
      </p:sp>
      <p:sp>
        <p:nvSpPr>
          <p:cNvPr id="5" name="Footer Placeholder 4"/>
          <p:cNvSpPr>
            <a:spLocks noGrp="1"/>
          </p:cNvSpPr>
          <p:nvPr>
            <p:ph type="ftr" sz="quarter" idx="11"/>
          </p:nvPr>
        </p:nvSpPr>
        <p:spPr/>
        <p:txBody>
          <a:bodyPr/>
          <a:lstStyle/>
          <a:p>
            <a:r>
              <a:rPr lang="en-GB" smtClean="0"/>
              <a:t>© CSIR  2011</a:t>
            </a:r>
            <a:endParaRPr lang="en-GB"/>
          </a:p>
        </p:txBody>
      </p:sp>
      <p:sp>
        <p:nvSpPr>
          <p:cNvPr id="6" name="Slide Number Placeholder 5"/>
          <p:cNvSpPr>
            <a:spLocks noGrp="1"/>
          </p:cNvSpPr>
          <p:nvPr>
            <p:ph type="sldNum" sz="quarter" idx="12"/>
          </p:nvPr>
        </p:nvSpPr>
        <p:spPr/>
        <p:txBody>
          <a:bodyPr/>
          <a:lstStyle/>
          <a:p>
            <a:fld id="{323D642A-7C49-4F94-B446-D6B87AAEA55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AFBBB83-8F45-406B-8C80-393B74165D8C}" type="datetime1">
              <a:rPr lang="en-US" smtClean="0"/>
              <a:pPr/>
              <a:t>10/30/2012</a:t>
            </a:fld>
            <a:endParaRPr lang="en-GB"/>
          </a:p>
        </p:txBody>
      </p:sp>
      <p:sp>
        <p:nvSpPr>
          <p:cNvPr id="5" name="Footer Placeholder 4"/>
          <p:cNvSpPr>
            <a:spLocks noGrp="1"/>
          </p:cNvSpPr>
          <p:nvPr>
            <p:ph type="ftr" sz="quarter" idx="11"/>
          </p:nvPr>
        </p:nvSpPr>
        <p:spPr/>
        <p:txBody>
          <a:bodyPr/>
          <a:lstStyle/>
          <a:p>
            <a:r>
              <a:rPr lang="en-GB" smtClean="0"/>
              <a:t>© CSIR  2011</a:t>
            </a:r>
            <a:endParaRPr lang="en-GB"/>
          </a:p>
        </p:txBody>
      </p:sp>
      <p:sp>
        <p:nvSpPr>
          <p:cNvPr id="6" name="Slide Number Placeholder 5"/>
          <p:cNvSpPr>
            <a:spLocks noGrp="1"/>
          </p:cNvSpPr>
          <p:nvPr>
            <p:ph type="sldNum" sz="quarter" idx="12"/>
          </p:nvPr>
        </p:nvSpPr>
        <p:spPr/>
        <p:txBody>
          <a:bodyPr/>
          <a:lstStyle/>
          <a:p>
            <a:fld id="{323D642A-7C49-4F94-B446-D6B87AAEA55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482107-7295-49F0-9F68-EBD5A923A68D}" type="datetime1">
              <a:rPr lang="en-US" smtClean="0"/>
              <a:pPr/>
              <a:t>10/30/2012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 CSIR  2011</a:t>
            </a: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3D642A-7C49-4F94-B446-D6B87AAEA55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3.emf"/><Relationship Id="rId4" Type="http://schemas.openxmlformats.org/officeDocument/2006/relationships/oleObject" Target="../embeddings/Microsoft_Excel_97-2003_Worksheet1.xls"/></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oleObject" Target="../embeddings/oleObject3.bin"/><Relationship Id="rId7" Type="http://schemas.openxmlformats.org/officeDocument/2006/relationships/oleObject" Target="../embeddings/Microsoft_Excel_97-2003_Worksheet3.xls"/><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14.emf"/><Relationship Id="rId4" Type="http://schemas.openxmlformats.org/officeDocument/2006/relationships/oleObject" Target="../embeddings/Microsoft_Excel_97-2003_Worksheet2.xls"/></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6.emf"/><Relationship Id="rId4" Type="http://schemas.openxmlformats.org/officeDocument/2006/relationships/oleObject" Target="../embeddings/Microsoft_Excel_97-2003_Worksheet4.xls"/></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170342" y="548118"/>
            <a:ext cx="8784976" cy="1889459"/>
          </a:xfrm>
        </p:spPr>
        <p:txBody>
          <a:bodyPr>
            <a:noAutofit/>
          </a:bodyPr>
          <a:lstStyle/>
          <a:p>
            <a:r>
              <a:rPr lang="en-GB" dirty="0" smtClean="0">
                <a:solidFill>
                  <a:srgbClr val="AFAFAF"/>
                </a:solidFill>
              </a:rPr>
              <a:t>Exploring uncertainty in the water resources estimation chain in southern Africa.</a:t>
            </a:r>
            <a:r>
              <a:rPr lang="en-GB" dirty="0" smtClean="0"/>
              <a:t/>
            </a:r>
            <a:br>
              <a:rPr lang="en-GB" dirty="0" smtClean="0"/>
            </a:br>
            <a:r>
              <a:rPr lang="en-GB" dirty="0" smtClean="0">
                <a:solidFill>
                  <a:schemeClr val="bg1"/>
                </a:solidFill>
              </a:rPr>
              <a:t>IGCP565</a:t>
            </a:r>
            <a:endParaRPr lang="en-US" dirty="0">
              <a:solidFill>
                <a:schemeClr val="bg1"/>
              </a:solidFill>
            </a:endParaRPr>
          </a:p>
        </p:txBody>
      </p:sp>
      <p:sp>
        <p:nvSpPr>
          <p:cNvPr id="10" name="Title 7"/>
          <p:cNvSpPr txBox="1">
            <a:spLocks/>
          </p:cNvSpPr>
          <p:nvPr/>
        </p:nvSpPr>
        <p:spPr>
          <a:xfrm>
            <a:off x="683568" y="260648"/>
            <a:ext cx="7772400" cy="584195"/>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3200" i="0" u="none" strike="noStrike" kern="1200" cap="small" spc="0" normalizeH="0" noProof="0" dirty="0">
              <a:ln>
                <a:noFill/>
              </a:ln>
              <a:solidFill>
                <a:schemeClr val="bg1"/>
              </a:solidFill>
              <a:effectLst/>
              <a:uLnTx/>
              <a:uFillTx/>
              <a:latin typeface="Arial" pitchFamily="34" charset="0"/>
              <a:ea typeface="+mj-ea"/>
              <a:cs typeface="Arial" pitchFamily="34" charset="0"/>
            </a:endParaRPr>
          </a:p>
        </p:txBody>
      </p:sp>
      <p:sp>
        <p:nvSpPr>
          <p:cNvPr id="11" name="Title 7"/>
          <p:cNvSpPr txBox="1">
            <a:spLocks/>
          </p:cNvSpPr>
          <p:nvPr/>
        </p:nvSpPr>
        <p:spPr>
          <a:xfrm>
            <a:off x="755576" y="4509120"/>
            <a:ext cx="6192688" cy="936104"/>
          </a:xfrm>
          <a:prstGeom prst="rect">
            <a:avLst/>
          </a:prstGeom>
        </p:spPr>
        <p:txBody>
          <a:bodyPr vert="horz" lIns="91440" tIns="45720" rIns="91440" bIns="45720" rtlCol="0" anchor="ctr">
            <a:normAutofit fontScale="90000" lnSpcReduction="20000"/>
          </a:bodyPr>
          <a:lstStyle/>
          <a:p>
            <a:pPr>
              <a:spcBef>
                <a:spcPct val="0"/>
              </a:spcBef>
              <a:defRPr/>
            </a:pPr>
            <a:r>
              <a:rPr lang="en-GB" sz="2700" cap="small" dirty="0" smtClean="0">
                <a:solidFill>
                  <a:srgbClr val="AFAFAF"/>
                </a:solidFill>
                <a:latin typeface="Arial" pitchFamily="34" charset="0"/>
                <a:cs typeface="Arial" pitchFamily="34" charset="0"/>
              </a:rPr>
              <a:t>Birchwood Hotel, Johannesburg</a:t>
            </a:r>
          </a:p>
          <a:p>
            <a:pPr marL="0" marR="0" lvl="0" indent="0" defTabSz="914400" rtl="0" eaLnBrk="1" fontAlgn="auto" latinLnBrk="0" hangingPunct="1">
              <a:lnSpc>
                <a:spcPct val="100000"/>
              </a:lnSpc>
              <a:spcBef>
                <a:spcPct val="0"/>
              </a:spcBef>
              <a:spcAft>
                <a:spcPts val="0"/>
              </a:spcAft>
              <a:buClrTx/>
              <a:buSzTx/>
              <a:buFontTx/>
              <a:buNone/>
              <a:tabLst/>
              <a:defRPr/>
            </a:pPr>
            <a:endParaRPr lang="en-US" sz="2200" cap="small" dirty="0" smtClean="0">
              <a:solidFill>
                <a:srgbClr val="AFAFAF"/>
              </a:solidFill>
              <a:latin typeface="Arial" pitchFamily="34" charset="0"/>
              <a:cs typeface="Arial" pitchFamily="34" charset="0"/>
            </a:endParaRPr>
          </a:p>
          <a:p>
            <a:pPr marL="0" marR="0" lvl="0" indent="0" defTabSz="914400" rtl="0" eaLnBrk="1" fontAlgn="auto" latinLnBrk="0" hangingPunct="1">
              <a:lnSpc>
                <a:spcPct val="100000"/>
              </a:lnSpc>
              <a:spcBef>
                <a:spcPct val="0"/>
              </a:spcBef>
              <a:spcAft>
                <a:spcPts val="0"/>
              </a:spcAft>
              <a:buClrTx/>
              <a:buSzTx/>
              <a:buFontTx/>
              <a:buNone/>
              <a:tabLst/>
              <a:defRPr/>
            </a:pPr>
            <a:r>
              <a:rPr lang="en-US" sz="2400" cap="small" dirty="0" smtClean="0">
                <a:solidFill>
                  <a:srgbClr val="AFAFAF"/>
                </a:solidFill>
                <a:latin typeface="Arial" pitchFamily="34" charset="0"/>
                <a:cs typeface="Arial" pitchFamily="34" charset="0"/>
              </a:rPr>
              <a:t>30</a:t>
            </a:r>
            <a:r>
              <a:rPr lang="en-US" sz="2400" cap="small" baseline="30000" dirty="0" smtClean="0">
                <a:solidFill>
                  <a:srgbClr val="AFAFAF"/>
                </a:solidFill>
                <a:latin typeface="Arial" pitchFamily="34" charset="0"/>
                <a:cs typeface="Arial" pitchFamily="34" charset="0"/>
              </a:rPr>
              <a:t>th</a:t>
            </a:r>
            <a:r>
              <a:rPr lang="en-US" sz="2400" cap="small" dirty="0" smtClean="0">
                <a:solidFill>
                  <a:srgbClr val="AFAFAF"/>
                </a:solidFill>
                <a:latin typeface="Arial" pitchFamily="34" charset="0"/>
                <a:cs typeface="Arial" pitchFamily="34" charset="0"/>
              </a:rPr>
              <a:t> October 2012</a:t>
            </a:r>
            <a:endParaRPr lang="en-GB" sz="2400" cap="small" dirty="0">
              <a:solidFill>
                <a:srgbClr val="AFAFAF"/>
              </a:solidFill>
              <a:latin typeface="Arial" pitchFamily="34" charset="0"/>
              <a:cs typeface="Arial" pitchFamily="34" charset="0"/>
            </a:endParaRPr>
          </a:p>
        </p:txBody>
      </p:sp>
      <p:sp>
        <p:nvSpPr>
          <p:cNvPr id="13" name="Title 7"/>
          <p:cNvSpPr txBox="1">
            <a:spLocks/>
          </p:cNvSpPr>
          <p:nvPr/>
        </p:nvSpPr>
        <p:spPr>
          <a:xfrm>
            <a:off x="755576" y="3212976"/>
            <a:ext cx="4104456" cy="936104"/>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2400" u="sng" cap="small" dirty="0" smtClean="0">
                <a:solidFill>
                  <a:schemeClr val="bg1"/>
                </a:solidFill>
                <a:latin typeface="Arial" pitchFamily="34" charset="0"/>
                <a:cs typeface="Arial" pitchFamily="34" charset="0"/>
              </a:rPr>
              <a:t>E. </a:t>
            </a:r>
            <a:r>
              <a:rPr lang="en-US" sz="2400" u="sng" cap="small" dirty="0" err="1" smtClean="0">
                <a:solidFill>
                  <a:schemeClr val="bg1"/>
                </a:solidFill>
                <a:latin typeface="Arial" pitchFamily="34" charset="0"/>
                <a:cs typeface="Arial" pitchFamily="34" charset="0"/>
              </a:rPr>
              <a:t>Kapangaziwiri</a:t>
            </a:r>
            <a:endParaRPr lang="en-US" sz="2400" u="sng" cap="small" dirty="0" smtClean="0">
              <a:solidFill>
                <a:schemeClr val="bg1"/>
              </a:solidFill>
              <a:latin typeface="Arial" pitchFamily="34" charset="0"/>
              <a:cs typeface="Arial" pitchFamily="34" charset="0"/>
            </a:endParaRPr>
          </a:p>
          <a:p>
            <a:pPr marL="0" marR="0" lvl="0" indent="0" defTabSz="914400" rtl="0" eaLnBrk="1" fontAlgn="auto" latinLnBrk="0" hangingPunct="1">
              <a:lnSpc>
                <a:spcPct val="100000"/>
              </a:lnSpc>
              <a:spcBef>
                <a:spcPct val="0"/>
              </a:spcBef>
              <a:spcAft>
                <a:spcPts val="0"/>
              </a:spcAft>
              <a:buClrTx/>
              <a:buSzTx/>
              <a:buFontTx/>
              <a:buNone/>
              <a:tabLst/>
              <a:defRPr/>
            </a:pPr>
            <a:r>
              <a:rPr lang="en-US" sz="2400" cap="small" dirty="0" smtClean="0">
                <a:solidFill>
                  <a:schemeClr val="bg1"/>
                </a:solidFill>
                <a:latin typeface="Arial" pitchFamily="34" charset="0"/>
                <a:cs typeface="Arial" pitchFamily="34" charset="0"/>
              </a:rPr>
              <a:t>J. Mwenge Kahinda</a:t>
            </a:r>
            <a:endParaRPr lang="en-GB" sz="2400" cap="small"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GB" dirty="0"/>
          </a:p>
        </p:txBody>
      </p:sp>
      <p:sp>
        <p:nvSpPr>
          <p:cNvPr id="3" name="Content Placeholder 2"/>
          <p:cNvSpPr>
            <a:spLocks noGrp="1"/>
          </p:cNvSpPr>
          <p:nvPr>
            <p:ph idx="1"/>
          </p:nvPr>
        </p:nvSpPr>
        <p:spPr>
          <a:xfrm>
            <a:off x="107504" y="1600200"/>
            <a:ext cx="8928992" cy="4925144"/>
          </a:xfrm>
        </p:spPr>
        <p:txBody>
          <a:bodyPr>
            <a:normAutofit lnSpcReduction="10000"/>
          </a:bodyPr>
          <a:lstStyle/>
          <a:p>
            <a:pPr>
              <a:buFont typeface="Wingdings" pitchFamily="2" charset="2"/>
              <a:buChar char="v"/>
            </a:pPr>
            <a:r>
              <a:rPr lang="en-US" dirty="0" smtClean="0">
                <a:solidFill>
                  <a:schemeClr val="tx2">
                    <a:lumMod val="75000"/>
                  </a:schemeClr>
                </a:solidFill>
              </a:rPr>
              <a:t>Many water resources decisions are based on outputs from models of a complex real world.</a:t>
            </a:r>
          </a:p>
          <a:p>
            <a:endParaRPr lang="en-US" dirty="0" smtClean="0">
              <a:solidFill>
                <a:schemeClr val="tx2">
                  <a:lumMod val="75000"/>
                </a:schemeClr>
              </a:solidFill>
            </a:endParaRPr>
          </a:p>
          <a:p>
            <a:pPr>
              <a:buFont typeface="Wingdings" pitchFamily="2" charset="2"/>
              <a:buChar char="v"/>
            </a:pPr>
            <a:r>
              <a:rPr lang="en-US" dirty="0" smtClean="0">
                <a:solidFill>
                  <a:schemeClr val="tx2">
                    <a:lumMod val="75000"/>
                  </a:schemeClr>
                </a:solidFill>
              </a:rPr>
              <a:t>No matter how good our models are, the outputs will always be uncertain:</a:t>
            </a:r>
          </a:p>
          <a:p>
            <a:endParaRPr lang="en-US" dirty="0" smtClean="0">
              <a:solidFill>
                <a:schemeClr val="tx2">
                  <a:lumMod val="75000"/>
                </a:schemeClr>
              </a:solidFill>
            </a:endParaRPr>
          </a:p>
          <a:p>
            <a:pPr>
              <a:buFont typeface="Wingdings" pitchFamily="2" charset="2"/>
              <a:buChar char="v"/>
            </a:pPr>
            <a:r>
              <a:rPr lang="en-US" dirty="0" smtClean="0">
                <a:solidFill>
                  <a:schemeClr val="tx2">
                    <a:lumMod val="75000"/>
                  </a:schemeClr>
                </a:solidFill>
              </a:rPr>
              <a:t>Even when the models are conditioned by observed stream flow data (i.e. calibrated) they include the uncertainties in these data.</a:t>
            </a:r>
          </a:p>
          <a:p>
            <a:pPr>
              <a:buFont typeface="Wingdings" pitchFamily="2" charset="2"/>
              <a:buChar char="v"/>
            </a:pPr>
            <a:endParaRPr lang="en-US" dirty="0">
              <a:solidFill>
                <a:schemeClr val="tx2">
                  <a:lumMod val="75000"/>
                </a:schemeClr>
              </a:solidFill>
            </a:endParaRPr>
          </a:p>
          <a:p>
            <a:pPr lvl="0" fontAlgn="base">
              <a:lnSpc>
                <a:spcPct val="90000"/>
              </a:lnSpc>
              <a:spcAft>
                <a:spcPct val="0"/>
              </a:spcAft>
              <a:buFont typeface="Wingdings" pitchFamily="2" charset="2"/>
              <a:buChar char="v"/>
              <a:defRPr/>
            </a:pPr>
            <a:r>
              <a:rPr lang="en-US" kern="0" dirty="0">
                <a:solidFill>
                  <a:schemeClr val="tx2">
                    <a:lumMod val="75000"/>
                  </a:schemeClr>
                </a:solidFill>
              </a:rPr>
              <a:t>General acknowledgement of uncertainty though not explored nor quantified</a:t>
            </a:r>
          </a:p>
          <a:p>
            <a:pPr lvl="0" fontAlgn="base">
              <a:lnSpc>
                <a:spcPct val="90000"/>
              </a:lnSpc>
              <a:spcAft>
                <a:spcPct val="0"/>
              </a:spcAft>
              <a:buFont typeface="Wingdings" pitchFamily="2" charset="2"/>
              <a:buChar char="v"/>
              <a:defRPr/>
            </a:pPr>
            <a:endParaRPr lang="en-US" kern="0" dirty="0">
              <a:solidFill>
                <a:schemeClr val="tx2">
                  <a:lumMod val="75000"/>
                </a:schemeClr>
              </a:solidFill>
            </a:endParaRPr>
          </a:p>
          <a:p>
            <a:pPr lvl="0" fontAlgn="base">
              <a:lnSpc>
                <a:spcPct val="90000"/>
              </a:lnSpc>
              <a:spcAft>
                <a:spcPct val="0"/>
              </a:spcAft>
              <a:buFont typeface="Wingdings" pitchFamily="2" charset="2"/>
              <a:buChar char="v"/>
              <a:defRPr/>
            </a:pPr>
            <a:r>
              <a:rPr lang="en-US" kern="0" dirty="0">
                <a:solidFill>
                  <a:schemeClr val="tx2">
                    <a:lumMod val="75000"/>
                  </a:schemeClr>
                </a:solidFill>
              </a:rPr>
              <a:t>Therefore need to explicitly deal with uncertainty in the estimation process</a:t>
            </a:r>
          </a:p>
          <a:p>
            <a:pPr>
              <a:buFont typeface="Wingdings" pitchFamily="2" charset="2"/>
              <a:buChar char="v"/>
            </a:pPr>
            <a:endParaRPr lang="en-GB" dirty="0">
              <a:solidFill>
                <a:schemeClr val="tx2">
                  <a:lumMod val="75000"/>
                </a:schemeClr>
              </a:solidFill>
            </a:endParaRPr>
          </a:p>
        </p:txBody>
      </p:sp>
    </p:spTree>
    <p:extLst>
      <p:ext uri="{BB962C8B-B14F-4D97-AF65-F5344CB8AC3E}">
        <p14:creationId xmlns:p14="http://schemas.microsoft.com/office/powerpoint/2010/main" val="421636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922114"/>
          </a:xfrm>
        </p:spPr>
        <p:txBody>
          <a:bodyPr/>
          <a:lstStyle/>
          <a:p>
            <a:r>
              <a:rPr lang="en-US" dirty="0" smtClean="0"/>
              <a:t>Sources of uncertainty</a:t>
            </a:r>
            <a:endParaRPr lang="en-GB" dirty="0"/>
          </a:p>
        </p:txBody>
      </p:sp>
      <p:sp>
        <p:nvSpPr>
          <p:cNvPr id="3" name="Content Placeholder 2"/>
          <p:cNvSpPr>
            <a:spLocks noGrp="1"/>
          </p:cNvSpPr>
          <p:nvPr>
            <p:ph idx="1"/>
          </p:nvPr>
        </p:nvSpPr>
        <p:spPr>
          <a:xfrm>
            <a:off x="179512" y="1484784"/>
            <a:ext cx="8784976" cy="4536504"/>
          </a:xfrm>
        </p:spPr>
        <p:txBody>
          <a:bodyPr>
            <a:normAutofit/>
          </a:bodyPr>
          <a:lstStyle/>
          <a:p>
            <a:r>
              <a:rPr lang="en-US" dirty="0" smtClean="0"/>
              <a:t>The structure of the model &amp; its ability to represent the real world.</a:t>
            </a:r>
          </a:p>
          <a:p>
            <a:endParaRPr lang="en-US" dirty="0" smtClean="0"/>
          </a:p>
          <a:p>
            <a:r>
              <a:rPr lang="en-US" dirty="0" smtClean="0"/>
              <a:t>The parameters of the model for a specific catchment:</a:t>
            </a:r>
          </a:p>
          <a:p>
            <a:pPr lvl="1"/>
            <a:r>
              <a:rPr lang="en-US" dirty="0" smtClean="0"/>
              <a:t>Notably when the catchment is ungauged.</a:t>
            </a:r>
          </a:p>
          <a:p>
            <a:pPr lvl="1"/>
            <a:endParaRPr lang="en-US" dirty="0" smtClean="0"/>
          </a:p>
          <a:p>
            <a:r>
              <a:rPr lang="en-US" dirty="0" smtClean="0"/>
              <a:t>The input climate data (rainfall and evaporation demand).</a:t>
            </a:r>
          </a:p>
          <a:p>
            <a:endParaRPr lang="en-US" dirty="0" smtClean="0"/>
          </a:p>
          <a:p>
            <a:r>
              <a:rPr lang="en-US" dirty="0" smtClean="0"/>
              <a:t>The model assessment data:</a:t>
            </a:r>
          </a:p>
          <a:p>
            <a:pPr lvl="1"/>
            <a:r>
              <a:rPr lang="en-US" dirty="0" smtClean="0"/>
              <a:t>Primarily stream flow data.</a:t>
            </a:r>
          </a:p>
          <a:p>
            <a:pPr lvl="1"/>
            <a:r>
              <a:rPr lang="en-US" dirty="0" smtClean="0"/>
              <a:t>But other data are being used more frequently.</a:t>
            </a:r>
            <a:endParaRPr lang="en-GB" dirty="0"/>
          </a:p>
        </p:txBody>
      </p:sp>
    </p:spTree>
    <p:extLst>
      <p:ext uri="{BB962C8B-B14F-4D97-AF65-F5344CB8AC3E}">
        <p14:creationId xmlns:p14="http://schemas.microsoft.com/office/powerpoint/2010/main" val="339451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68313" y="188913"/>
            <a:ext cx="8229600" cy="863823"/>
          </a:xfrm>
        </p:spPr>
        <p:txBody>
          <a:bodyPr/>
          <a:lstStyle/>
          <a:p>
            <a:pPr eaLnBrk="1" hangingPunct="1"/>
            <a:r>
              <a:rPr lang="en-ZA" dirty="0" smtClean="0"/>
              <a:t>SADC Region – shared basins</a:t>
            </a:r>
          </a:p>
        </p:txBody>
      </p:sp>
      <p:sp>
        <p:nvSpPr>
          <p:cNvPr id="3077" name="TextBox 6"/>
          <p:cNvSpPr txBox="1">
            <a:spLocks noChangeArrowheads="1"/>
          </p:cNvSpPr>
          <p:nvPr/>
        </p:nvSpPr>
        <p:spPr bwMode="auto">
          <a:xfrm>
            <a:off x="5292080" y="1272759"/>
            <a:ext cx="3851920" cy="5632311"/>
          </a:xfrm>
          <a:prstGeom prst="rect">
            <a:avLst/>
          </a:prstGeom>
          <a:solidFill>
            <a:schemeClr val="bg1"/>
          </a:solidFill>
          <a:ln w="9525">
            <a:no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dirty="0">
                <a:latin typeface="Calibri" pitchFamily="34" charset="0"/>
              </a:rPr>
              <a:t>Shared river basins for all the countries.</a:t>
            </a:r>
          </a:p>
          <a:p>
            <a:pPr eaLnBrk="1" hangingPunct="1"/>
            <a:endParaRPr lang="en-US" sz="2400" dirty="0">
              <a:latin typeface="Calibri" pitchFamily="34" charset="0"/>
            </a:endParaRPr>
          </a:p>
          <a:p>
            <a:pPr eaLnBrk="1" hangingPunct="1"/>
            <a:r>
              <a:rPr lang="en-US" sz="2400" dirty="0">
                <a:latin typeface="Calibri" pitchFamily="34" charset="0"/>
              </a:rPr>
              <a:t>SADC Protocol on Shared Watercourses</a:t>
            </a:r>
          </a:p>
          <a:p>
            <a:pPr eaLnBrk="1" hangingPunct="1"/>
            <a:endParaRPr lang="en-US" sz="2400" dirty="0">
              <a:latin typeface="Calibri" pitchFamily="34" charset="0"/>
            </a:endParaRPr>
          </a:p>
          <a:p>
            <a:pPr eaLnBrk="1" hangingPunct="1"/>
            <a:r>
              <a:rPr lang="en-US" sz="2400" dirty="0">
                <a:latin typeface="Calibri" pitchFamily="34" charset="0"/>
              </a:rPr>
              <a:t>SADC Water Policy; “ Member states shall adopt common or compatible procedures and methodologies for carrying out regular water resources assessment at regional, shared watercourses and national levels”, SADC (2006).</a:t>
            </a:r>
            <a:endParaRPr lang="en-GB" sz="2400" dirty="0">
              <a:latin typeface="Calibri" pitchFamily="34" charset="0"/>
            </a:endParaRPr>
          </a:p>
        </p:txBody>
      </p:sp>
      <p:pic>
        <p:nvPicPr>
          <p:cNvPr id="6" name="Picture 2"/>
          <p:cNvPicPr>
            <a:picLocks noChangeAspect="1" noChangeArrowheads="1"/>
          </p:cNvPicPr>
          <p:nvPr/>
        </p:nvPicPr>
        <p:blipFill>
          <a:blip r:embed="rId2" cstate="print"/>
          <a:srcRect l="6694" t="5517" r="5677" b="6499"/>
          <a:stretch>
            <a:fillRect/>
          </a:stretch>
        </p:blipFill>
        <p:spPr bwMode="auto">
          <a:xfrm>
            <a:off x="17466" y="1289494"/>
            <a:ext cx="4937059" cy="5585240"/>
          </a:xfrm>
          <a:prstGeom prst="rect">
            <a:avLst/>
          </a:prstGeom>
          <a:noFill/>
          <a:ln w="9525">
            <a:noFill/>
            <a:miter lim="800000"/>
            <a:headEnd/>
            <a:tailEnd/>
          </a:ln>
          <a:effectLst/>
        </p:spPr>
      </p:pic>
    </p:spTree>
    <p:extLst>
      <p:ext uri="{BB962C8B-B14F-4D97-AF65-F5344CB8AC3E}">
        <p14:creationId xmlns:p14="http://schemas.microsoft.com/office/powerpoint/2010/main" val="35194758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Uncertainty Framework for model application</a:t>
            </a:r>
            <a:endParaRPr lang="en-GB" dirty="0"/>
          </a:p>
        </p:txBody>
      </p:sp>
      <p:sp>
        <p:nvSpPr>
          <p:cNvPr id="4" name="Slide Number Placeholder 3"/>
          <p:cNvSpPr>
            <a:spLocks noGrp="1"/>
          </p:cNvSpPr>
          <p:nvPr>
            <p:ph type="sldNum" sz="quarter" idx="12"/>
          </p:nvPr>
        </p:nvSpPr>
        <p:spPr/>
        <p:txBody>
          <a:bodyPr/>
          <a:lstStyle/>
          <a:p>
            <a:fld id="{323D642A-7C49-4F94-B446-D6B87AAEA559}" type="slidenum">
              <a:rPr lang="en-GB" smtClean="0"/>
              <a:pPr/>
              <a:t>5</a:t>
            </a:fld>
            <a:endParaRPr lang="en-GB"/>
          </a:p>
        </p:txBody>
      </p:sp>
      <p:sp>
        <p:nvSpPr>
          <p:cNvPr id="5" name="Footer Placeholder 4"/>
          <p:cNvSpPr>
            <a:spLocks noGrp="1"/>
          </p:cNvSpPr>
          <p:nvPr>
            <p:ph type="ftr" sz="quarter" idx="10"/>
          </p:nvPr>
        </p:nvSpPr>
        <p:spPr/>
        <p:txBody>
          <a:bodyPr/>
          <a:lstStyle/>
          <a:p>
            <a:pPr algn="ctr">
              <a:defRPr/>
            </a:pPr>
            <a:r>
              <a:rPr lang="en-US" smtClean="0"/>
              <a:t>© CSIR  2012</a:t>
            </a:r>
            <a:endParaRPr lang="en-US" dirty="0">
              <a:solidFill>
                <a:schemeClr val="tx1"/>
              </a:solidFill>
            </a:endParaRPr>
          </a:p>
        </p:txBody>
      </p:sp>
      <p:sp>
        <p:nvSpPr>
          <p:cNvPr id="6" name="Rectangle 7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pSp>
        <p:nvGrpSpPr>
          <p:cNvPr id="7" name="Group 151"/>
          <p:cNvGrpSpPr>
            <a:grpSpLocks/>
          </p:cNvGrpSpPr>
          <p:nvPr/>
        </p:nvGrpSpPr>
        <p:grpSpPr bwMode="auto">
          <a:xfrm>
            <a:off x="3779913" y="2204865"/>
            <a:ext cx="1872207" cy="1368151"/>
            <a:chOff x="3560" y="1162"/>
            <a:chExt cx="1301" cy="1045"/>
          </a:xfrm>
        </p:grpSpPr>
        <p:grpSp>
          <p:nvGrpSpPr>
            <p:cNvPr id="8" name="Group 152"/>
            <p:cNvGrpSpPr>
              <a:grpSpLocks/>
            </p:cNvGrpSpPr>
            <p:nvPr/>
          </p:nvGrpSpPr>
          <p:grpSpPr bwMode="auto">
            <a:xfrm>
              <a:off x="3560" y="1162"/>
              <a:ext cx="1074" cy="682"/>
              <a:chOff x="2880" y="1525"/>
              <a:chExt cx="862" cy="590"/>
            </a:xfrm>
          </p:grpSpPr>
          <p:sp>
            <p:nvSpPr>
              <p:cNvPr id="35" name="Rectangle 153"/>
              <p:cNvSpPr>
                <a:spLocks noChangeArrowheads="1"/>
              </p:cNvSpPr>
              <p:nvPr/>
            </p:nvSpPr>
            <p:spPr bwMode="auto">
              <a:xfrm>
                <a:off x="2880" y="1525"/>
                <a:ext cx="862" cy="59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ctr" anchorCtr="0" compatLnSpc="1">
                <a:prstTxWarp prst="textNoShape">
                  <a:avLst/>
                </a:prstTxWarp>
              </a:bodyPr>
              <a:lstStyle/>
              <a:p>
                <a:endParaRPr lang="en-GB"/>
              </a:p>
            </p:txBody>
          </p:sp>
          <p:sp>
            <p:nvSpPr>
              <p:cNvPr id="36" name="Line 154"/>
              <p:cNvSpPr>
                <a:spLocks noChangeShapeType="1"/>
              </p:cNvSpPr>
              <p:nvPr/>
            </p:nvSpPr>
            <p:spPr bwMode="auto">
              <a:xfrm flipV="1">
                <a:off x="2925" y="1616"/>
                <a:ext cx="726" cy="453"/>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Line 155"/>
              <p:cNvSpPr>
                <a:spLocks noChangeShapeType="1"/>
              </p:cNvSpPr>
              <p:nvPr/>
            </p:nvSpPr>
            <p:spPr bwMode="auto">
              <a:xfrm flipV="1">
                <a:off x="2880" y="1525"/>
                <a:ext cx="726" cy="453"/>
              </a:xfrm>
              <a:prstGeom prst="line">
                <a:avLst/>
              </a:prstGeom>
              <a:noFill/>
              <a:ln w="2540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Line 156"/>
              <p:cNvSpPr>
                <a:spLocks noChangeShapeType="1"/>
              </p:cNvSpPr>
              <p:nvPr/>
            </p:nvSpPr>
            <p:spPr bwMode="auto">
              <a:xfrm flipV="1">
                <a:off x="3016" y="1661"/>
                <a:ext cx="726" cy="453"/>
              </a:xfrm>
              <a:prstGeom prst="line">
                <a:avLst/>
              </a:prstGeom>
              <a:noFill/>
              <a:ln w="2540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Oval 157"/>
              <p:cNvSpPr>
                <a:spLocks noChangeArrowheads="1"/>
              </p:cNvSpPr>
              <p:nvPr/>
            </p:nvSpPr>
            <p:spPr bwMode="auto">
              <a:xfrm>
                <a:off x="2971" y="1933"/>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40" name="Oval 158"/>
              <p:cNvSpPr>
                <a:spLocks noChangeArrowheads="1"/>
              </p:cNvSpPr>
              <p:nvPr/>
            </p:nvSpPr>
            <p:spPr bwMode="auto">
              <a:xfrm>
                <a:off x="3107" y="1979"/>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41" name="Oval 159"/>
              <p:cNvSpPr>
                <a:spLocks noChangeArrowheads="1"/>
              </p:cNvSpPr>
              <p:nvPr/>
            </p:nvSpPr>
            <p:spPr bwMode="auto">
              <a:xfrm>
                <a:off x="3198" y="1842"/>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42" name="Oval 160"/>
              <p:cNvSpPr>
                <a:spLocks noChangeArrowheads="1"/>
              </p:cNvSpPr>
              <p:nvPr/>
            </p:nvSpPr>
            <p:spPr bwMode="auto">
              <a:xfrm>
                <a:off x="3288" y="1706"/>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43" name="Oval 161"/>
              <p:cNvSpPr>
                <a:spLocks noChangeArrowheads="1"/>
              </p:cNvSpPr>
              <p:nvPr/>
            </p:nvSpPr>
            <p:spPr bwMode="auto">
              <a:xfrm>
                <a:off x="3515" y="1752"/>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44" name="Oval 162"/>
              <p:cNvSpPr>
                <a:spLocks noChangeArrowheads="1"/>
              </p:cNvSpPr>
              <p:nvPr/>
            </p:nvSpPr>
            <p:spPr bwMode="auto">
              <a:xfrm>
                <a:off x="3515" y="1570"/>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45" name="Oval 163"/>
              <p:cNvSpPr>
                <a:spLocks noChangeArrowheads="1"/>
              </p:cNvSpPr>
              <p:nvPr/>
            </p:nvSpPr>
            <p:spPr bwMode="auto">
              <a:xfrm>
                <a:off x="3379" y="1797"/>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46" name="Oval 164"/>
              <p:cNvSpPr>
                <a:spLocks noChangeArrowheads="1"/>
              </p:cNvSpPr>
              <p:nvPr/>
            </p:nvSpPr>
            <p:spPr bwMode="auto">
              <a:xfrm>
                <a:off x="3606" y="1616"/>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grpSp>
        <p:grpSp>
          <p:nvGrpSpPr>
            <p:cNvPr id="9" name="Group 165"/>
            <p:cNvGrpSpPr>
              <a:grpSpLocks/>
            </p:cNvGrpSpPr>
            <p:nvPr/>
          </p:nvGrpSpPr>
          <p:grpSpPr bwMode="auto">
            <a:xfrm>
              <a:off x="3651" y="1344"/>
              <a:ext cx="1075" cy="682"/>
              <a:chOff x="2880" y="1525"/>
              <a:chExt cx="862" cy="590"/>
            </a:xfrm>
          </p:grpSpPr>
          <p:sp>
            <p:nvSpPr>
              <p:cNvPr id="23" name="Rectangle 166"/>
              <p:cNvSpPr>
                <a:spLocks noChangeArrowheads="1"/>
              </p:cNvSpPr>
              <p:nvPr/>
            </p:nvSpPr>
            <p:spPr bwMode="auto">
              <a:xfrm>
                <a:off x="2880" y="1525"/>
                <a:ext cx="862" cy="59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endParaRPr lang="en-GB"/>
              </a:p>
            </p:txBody>
          </p:sp>
          <p:sp>
            <p:nvSpPr>
              <p:cNvPr id="24" name="Line 167"/>
              <p:cNvSpPr>
                <a:spLocks noChangeShapeType="1"/>
              </p:cNvSpPr>
              <p:nvPr/>
            </p:nvSpPr>
            <p:spPr bwMode="auto">
              <a:xfrm flipV="1">
                <a:off x="2925" y="1616"/>
                <a:ext cx="726" cy="453"/>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Line 168"/>
              <p:cNvSpPr>
                <a:spLocks noChangeShapeType="1"/>
              </p:cNvSpPr>
              <p:nvPr/>
            </p:nvSpPr>
            <p:spPr bwMode="auto">
              <a:xfrm flipV="1">
                <a:off x="2880" y="1525"/>
                <a:ext cx="726" cy="453"/>
              </a:xfrm>
              <a:prstGeom prst="line">
                <a:avLst/>
              </a:prstGeom>
              <a:noFill/>
              <a:ln w="2540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Line 169"/>
              <p:cNvSpPr>
                <a:spLocks noChangeShapeType="1"/>
              </p:cNvSpPr>
              <p:nvPr/>
            </p:nvSpPr>
            <p:spPr bwMode="auto">
              <a:xfrm flipV="1">
                <a:off x="3016" y="1661"/>
                <a:ext cx="726" cy="453"/>
              </a:xfrm>
              <a:prstGeom prst="line">
                <a:avLst/>
              </a:prstGeom>
              <a:noFill/>
              <a:ln w="2540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en-GB"/>
              </a:p>
            </p:txBody>
          </p:sp>
          <p:sp>
            <p:nvSpPr>
              <p:cNvPr id="27" name="Oval 170"/>
              <p:cNvSpPr>
                <a:spLocks noChangeArrowheads="1"/>
              </p:cNvSpPr>
              <p:nvPr/>
            </p:nvSpPr>
            <p:spPr bwMode="auto">
              <a:xfrm>
                <a:off x="2971" y="1933"/>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28" name="Oval 171"/>
              <p:cNvSpPr>
                <a:spLocks noChangeArrowheads="1"/>
              </p:cNvSpPr>
              <p:nvPr/>
            </p:nvSpPr>
            <p:spPr bwMode="auto">
              <a:xfrm>
                <a:off x="3107" y="1979"/>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29" name="Oval 172"/>
              <p:cNvSpPr>
                <a:spLocks noChangeArrowheads="1"/>
              </p:cNvSpPr>
              <p:nvPr/>
            </p:nvSpPr>
            <p:spPr bwMode="auto">
              <a:xfrm>
                <a:off x="3198" y="1842"/>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30" name="Oval 173"/>
              <p:cNvSpPr>
                <a:spLocks noChangeArrowheads="1"/>
              </p:cNvSpPr>
              <p:nvPr/>
            </p:nvSpPr>
            <p:spPr bwMode="auto">
              <a:xfrm>
                <a:off x="3288" y="1706"/>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31" name="Oval 174"/>
              <p:cNvSpPr>
                <a:spLocks noChangeArrowheads="1"/>
              </p:cNvSpPr>
              <p:nvPr/>
            </p:nvSpPr>
            <p:spPr bwMode="auto">
              <a:xfrm>
                <a:off x="3515" y="1752"/>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32" name="Oval 175"/>
              <p:cNvSpPr>
                <a:spLocks noChangeArrowheads="1"/>
              </p:cNvSpPr>
              <p:nvPr/>
            </p:nvSpPr>
            <p:spPr bwMode="auto">
              <a:xfrm>
                <a:off x="3515" y="1570"/>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33" name="Oval 176"/>
              <p:cNvSpPr>
                <a:spLocks noChangeArrowheads="1"/>
              </p:cNvSpPr>
              <p:nvPr/>
            </p:nvSpPr>
            <p:spPr bwMode="auto">
              <a:xfrm>
                <a:off x="3379" y="1797"/>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34" name="Oval 177"/>
              <p:cNvSpPr>
                <a:spLocks noChangeArrowheads="1"/>
              </p:cNvSpPr>
              <p:nvPr/>
            </p:nvSpPr>
            <p:spPr bwMode="auto">
              <a:xfrm>
                <a:off x="3606" y="1616"/>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grpSp>
        <p:grpSp>
          <p:nvGrpSpPr>
            <p:cNvPr id="10" name="Group 178"/>
            <p:cNvGrpSpPr>
              <a:grpSpLocks/>
            </p:cNvGrpSpPr>
            <p:nvPr/>
          </p:nvGrpSpPr>
          <p:grpSpPr bwMode="auto">
            <a:xfrm>
              <a:off x="3787" y="1525"/>
              <a:ext cx="1074" cy="682"/>
              <a:chOff x="2880" y="1525"/>
              <a:chExt cx="862" cy="590"/>
            </a:xfrm>
          </p:grpSpPr>
          <p:sp>
            <p:nvSpPr>
              <p:cNvPr id="11" name="Rectangle 179"/>
              <p:cNvSpPr>
                <a:spLocks noChangeArrowheads="1"/>
              </p:cNvSpPr>
              <p:nvPr/>
            </p:nvSpPr>
            <p:spPr bwMode="auto">
              <a:xfrm>
                <a:off x="2880" y="1525"/>
                <a:ext cx="862" cy="59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endParaRPr lang="en-GB"/>
              </a:p>
            </p:txBody>
          </p:sp>
          <p:sp>
            <p:nvSpPr>
              <p:cNvPr id="12" name="Line 180"/>
              <p:cNvSpPr>
                <a:spLocks noChangeShapeType="1"/>
              </p:cNvSpPr>
              <p:nvPr/>
            </p:nvSpPr>
            <p:spPr bwMode="auto">
              <a:xfrm flipV="1">
                <a:off x="2925" y="1616"/>
                <a:ext cx="726" cy="453"/>
              </a:xfrm>
              <a:prstGeom prst="line">
                <a:avLst/>
              </a:prstGeom>
              <a:no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Line 181"/>
              <p:cNvSpPr>
                <a:spLocks noChangeShapeType="1"/>
              </p:cNvSpPr>
              <p:nvPr/>
            </p:nvSpPr>
            <p:spPr bwMode="auto">
              <a:xfrm flipV="1">
                <a:off x="2880" y="1525"/>
                <a:ext cx="726" cy="453"/>
              </a:xfrm>
              <a:prstGeom prst="line">
                <a:avLst/>
              </a:prstGeom>
              <a:noFill/>
              <a:ln w="2540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Line 182"/>
              <p:cNvSpPr>
                <a:spLocks noChangeShapeType="1"/>
              </p:cNvSpPr>
              <p:nvPr/>
            </p:nvSpPr>
            <p:spPr bwMode="auto">
              <a:xfrm flipV="1">
                <a:off x="3016" y="1661"/>
                <a:ext cx="726" cy="453"/>
              </a:xfrm>
              <a:prstGeom prst="line">
                <a:avLst/>
              </a:prstGeom>
              <a:noFill/>
              <a:ln w="25400">
                <a:solidFill>
                  <a:srgbClr val="000000"/>
                </a:solidFill>
                <a:prstDash val="sysDot"/>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Oval 183"/>
              <p:cNvSpPr>
                <a:spLocks noChangeArrowheads="1"/>
              </p:cNvSpPr>
              <p:nvPr/>
            </p:nvSpPr>
            <p:spPr bwMode="auto">
              <a:xfrm>
                <a:off x="2971" y="1933"/>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16" name="Oval 184"/>
              <p:cNvSpPr>
                <a:spLocks noChangeArrowheads="1"/>
              </p:cNvSpPr>
              <p:nvPr/>
            </p:nvSpPr>
            <p:spPr bwMode="auto">
              <a:xfrm>
                <a:off x="3107" y="1979"/>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17" name="Oval 185"/>
              <p:cNvSpPr>
                <a:spLocks noChangeArrowheads="1"/>
              </p:cNvSpPr>
              <p:nvPr/>
            </p:nvSpPr>
            <p:spPr bwMode="auto">
              <a:xfrm>
                <a:off x="3198" y="1842"/>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18" name="Oval 186"/>
              <p:cNvSpPr>
                <a:spLocks noChangeArrowheads="1"/>
              </p:cNvSpPr>
              <p:nvPr/>
            </p:nvSpPr>
            <p:spPr bwMode="auto">
              <a:xfrm>
                <a:off x="3288" y="1706"/>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19" name="Oval 187"/>
              <p:cNvSpPr>
                <a:spLocks noChangeArrowheads="1"/>
              </p:cNvSpPr>
              <p:nvPr/>
            </p:nvSpPr>
            <p:spPr bwMode="auto">
              <a:xfrm>
                <a:off x="3515" y="1752"/>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20" name="Oval 188"/>
              <p:cNvSpPr>
                <a:spLocks noChangeArrowheads="1"/>
              </p:cNvSpPr>
              <p:nvPr/>
            </p:nvSpPr>
            <p:spPr bwMode="auto">
              <a:xfrm>
                <a:off x="3515" y="1570"/>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21" name="Oval 189"/>
              <p:cNvSpPr>
                <a:spLocks noChangeArrowheads="1"/>
              </p:cNvSpPr>
              <p:nvPr/>
            </p:nvSpPr>
            <p:spPr bwMode="auto">
              <a:xfrm>
                <a:off x="3379" y="1797"/>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sp>
            <p:nvSpPr>
              <p:cNvPr id="22" name="Oval 190"/>
              <p:cNvSpPr>
                <a:spLocks noChangeArrowheads="1"/>
              </p:cNvSpPr>
              <p:nvPr/>
            </p:nvSpPr>
            <p:spPr bwMode="auto">
              <a:xfrm>
                <a:off x="3606" y="1616"/>
                <a:ext cx="45" cy="52"/>
              </a:xfrm>
              <a:prstGeom prst="ellipse">
                <a:avLst/>
              </a:prstGeom>
              <a:solidFill>
                <a:srgbClr val="000000"/>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GB"/>
              </a:p>
            </p:txBody>
          </p:sp>
        </p:grpSp>
      </p:grpSp>
      <p:grpSp>
        <p:nvGrpSpPr>
          <p:cNvPr id="47" name="Group 191"/>
          <p:cNvGrpSpPr>
            <a:grpSpLocks/>
          </p:cNvGrpSpPr>
          <p:nvPr/>
        </p:nvGrpSpPr>
        <p:grpSpPr bwMode="auto">
          <a:xfrm>
            <a:off x="827584" y="1844823"/>
            <a:ext cx="846303" cy="470418"/>
            <a:chOff x="1043" y="656"/>
            <a:chExt cx="565" cy="315"/>
          </a:xfrm>
        </p:grpSpPr>
        <p:sp>
          <p:nvSpPr>
            <p:cNvPr id="48" name="Rectangle 192"/>
            <p:cNvSpPr>
              <a:spLocks noChangeArrowheads="1"/>
            </p:cNvSpPr>
            <p:nvPr/>
          </p:nvSpPr>
          <p:spPr bwMode="auto">
            <a:xfrm>
              <a:off x="1043" y="656"/>
              <a:ext cx="565" cy="315"/>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endParaRPr lang="en-GB"/>
            </a:p>
          </p:txBody>
        </p:sp>
        <p:sp>
          <p:nvSpPr>
            <p:cNvPr id="49" name="Freeform 193"/>
            <p:cNvSpPr>
              <a:spLocks/>
            </p:cNvSpPr>
            <p:nvPr/>
          </p:nvSpPr>
          <p:spPr bwMode="auto">
            <a:xfrm>
              <a:off x="1072" y="680"/>
              <a:ext cx="506" cy="246"/>
            </a:xfrm>
            <a:custGeom>
              <a:avLst/>
              <a:gdLst>
                <a:gd name="T0" fmla="*/ 0 w 771"/>
                <a:gd name="T1" fmla="*/ 241 h 461"/>
                <a:gd name="T2" fmla="*/ 89 w 771"/>
                <a:gd name="T3" fmla="*/ 208 h 461"/>
                <a:gd name="T4" fmla="*/ 131 w 771"/>
                <a:gd name="T5" fmla="*/ 152 h 461"/>
                <a:gd name="T6" fmla="*/ 161 w 771"/>
                <a:gd name="T7" fmla="*/ 79 h 461"/>
                <a:gd name="T8" fmla="*/ 209 w 771"/>
                <a:gd name="T9" fmla="*/ 11 h 461"/>
                <a:gd name="T10" fmla="*/ 268 w 771"/>
                <a:gd name="T11" fmla="*/ 11 h 461"/>
                <a:gd name="T12" fmla="*/ 316 w 771"/>
                <a:gd name="T13" fmla="*/ 73 h 461"/>
                <a:gd name="T14" fmla="*/ 350 w 771"/>
                <a:gd name="T15" fmla="*/ 152 h 461"/>
                <a:gd name="T16" fmla="*/ 387 w 771"/>
                <a:gd name="T17" fmla="*/ 208 h 461"/>
                <a:gd name="T18" fmla="*/ 476 w 771"/>
                <a:gd name="T19" fmla="*/ 241 h 461"/>
                <a:gd name="T20" fmla="*/ 506 w 771"/>
                <a:gd name="T21" fmla="*/ 241 h 4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71" h="461">
                  <a:moveTo>
                    <a:pt x="0" y="452"/>
                  </a:moveTo>
                  <a:cubicBezTo>
                    <a:pt x="53" y="437"/>
                    <a:pt x="103" y="418"/>
                    <a:pt x="136" y="390"/>
                  </a:cubicBezTo>
                  <a:cubicBezTo>
                    <a:pt x="169" y="362"/>
                    <a:pt x="182" y="324"/>
                    <a:pt x="200" y="284"/>
                  </a:cubicBezTo>
                  <a:cubicBezTo>
                    <a:pt x="218" y="244"/>
                    <a:pt x="225" y="192"/>
                    <a:pt x="245" y="148"/>
                  </a:cubicBezTo>
                  <a:cubicBezTo>
                    <a:pt x="265" y="104"/>
                    <a:pt x="291" y="42"/>
                    <a:pt x="318" y="21"/>
                  </a:cubicBezTo>
                  <a:cubicBezTo>
                    <a:pt x="345" y="0"/>
                    <a:pt x="382" y="2"/>
                    <a:pt x="409" y="21"/>
                  </a:cubicBezTo>
                  <a:cubicBezTo>
                    <a:pt x="436" y="40"/>
                    <a:pt x="461" y="93"/>
                    <a:pt x="482" y="137"/>
                  </a:cubicBezTo>
                  <a:cubicBezTo>
                    <a:pt x="503" y="181"/>
                    <a:pt x="515" y="242"/>
                    <a:pt x="533" y="284"/>
                  </a:cubicBezTo>
                  <a:cubicBezTo>
                    <a:pt x="551" y="326"/>
                    <a:pt x="558" y="362"/>
                    <a:pt x="590" y="390"/>
                  </a:cubicBezTo>
                  <a:cubicBezTo>
                    <a:pt x="622" y="418"/>
                    <a:pt x="696" y="442"/>
                    <a:pt x="726" y="452"/>
                  </a:cubicBezTo>
                  <a:cubicBezTo>
                    <a:pt x="756" y="461"/>
                    <a:pt x="763" y="456"/>
                    <a:pt x="771" y="452"/>
                  </a:cubicBezTo>
                </a:path>
              </a:pathLst>
            </a:custGeom>
            <a:noFill/>
            <a:ln w="508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50" name="Text Box 194"/>
          <p:cNvSpPr txBox="1">
            <a:spLocks noChangeArrowheads="1"/>
          </p:cNvSpPr>
          <p:nvPr/>
        </p:nvSpPr>
        <p:spPr bwMode="auto">
          <a:xfrm>
            <a:off x="152399" y="1484784"/>
            <a:ext cx="3528392" cy="360040"/>
          </a:xfrm>
          <a:prstGeom prst="rect">
            <a:avLst/>
          </a:prstGeom>
          <a:noFill/>
          <a:ln w="9525">
            <a:noFill/>
            <a:miter lim="800000"/>
            <a:headEnd/>
            <a:tailEnd/>
          </a:ln>
        </p:spPr>
        <p:txBody>
          <a:bodyPr vert="horz" wrap="square" lIns="53840" tIns="26920" rIns="53840" bIns="269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Prior parameter distributions</a:t>
            </a:r>
            <a:endParaRPr kumimoji="0" lang="en-US" sz="1600" b="0" i="0" u="none" strike="noStrike" cap="none" normalizeH="0" baseline="0" dirty="0" smtClean="0">
              <a:ln>
                <a:noFill/>
              </a:ln>
              <a:solidFill>
                <a:schemeClr val="tx1"/>
              </a:solidFill>
              <a:effectLst/>
              <a:latin typeface="Arial" pitchFamily="34" charset="0"/>
            </a:endParaRPr>
          </a:p>
        </p:txBody>
      </p:sp>
      <p:grpSp>
        <p:nvGrpSpPr>
          <p:cNvPr id="51" name="Group 195"/>
          <p:cNvGrpSpPr>
            <a:grpSpLocks/>
          </p:cNvGrpSpPr>
          <p:nvPr/>
        </p:nvGrpSpPr>
        <p:grpSpPr bwMode="auto">
          <a:xfrm>
            <a:off x="1080728" y="1923846"/>
            <a:ext cx="848171" cy="469488"/>
            <a:chOff x="1212" y="709"/>
            <a:chExt cx="566" cy="314"/>
          </a:xfrm>
        </p:grpSpPr>
        <p:sp>
          <p:nvSpPr>
            <p:cNvPr id="52" name="Rectangle 196"/>
            <p:cNvSpPr>
              <a:spLocks noChangeArrowheads="1"/>
            </p:cNvSpPr>
            <p:nvPr/>
          </p:nvSpPr>
          <p:spPr bwMode="auto">
            <a:xfrm>
              <a:off x="1212" y="709"/>
              <a:ext cx="566" cy="314"/>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anchor="ctr" anchorCtr="0" compatLnSpc="1">
              <a:prstTxWarp prst="textNoShape">
                <a:avLst/>
              </a:prstTxWarp>
            </a:bodyPr>
            <a:lstStyle/>
            <a:p>
              <a:endParaRPr lang="en-GB"/>
            </a:p>
          </p:txBody>
        </p:sp>
        <p:sp>
          <p:nvSpPr>
            <p:cNvPr id="53" name="Freeform 197"/>
            <p:cNvSpPr>
              <a:spLocks/>
            </p:cNvSpPr>
            <p:nvPr/>
          </p:nvSpPr>
          <p:spPr bwMode="auto">
            <a:xfrm>
              <a:off x="1242" y="733"/>
              <a:ext cx="506" cy="245"/>
            </a:xfrm>
            <a:custGeom>
              <a:avLst/>
              <a:gdLst>
                <a:gd name="T0" fmla="*/ 0 w 771"/>
                <a:gd name="T1" fmla="*/ 240 h 461"/>
                <a:gd name="T2" fmla="*/ 89 w 771"/>
                <a:gd name="T3" fmla="*/ 207 h 461"/>
                <a:gd name="T4" fmla="*/ 131 w 771"/>
                <a:gd name="T5" fmla="*/ 151 h 461"/>
                <a:gd name="T6" fmla="*/ 161 w 771"/>
                <a:gd name="T7" fmla="*/ 79 h 461"/>
                <a:gd name="T8" fmla="*/ 209 w 771"/>
                <a:gd name="T9" fmla="*/ 11 h 461"/>
                <a:gd name="T10" fmla="*/ 268 w 771"/>
                <a:gd name="T11" fmla="*/ 11 h 461"/>
                <a:gd name="T12" fmla="*/ 316 w 771"/>
                <a:gd name="T13" fmla="*/ 73 h 461"/>
                <a:gd name="T14" fmla="*/ 350 w 771"/>
                <a:gd name="T15" fmla="*/ 151 h 461"/>
                <a:gd name="T16" fmla="*/ 387 w 771"/>
                <a:gd name="T17" fmla="*/ 207 h 461"/>
                <a:gd name="T18" fmla="*/ 476 w 771"/>
                <a:gd name="T19" fmla="*/ 240 h 461"/>
                <a:gd name="T20" fmla="*/ 506 w 771"/>
                <a:gd name="T21" fmla="*/ 240 h 4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71" h="461">
                  <a:moveTo>
                    <a:pt x="0" y="452"/>
                  </a:moveTo>
                  <a:cubicBezTo>
                    <a:pt x="53" y="437"/>
                    <a:pt x="103" y="418"/>
                    <a:pt x="136" y="390"/>
                  </a:cubicBezTo>
                  <a:cubicBezTo>
                    <a:pt x="169" y="362"/>
                    <a:pt x="182" y="324"/>
                    <a:pt x="200" y="284"/>
                  </a:cubicBezTo>
                  <a:cubicBezTo>
                    <a:pt x="218" y="244"/>
                    <a:pt x="225" y="192"/>
                    <a:pt x="245" y="148"/>
                  </a:cubicBezTo>
                  <a:cubicBezTo>
                    <a:pt x="265" y="104"/>
                    <a:pt x="291" y="42"/>
                    <a:pt x="318" y="21"/>
                  </a:cubicBezTo>
                  <a:cubicBezTo>
                    <a:pt x="345" y="0"/>
                    <a:pt x="382" y="2"/>
                    <a:pt x="409" y="21"/>
                  </a:cubicBezTo>
                  <a:cubicBezTo>
                    <a:pt x="436" y="40"/>
                    <a:pt x="461" y="93"/>
                    <a:pt x="482" y="137"/>
                  </a:cubicBezTo>
                  <a:cubicBezTo>
                    <a:pt x="503" y="181"/>
                    <a:pt x="515" y="242"/>
                    <a:pt x="533" y="284"/>
                  </a:cubicBezTo>
                  <a:cubicBezTo>
                    <a:pt x="551" y="326"/>
                    <a:pt x="558" y="362"/>
                    <a:pt x="590" y="390"/>
                  </a:cubicBezTo>
                  <a:cubicBezTo>
                    <a:pt x="622" y="418"/>
                    <a:pt x="696" y="442"/>
                    <a:pt x="726" y="452"/>
                  </a:cubicBezTo>
                  <a:cubicBezTo>
                    <a:pt x="756" y="461"/>
                    <a:pt x="763" y="456"/>
                    <a:pt x="771" y="452"/>
                  </a:cubicBezTo>
                </a:path>
              </a:pathLst>
            </a:custGeom>
            <a:noFill/>
            <a:ln w="508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54" name="Group 198"/>
          <p:cNvGrpSpPr>
            <a:grpSpLocks/>
          </p:cNvGrpSpPr>
          <p:nvPr/>
        </p:nvGrpSpPr>
        <p:grpSpPr bwMode="auto">
          <a:xfrm>
            <a:off x="1335739" y="2001939"/>
            <a:ext cx="846303" cy="468559"/>
            <a:chOff x="1382" y="761"/>
            <a:chExt cx="565" cy="314"/>
          </a:xfrm>
        </p:grpSpPr>
        <p:sp>
          <p:nvSpPr>
            <p:cNvPr id="55" name="Rectangle 199"/>
            <p:cNvSpPr>
              <a:spLocks noChangeArrowheads="1"/>
            </p:cNvSpPr>
            <p:nvPr/>
          </p:nvSpPr>
          <p:spPr bwMode="auto">
            <a:xfrm>
              <a:off x="1382" y="761"/>
              <a:ext cx="565" cy="314"/>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ctr" anchorCtr="0" compatLnSpc="1">
              <a:prstTxWarp prst="textNoShape">
                <a:avLst/>
              </a:prstTxWarp>
            </a:bodyPr>
            <a:lstStyle/>
            <a:p>
              <a:endParaRPr lang="en-GB"/>
            </a:p>
          </p:txBody>
        </p:sp>
        <p:sp>
          <p:nvSpPr>
            <p:cNvPr id="56" name="Freeform 200"/>
            <p:cNvSpPr>
              <a:spLocks/>
            </p:cNvSpPr>
            <p:nvPr/>
          </p:nvSpPr>
          <p:spPr bwMode="auto">
            <a:xfrm>
              <a:off x="1411" y="785"/>
              <a:ext cx="506" cy="245"/>
            </a:xfrm>
            <a:custGeom>
              <a:avLst/>
              <a:gdLst>
                <a:gd name="T0" fmla="*/ 0 w 771"/>
                <a:gd name="T1" fmla="*/ 240 h 461"/>
                <a:gd name="T2" fmla="*/ 89 w 771"/>
                <a:gd name="T3" fmla="*/ 207 h 461"/>
                <a:gd name="T4" fmla="*/ 131 w 771"/>
                <a:gd name="T5" fmla="*/ 151 h 461"/>
                <a:gd name="T6" fmla="*/ 161 w 771"/>
                <a:gd name="T7" fmla="*/ 79 h 461"/>
                <a:gd name="T8" fmla="*/ 209 w 771"/>
                <a:gd name="T9" fmla="*/ 11 h 461"/>
                <a:gd name="T10" fmla="*/ 268 w 771"/>
                <a:gd name="T11" fmla="*/ 11 h 461"/>
                <a:gd name="T12" fmla="*/ 316 w 771"/>
                <a:gd name="T13" fmla="*/ 73 h 461"/>
                <a:gd name="T14" fmla="*/ 350 w 771"/>
                <a:gd name="T15" fmla="*/ 151 h 461"/>
                <a:gd name="T16" fmla="*/ 387 w 771"/>
                <a:gd name="T17" fmla="*/ 207 h 461"/>
                <a:gd name="T18" fmla="*/ 476 w 771"/>
                <a:gd name="T19" fmla="*/ 240 h 461"/>
                <a:gd name="T20" fmla="*/ 506 w 771"/>
                <a:gd name="T21" fmla="*/ 240 h 4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71" h="461">
                  <a:moveTo>
                    <a:pt x="0" y="452"/>
                  </a:moveTo>
                  <a:cubicBezTo>
                    <a:pt x="53" y="437"/>
                    <a:pt x="103" y="418"/>
                    <a:pt x="136" y="390"/>
                  </a:cubicBezTo>
                  <a:cubicBezTo>
                    <a:pt x="169" y="362"/>
                    <a:pt x="182" y="324"/>
                    <a:pt x="200" y="284"/>
                  </a:cubicBezTo>
                  <a:cubicBezTo>
                    <a:pt x="218" y="244"/>
                    <a:pt x="225" y="192"/>
                    <a:pt x="245" y="148"/>
                  </a:cubicBezTo>
                  <a:cubicBezTo>
                    <a:pt x="265" y="104"/>
                    <a:pt x="291" y="42"/>
                    <a:pt x="318" y="21"/>
                  </a:cubicBezTo>
                  <a:cubicBezTo>
                    <a:pt x="345" y="0"/>
                    <a:pt x="382" y="2"/>
                    <a:pt x="409" y="21"/>
                  </a:cubicBezTo>
                  <a:cubicBezTo>
                    <a:pt x="436" y="40"/>
                    <a:pt x="461" y="93"/>
                    <a:pt x="482" y="137"/>
                  </a:cubicBezTo>
                  <a:cubicBezTo>
                    <a:pt x="503" y="181"/>
                    <a:pt x="515" y="242"/>
                    <a:pt x="533" y="284"/>
                  </a:cubicBezTo>
                  <a:cubicBezTo>
                    <a:pt x="551" y="326"/>
                    <a:pt x="558" y="362"/>
                    <a:pt x="590" y="390"/>
                  </a:cubicBezTo>
                  <a:cubicBezTo>
                    <a:pt x="622" y="418"/>
                    <a:pt x="696" y="442"/>
                    <a:pt x="726" y="452"/>
                  </a:cubicBezTo>
                  <a:cubicBezTo>
                    <a:pt x="756" y="461"/>
                    <a:pt x="763" y="456"/>
                    <a:pt x="771" y="452"/>
                  </a:cubicBezTo>
                </a:path>
              </a:pathLst>
            </a:custGeom>
            <a:noFill/>
            <a:ln w="508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57" name="AutoShape 202"/>
          <p:cNvSpPr>
            <a:spLocks noChangeArrowheads="1"/>
          </p:cNvSpPr>
          <p:nvPr/>
        </p:nvSpPr>
        <p:spPr bwMode="auto">
          <a:xfrm>
            <a:off x="511801" y="4488569"/>
            <a:ext cx="1694473" cy="912658"/>
          </a:xfrm>
          <a:prstGeom prst="flowChartMagneticDisk">
            <a:avLst/>
          </a:prstGeom>
          <a:ln w="28575">
            <a:solidFill>
              <a:schemeClr val="accent4">
                <a:lumMod val="50000"/>
              </a:schemeClr>
            </a:solidFill>
            <a:headEnd/>
            <a:tailEnd/>
          </a:ln>
        </p:spPr>
        <p:style>
          <a:lnRef idx="0">
            <a:schemeClr val="accent4"/>
          </a:lnRef>
          <a:fillRef idx="3">
            <a:schemeClr val="accent4"/>
          </a:fillRef>
          <a:effectRef idx="3">
            <a:schemeClr val="accent4"/>
          </a:effectRef>
          <a:fontRef idx="minor">
            <a:schemeClr val="lt1"/>
          </a:fontRef>
        </p:style>
        <p:txBody>
          <a:bodyPr vert="horz" wrap="square" lIns="53840" tIns="26920" rIns="53840" bIns="269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bg1"/>
                </a:solidFill>
                <a:effectLst/>
                <a:latin typeface="Arial" pitchFamily="34" charset="0"/>
                <a:ea typeface="Calibri" pitchFamily="34" charset="0"/>
                <a:cs typeface="Arial" pitchFamily="34" charset="0"/>
              </a:rPr>
              <a:t>Hydrological</a:t>
            </a:r>
            <a:endParaRPr kumimoji="0" lang="en-US" sz="1600" b="0" i="0" u="none" strike="noStrike" cap="none" normalizeH="0" baseline="0" dirty="0" smtClean="0">
              <a:ln>
                <a:noFill/>
              </a:ln>
              <a:solidFill>
                <a:schemeClr val="bg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bg1"/>
                </a:solidFill>
                <a:effectLst/>
                <a:latin typeface="Arial" pitchFamily="34" charset="0"/>
                <a:ea typeface="Calibri" pitchFamily="34" charset="0"/>
                <a:cs typeface="Arial" pitchFamily="34" charset="0"/>
              </a:rPr>
              <a:t>Model</a:t>
            </a:r>
            <a:endParaRPr kumimoji="0" lang="en-US" sz="1600" b="0" i="0" u="none" strike="noStrike" cap="none" normalizeH="0" baseline="0" dirty="0" smtClean="0">
              <a:ln>
                <a:noFill/>
              </a:ln>
              <a:solidFill>
                <a:schemeClr val="bg1"/>
              </a:solidFill>
              <a:effectLst/>
              <a:latin typeface="Arial" pitchFamily="34" charset="0"/>
            </a:endParaRPr>
          </a:p>
        </p:txBody>
      </p:sp>
      <p:grpSp>
        <p:nvGrpSpPr>
          <p:cNvPr id="58" name="Group 204"/>
          <p:cNvGrpSpPr>
            <a:grpSpLocks/>
          </p:cNvGrpSpPr>
          <p:nvPr/>
        </p:nvGrpSpPr>
        <p:grpSpPr bwMode="auto">
          <a:xfrm>
            <a:off x="2537558" y="4159838"/>
            <a:ext cx="1895307" cy="1407535"/>
            <a:chOff x="2154" y="2230"/>
            <a:chExt cx="1264" cy="943"/>
          </a:xfrm>
        </p:grpSpPr>
        <p:sp>
          <p:nvSpPr>
            <p:cNvPr id="59" name="Line 205"/>
            <p:cNvSpPr>
              <a:spLocks noChangeShapeType="1"/>
            </p:cNvSpPr>
            <p:nvPr/>
          </p:nvSpPr>
          <p:spPr bwMode="auto">
            <a:xfrm flipV="1">
              <a:off x="2174" y="2230"/>
              <a:ext cx="1244" cy="524"/>
            </a:xfrm>
            <a:prstGeom prst="line">
              <a:avLst/>
            </a:prstGeom>
            <a:ln w="38100">
              <a:headEnd/>
              <a:tailEnd type="triangle" w="med" len="med"/>
            </a:ln>
          </p:spPr>
          <p:style>
            <a:lnRef idx="2">
              <a:schemeClr val="accent2"/>
            </a:lnRef>
            <a:fillRef idx="0">
              <a:schemeClr val="accent2"/>
            </a:fillRef>
            <a:effectRef idx="1">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sp>
          <p:nvSpPr>
            <p:cNvPr id="60" name="Line 206"/>
            <p:cNvSpPr>
              <a:spLocks noChangeShapeType="1"/>
            </p:cNvSpPr>
            <p:nvPr/>
          </p:nvSpPr>
          <p:spPr bwMode="auto">
            <a:xfrm>
              <a:off x="2174" y="2754"/>
              <a:ext cx="1244" cy="419"/>
            </a:xfrm>
            <a:prstGeom prst="line">
              <a:avLst/>
            </a:prstGeom>
            <a:ln w="38100">
              <a:headEnd/>
              <a:tailEnd type="triangle" w="med" len="med"/>
            </a:ln>
          </p:spPr>
          <p:style>
            <a:lnRef idx="2">
              <a:schemeClr val="accent2"/>
            </a:lnRef>
            <a:fillRef idx="0">
              <a:schemeClr val="accent2"/>
            </a:fillRef>
            <a:effectRef idx="1">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sp>
          <p:nvSpPr>
            <p:cNvPr id="61" name="Line 207"/>
            <p:cNvSpPr>
              <a:spLocks noChangeShapeType="1"/>
            </p:cNvSpPr>
            <p:nvPr/>
          </p:nvSpPr>
          <p:spPr bwMode="auto">
            <a:xfrm flipV="1">
              <a:off x="2174" y="2387"/>
              <a:ext cx="1244" cy="365"/>
            </a:xfrm>
            <a:prstGeom prst="line">
              <a:avLst/>
            </a:prstGeom>
            <a:ln w="38100">
              <a:headEnd/>
              <a:tailEnd type="triangle" w="med" len="med"/>
            </a:ln>
          </p:spPr>
          <p:style>
            <a:lnRef idx="2">
              <a:schemeClr val="accent2"/>
            </a:lnRef>
            <a:fillRef idx="0">
              <a:schemeClr val="accent2"/>
            </a:fillRef>
            <a:effectRef idx="1">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sp>
          <p:nvSpPr>
            <p:cNvPr id="62" name="Line 208"/>
            <p:cNvSpPr>
              <a:spLocks noChangeShapeType="1"/>
            </p:cNvSpPr>
            <p:nvPr/>
          </p:nvSpPr>
          <p:spPr bwMode="auto">
            <a:xfrm flipV="1">
              <a:off x="2230" y="2544"/>
              <a:ext cx="1188" cy="208"/>
            </a:xfrm>
            <a:prstGeom prst="line">
              <a:avLst/>
            </a:prstGeom>
            <a:ln w="38100">
              <a:headEnd/>
              <a:tailEnd type="triangle" w="med" len="med"/>
            </a:ln>
          </p:spPr>
          <p:style>
            <a:lnRef idx="2">
              <a:schemeClr val="accent2"/>
            </a:lnRef>
            <a:fillRef idx="0">
              <a:schemeClr val="accent2"/>
            </a:fillRef>
            <a:effectRef idx="1">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sp>
          <p:nvSpPr>
            <p:cNvPr id="63" name="Line 209"/>
            <p:cNvSpPr>
              <a:spLocks noChangeShapeType="1"/>
            </p:cNvSpPr>
            <p:nvPr/>
          </p:nvSpPr>
          <p:spPr bwMode="auto">
            <a:xfrm>
              <a:off x="2230" y="2754"/>
              <a:ext cx="1188" cy="262"/>
            </a:xfrm>
            <a:prstGeom prst="line">
              <a:avLst/>
            </a:prstGeom>
            <a:ln w="38100">
              <a:headEnd/>
              <a:tailEnd type="triangle" w="med" len="med"/>
            </a:ln>
          </p:spPr>
          <p:style>
            <a:lnRef idx="2">
              <a:schemeClr val="accent2"/>
            </a:lnRef>
            <a:fillRef idx="0">
              <a:schemeClr val="accent2"/>
            </a:fillRef>
            <a:effectRef idx="1">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sp>
          <p:nvSpPr>
            <p:cNvPr id="64" name="Line 210"/>
            <p:cNvSpPr>
              <a:spLocks noChangeShapeType="1"/>
            </p:cNvSpPr>
            <p:nvPr/>
          </p:nvSpPr>
          <p:spPr bwMode="auto">
            <a:xfrm flipV="1">
              <a:off x="2230" y="2702"/>
              <a:ext cx="1188" cy="50"/>
            </a:xfrm>
            <a:prstGeom prst="line">
              <a:avLst/>
            </a:prstGeom>
            <a:ln w="38100">
              <a:headEnd/>
              <a:tailEnd type="triangle" w="med" len="med"/>
            </a:ln>
          </p:spPr>
          <p:style>
            <a:lnRef idx="2">
              <a:schemeClr val="accent2"/>
            </a:lnRef>
            <a:fillRef idx="0">
              <a:schemeClr val="accent2"/>
            </a:fillRef>
            <a:effectRef idx="1">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sp>
          <p:nvSpPr>
            <p:cNvPr id="65" name="Line 211"/>
            <p:cNvSpPr>
              <a:spLocks noChangeShapeType="1"/>
            </p:cNvSpPr>
            <p:nvPr/>
          </p:nvSpPr>
          <p:spPr bwMode="auto">
            <a:xfrm>
              <a:off x="2154" y="2750"/>
              <a:ext cx="1244" cy="105"/>
            </a:xfrm>
            <a:prstGeom prst="line">
              <a:avLst/>
            </a:prstGeom>
            <a:ln w="38100">
              <a:headEnd/>
              <a:tailEnd type="triangle" w="med" len="med"/>
            </a:ln>
          </p:spPr>
          <p:style>
            <a:lnRef idx="2">
              <a:schemeClr val="accent2"/>
            </a:lnRef>
            <a:fillRef idx="0">
              <a:schemeClr val="accent2"/>
            </a:fillRef>
            <a:effectRef idx="1">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grpSp>
      <p:grpSp>
        <p:nvGrpSpPr>
          <p:cNvPr id="66" name="Group 212"/>
          <p:cNvGrpSpPr>
            <a:grpSpLocks/>
          </p:cNvGrpSpPr>
          <p:nvPr/>
        </p:nvGrpSpPr>
        <p:grpSpPr bwMode="auto">
          <a:xfrm>
            <a:off x="4860032" y="4437112"/>
            <a:ext cx="1865415" cy="936188"/>
            <a:chOff x="3758" y="2334"/>
            <a:chExt cx="1244" cy="628"/>
          </a:xfrm>
        </p:grpSpPr>
        <p:sp>
          <p:nvSpPr>
            <p:cNvPr id="67" name="Line 213"/>
            <p:cNvSpPr>
              <a:spLocks noChangeShapeType="1"/>
            </p:cNvSpPr>
            <p:nvPr/>
          </p:nvSpPr>
          <p:spPr bwMode="auto">
            <a:xfrm flipV="1">
              <a:off x="3758" y="2334"/>
              <a:ext cx="1244" cy="365"/>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sp>
          <p:nvSpPr>
            <p:cNvPr id="68" name="Line 214"/>
            <p:cNvSpPr>
              <a:spLocks noChangeShapeType="1"/>
            </p:cNvSpPr>
            <p:nvPr/>
          </p:nvSpPr>
          <p:spPr bwMode="auto">
            <a:xfrm flipV="1">
              <a:off x="3814" y="2491"/>
              <a:ext cx="1188" cy="208"/>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sp>
          <p:nvSpPr>
            <p:cNvPr id="69" name="Line 215"/>
            <p:cNvSpPr>
              <a:spLocks noChangeShapeType="1"/>
            </p:cNvSpPr>
            <p:nvPr/>
          </p:nvSpPr>
          <p:spPr bwMode="auto">
            <a:xfrm>
              <a:off x="3814" y="2700"/>
              <a:ext cx="1188" cy="262"/>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sp>
          <p:nvSpPr>
            <p:cNvPr id="70" name="Line 216"/>
            <p:cNvSpPr>
              <a:spLocks noChangeShapeType="1"/>
            </p:cNvSpPr>
            <p:nvPr/>
          </p:nvSpPr>
          <p:spPr bwMode="auto">
            <a:xfrm flipV="1">
              <a:off x="3814" y="2648"/>
              <a:ext cx="1188" cy="51"/>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sp>
          <p:nvSpPr>
            <p:cNvPr id="71" name="Line 217"/>
            <p:cNvSpPr>
              <a:spLocks noChangeShapeType="1"/>
            </p:cNvSpPr>
            <p:nvPr/>
          </p:nvSpPr>
          <p:spPr bwMode="auto">
            <a:xfrm>
              <a:off x="3758" y="2700"/>
              <a:ext cx="1244" cy="105"/>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grpSp>
      <p:sp>
        <p:nvSpPr>
          <p:cNvPr id="72" name="Text Box 218"/>
          <p:cNvSpPr txBox="1">
            <a:spLocks noChangeArrowheads="1"/>
          </p:cNvSpPr>
          <p:nvPr/>
        </p:nvSpPr>
        <p:spPr bwMode="auto">
          <a:xfrm>
            <a:off x="2670816" y="5589240"/>
            <a:ext cx="2040810" cy="498308"/>
          </a:xfrm>
          <a:prstGeom prst="rect">
            <a:avLst/>
          </a:prstGeom>
          <a:noFill/>
          <a:ln w="9525">
            <a:noFill/>
            <a:miter lim="800000"/>
            <a:headEnd/>
            <a:tailEnd/>
          </a:ln>
        </p:spPr>
        <p:txBody>
          <a:bodyPr vert="horz" wrap="square" lIns="18000" tIns="0" rIns="18000" bIns="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Ensembles of flow predictions</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1600" b="0" i="0" u="none" strike="noStrike" cap="none" normalizeH="0" baseline="0" dirty="0" smtClean="0">
              <a:ln>
                <a:noFill/>
              </a:ln>
              <a:solidFill>
                <a:schemeClr val="tx1"/>
              </a:solidFill>
              <a:effectLst/>
              <a:latin typeface="Arial" pitchFamily="34" charset="0"/>
            </a:endParaRPr>
          </a:p>
        </p:txBody>
      </p:sp>
      <p:sp>
        <p:nvSpPr>
          <p:cNvPr id="73" name="Text Box 219"/>
          <p:cNvSpPr txBox="1">
            <a:spLocks noChangeArrowheads="1"/>
          </p:cNvSpPr>
          <p:nvPr/>
        </p:nvSpPr>
        <p:spPr bwMode="auto">
          <a:xfrm>
            <a:off x="4860032" y="5589240"/>
            <a:ext cx="2288811" cy="936104"/>
          </a:xfrm>
          <a:prstGeom prst="rect">
            <a:avLst/>
          </a:prstGeom>
          <a:noFill/>
          <a:ln w="9525">
            <a:noFill/>
            <a:miter lim="800000"/>
            <a:headEnd/>
            <a:tailEnd/>
          </a:ln>
        </p:spPr>
        <p:txBody>
          <a:bodyPr vert="horz" wrap="square" lIns="53840" tIns="26920" rIns="53840" bIns="269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Accepted hydrologically </a:t>
            </a:r>
            <a:r>
              <a:rPr kumimoji="0" lang="en-US" sz="16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behavioural</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solutions</a:t>
            </a:r>
            <a:endParaRPr kumimoji="0" lang="en-US" sz="1600" b="0" i="0" u="none" strike="noStrike" cap="none" normalizeH="0" baseline="0" dirty="0" smtClean="0">
              <a:ln>
                <a:noFill/>
              </a:ln>
              <a:solidFill>
                <a:schemeClr val="tx1"/>
              </a:solidFill>
              <a:effectLst/>
              <a:latin typeface="Arial" pitchFamily="34" charset="0"/>
            </a:endParaRPr>
          </a:p>
        </p:txBody>
      </p:sp>
      <p:sp>
        <p:nvSpPr>
          <p:cNvPr id="74" name="Text Box 220"/>
          <p:cNvSpPr txBox="1">
            <a:spLocks noChangeArrowheads="1"/>
          </p:cNvSpPr>
          <p:nvPr/>
        </p:nvSpPr>
        <p:spPr bwMode="auto">
          <a:xfrm>
            <a:off x="0" y="2996951"/>
            <a:ext cx="3195849" cy="860379"/>
          </a:xfrm>
          <a:prstGeom prst="rect">
            <a:avLst/>
          </a:prstGeom>
          <a:noFill/>
          <a:ln w="9525">
            <a:noFill/>
            <a:miter lim="800000"/>
            <a:headEnd/>
            <a:tailEnd/>
          </a:ln>
        </p:spPr>
        <p:txBody>
          <a:bodyPr vert="horz" wrap="square" lIns="53840" tIns="26920" rIns="53840" bIns="269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Parameter sampling scheme </a:t>
            </a:r>
            <a:r>
              <a:rPr kumimoji="0" 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(with options to include sensitivity analysis and </a:t>
            </a:r>
            <a:r>
              <a:rPr kumimoji="0" lang="en-US" sz="1400" b="0" i="1" u="none" strike="noStrike" cap="none" normalizeH="0" baseline="0" dirty="0" err="1" smtClean="0">
                <a:ln>
                  <a:noFill/>
                </a:ln>
                <a:solidFill>
                  <a:schemeClr val="tx1"/>
                </a:solidFill>
                <a:effectLst/>
                <a:latin typeface="Arial" pitchFamily="34" charset="0"/>
                <a:ea typeface="Calibri" pitchFamily="34" charset="0"/>
                <a:cs typeface="Arial" pitchFamily="34" charset="0"/>
              </a:rPr>
              <a:t>optimisation</a:t>
            </a:r>
            <a:r>
              <a:rPr kumimoji="0" lang="en-US" sz="1400" b="0" i="1"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en-US" sz="1400" b="0" i="1" u="none" strike="noStrike" cap="none" normalizeH="0" baseline="0" dirty="0" smtClean="0">
              <a:ln>
                <a:noFill/>
              </a:ln>
              <a:solidFill>
                <a:schemeClr val="tx1"/>
              </a:solidFill>
              <a:effectLst/>
              <a:latin typeface="Arial" pitchFamily="34" charset="0"/>
            </a:endParaRPr>
          </a:p>
        </p:txBody>
      </p:sp>
      <p:sp>
        <p:nvSpPr>
          <p:cNvPr id="75" name="Text Box 221"/>
          <p:cNvSpPr txBox="1">
            <a:spLocks noChangeArrowheads="1"/>
          </p:cNvSpPr>
          <p:nvPr/>
        </p:nvSpPr>
        <p:spPr bwMode="auto">
          <a:xfrm>
            <a:off x="3419872" y="1412776"/>
            <a:ext cx="2664296" cy="864096"/>
          </a:xfrm>
          <a:prstGeom prst="rect">
            <a:avLst/>
          </a:prstGeom>
          <a:noFill/>
          <a:ln w="9525">
            <a:noFill/>
            <a:miter lim="800000"/>
            <a:headEnd/>
            <a:tailEnd/>
          </a:ln>
        </p:spPr>
        <p:txBody>
          <a:bodyPr vert="horz" wrap="square" lIns="53840" tIns="26920" rIns="53840" bIns="269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Regional or observed constraints on indices of hydrological response</a:t>
            </a:r>
            <a:endParaRPr kumimoji="0" lang="en-US" sz="1600" b="0" i="0" u="none" strike="noStrike" cap="none" normalizeH="0" baseline="0" dirty="0" smtClean="0">
              <a:ln>
                <a:noFill/>
              </a:ln>
              <a:solidFill>
                <a:schemeClr val="tx1"/>
              </a:solidFill>
              <a:effectLst/>
              <a:latin typeface="Arial" pitchFamily="34" charset="0"/>
            </a:endParaRPr>
          </a:p>
        </p:txBody>
      </p:sp>
      <p:sp>
        <p:nvSpPr>
          <p:cNvPr id="76" name="Up-Down Arrow 75"/>
          <p:cNvSpPr/>
          <p:nvPr/>
        </p:nvSpPr>
        <p:spPr>
          <a:xfrm>
            <a:off x="1187624" y="3756765"/>
            <a:ext cx="360040" cy="648072"/>
          </a:xfrm>
          <a:prstGeom prst="upDownArrow">
            <a:avLst>
              <a:gd name="adj1" fmla="val 57236"/>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Down Arrow 76"/>
          <p:cNvSpPr/>
          <p:nvPr/>
        </p:nvSpPr>
        <p:spPr>
          <a:xfrm>
            <a:off x="1259632" y="2564903"/>
            <a:ext cx="36004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TextBox 77"/>
          <p:cNvSpPr txBox="1"/>
          <p:nvPr/>
        </p:nvSpPr>
        <p:spPr>
          <a:xfrm>
            <a:off x="32274" y="5994729"/>
            <a:ext cx="2592288" cy="83099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1600" b="1" dirty="0" smtClean="0">
                <a:latin typeface="Arial" pitchFamily="34" charset="0"/>
                <a:cs typeface="Arial" pitchFamily="34" charset="0"/>
              </a:rPr>
              <a:t>Stochastic rainfall model including climate change impacts</a:t>
            </a:r>
            <a:endParaRPr lang="en-GB" sz="1600" b="1" dirty="0">
              <a:latin typeface="Arial" pitchFamily="34" charset="0"/>
              <a:cs typeface="Arial" pitchFamily="34" charset="0"/>
            </a:endParaRPr>
          </a:p>
        </p:txBody>
      </p:sp>
      <p:sp>
        <p:nvSpPr>
          <p:cNvPr id="79" name="Down Arrow 78"/>
          <p:cNvSpPr/>
          <p:nvPr/>
        </p:nvSpPr>
        <p:spPr>
          <a:xfrm flipV="1">
            <a:off x="1187624" y="5448823"/>
            <a:ext cx="36004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Down Arrow 79"/>
          <p:cNvSpPr/>
          <p:nvPr/>
        </p:nvSpPr>
        <p:spPr>
          <a:xfrm rot="5400000">
            <a:off x="2735796" y="1880828"/>
            <a:ext cx="360040" cy="8640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Down Arrow 80"/>
          <p:cNvSpPr/>
          <p:nvPr/>
        </p:nvSpPr>
        <p:spPr>
          <a:xfrm flipV="1">
            <a:off x="4788024" y="3861048"/>
            <a:ext cx="360040"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AutoShape 202"/>
          <p:cNvSpPr>
            <a:spLocks noChangeArrowheads="1"/>
          </p:cNvSpPr>
          <p:nvPr/>
        </p:nvSpPr>
        <p:spPr bwMode="auto">
          <a:xfrm>
            <a:off x="6908530" y="4149080"/>
            <a:ext cx="1800200" cy="1584176"/>
          </a:xfrm>
          <a:prstGeom prst="flowChartMagneticDisk">
            <a:avLst/>
          </a:prstGeom>
          <a:ln w="28575">
            <a:solidFill>
              <a:schemeClr val="accent6">
                <a:lumMod val="50000"/>
              </a:schemeClr>
            </a:solidFill>
            <a:headEnd/>
            <a:tailEnd/>
          </a:ln>
        </p:spPr>
        <p:style>
          <a:lnRef idx="0">
            <a:schemeClr val="accent6"/>
          </a:lnRef>
          <a:fillRef idx="3">
            <a:schemeClr val="accent6"/>
          </a:fillRef>
          <a:effectRef idx="3">
            <a:schemeClr val="accent6"/>
          </a:effectRef>
          <a:fontRef idx="minor">
            <a:schemeClr val="lt1"/>
          </a:fontRef>
        </p:style>
        <p:txBody>
          <a:bodyPr vert="horz" wrap="square" lIns="53840" tIns="26920" rIns="53840" bIns="269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bg1"/>
              </a:solidFill>
              <a:effectLst/>
              <a:latin typeface="Arial"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bg1"/>
                </a:solidFill>
                <a:effectLst/>
                <a:latin typeface="Arial" pitchFamily="34" charset="0"/>
                <a:ea typeface="Calibri" pitchFamily="34" charset="0"/>
                <a:cs typeface="Arial" pitchFamily="34" charset="0"/>
              </a:rPr>
              <a:t>System yield model</a:t>
            </a:r>
          </a:p>
          <a:p>
            <a:pPr marL="0" marR="0" lvl="0" indent="0" algn="ctr" defTabSz="914400" rtl="0" eaLnBrk="1" fontAlgn="base" latinLnBrk="0" hangingPunct="1">
              <a:lnSpc>
                <a:spcPct val="100000"/>
              </a:lnSpc>
              <a:spcBef>
                <a:spcPct val="0"/>
              </a:spcBef>
              <a:spcAft>
                <a:spcPct val="0"/>
              </a:spcAft>
              <a:buClrTx/>
              <a:buSzTx/>
              <a:buFontTx/>
              <a:buNone/>
              <a:tabLst/>
            </a:pPr>
            <a:r>
              <a:rPr lang="en-US" sz="1400" i="1" dirty="0" smtClean="0">
                <a:solidFill>
                  <a:schemeClr val="bg1"/>
                </a:solidFill>
                <a:latin typeface="Arial" pitchFamily="34" charset="0"/>
                <a:cs typeface="Arial" pitchFamily="34" charset="0"/>
              </a:rPr>
              <a:t>(including stochastic flow generation)</a:t>
            </a:r>
            <a:endParaRPr kumimoji="0" lang="en-US" sz="1400" i="1" u="none" strike="noStrike" cap="none" normalizeH="0" baseline="0" dirty="0" smtClean="0">
              <a:ln>
                <a:noFill/>
              </a:ln>
              <a:solidFill>
                <a:schemeClr val="bg1"/>
              </a:solidFill>
              <a:effectLst/>
              <a:latin typeface="Arial" pitchFamily="34" charset="0"/>
            </a:endParaRPr>
          </a:p>
        </p:txBody>
      </p:sp>
      <p:sp>
        <p:nvSpPr>
          <p:cNvPr id="83" name="Down Arrow 82"/>
          <p:cNvSpPr/>
          <p:nvPr/>
        </p:nvSpPr>
        <p:spPr>
          <a:xfrm flipV="1">
            <a:off x="7615480" y="3645024"/>
            <a:ext cx="36004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4" name="Group 83"/>
          <p:cNvGrpSpPr/>
          <p:nvPr/>
        </p:nvGrpSpPr>
        <p:grpSpPr>
          <a:xfrm>
            <a:off x="6948264" y="2564905"/>
            <a:ext cx="1728192" cy="936104"/>
            <a:chOff x="6876256" y="2420888"/>
            <a:chExt cx="1609337" cy="1018107"/>
          </a:xfrm>
        </p:grpSpPr>
        <p:sp>
          <p:nvSpPr>
            <p:cNvPr id="85" name="Rectangle 179"/>
            <p:cNvSpPr>
              <a:spLocks noChangeArrowheads="1"/>
            </p:cNvSpPr>
            <p:nvPr/>
          </p:nvSpPr>
          <p:spPr bwMode="auto">
            <a:xfrm>
              <a:off x="6876256" y="2420888"/>
              <a:ext cx="1609337" cy="1018107"/>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anchor="ctr" anchorCtr="0" compatLnSpc="1">
              <a:prstTxWarp prst="textNoShape">
                <a:avLst/>
              </a:prstTxWarp>
            </a:bodyPr>
            <a:lstStyle/>
            <a:p>
              <a:endParaRPr lang="en-GB"/>
            </a:p>
          </p:txBody>
        </p:sp>
        <p:sp>
          <p:nvSpPr>
            <p:cNvPr id="86" name="Freeform 85"/>
            <p:cNvSpPr/>
            <p:nvPr/>
          </p:nvSpPr>
          <p:spPr>
            <a:xfrm>
              <a:off x="7045569" y="2602523"/>
              <a:ext cx="1242646" cy="715108"/>
            </a:xfrm>
            <a:custGeom>
              <a:avLst/>
              <a:gdLst>
                <a:gd name="connsiteX0" fmla="*/ 0 w 1242646"/>
                <a:gd name="connsiteY0" fmla="*/ 0 h 715108"/>
                <a:gd name="connsiteX1" fmla="*/ 656493 w 1242646"/>
                <a:gd name="connsiteY1" fmla="*/ 293077 h 715108"/>
                <a:gd name="connsiteX2" fmla="*/ 1242646 w 1242646"/>
                <a:gd name="connsiteY2" fmla="*/ 715108 h 715108"/>
              </a:gdLst>
              <a:ahLst/>
              <a:cxnLst>
                <a:cxn ang="0">
                  <a:pos x="connsiteX0" y="connsiteY0"/>
                </a:cxn>
                <a:cxn ang="0">
                  <a:pos x="connsiteX1" y="connsiteY1"/>
                </a:cxn>
                <a:cxn ang="0">
                  <a:pos x="connsiteX2" y="connsiteY2"/>
                </a:cxn>
              </a:cxnLst>
              <a:rect l="l" t="t" r="r" b="b"/>
              <a:pathLst>
                <a:path w="1242646" h="715108">
                  <a:moveTo>
                    <a:pt x="0" y="0"/>
                  </a:moveTo>
                  <a:cubicBezTo>
                    <a:pt x="224692" y="86946"/>
                    <a:pt x="449385" y="173892"/>
                    <a:pt x="656493" y="293077"/>
                  </a:cubicBezTo>
                  <a:cubicBezTo>
                    <a:pt x="863601" y="412262"/>
                    <a:pt x="1141046" y="635000"/>
                    <a:pt x="1242646" y="715108"/>
                  </a:cubicBezTo>
                </a:path>
              </a:pathLst>
            </a:custGeom>
            <a:ln w="57150">
              <a:solidFill>
                <a:schemeClr val="bg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grpSp>
      <p:sp>
        <p:nvSpPr>
          <p:cNvPr id="87" name="Text Box 221"/>
          <p:cNvSpPr txBox="1">
            <a:spLocks noChangeArrowheads="1"/>
          </p:cNvSpPr>
          <p:nvPr/>
        </p:nvSpPr>
        <p:spPr bwMode="auto">
          <a:xfrm>
            <a:off x="6407696" y="1484784"/>
            <a:ext cx="2736304" cy="1008112"/>
          </a:xfrm>
          <a:prstGeom prst="rect">
            <a:avLst/>
          </a:prstGeom>
          <a:noFill/>
          <a:ln w="9525">
            <a:noFill/>
            <a:miter lim="800000"/>
            <a:headEnd/>
            <a:tailEnd/>
          </a:ln>
        </p:spPr>
        <p:txBody>
          <a:bodyPr vert="horz" wrap="square" lIns="53840" tIns="26920" rIns="53840" bIns="269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Decision making based on yield probability curves including all sources of uncertainty</a:t>
            </a:r>
            <a:endParaRPr kumimoji="0" lang="en-US" sz="16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p:cNvSpPr>
            <a:spLocks noGrp="1"/>
          </p:cNvSpPr>
          <p:nvPr>
            <p:ph idx="1"/>
          </p:nvPr>
        </p:nvSpPr>
        <p:spPr>
          <a:xfrm>
            <a:off x="49607" y="5733256"/>
            <a:ext cx="7186690" cy="764704"/>
          </a:xfrm>
          <a:solidFill>
            <a:schemeClr val="bg1"/>
          </a:solidFill>
        </p:spPr>
        <p:txBody>
          <a:bodyPr>
            <a:noAutofit/>
          </a:bodyPr>
          <a:lstStyle/>
          <a:p>
            <a:pPr>
              <a:lnSpc>
                <a:spcPct val="150000"/>
              </a:lnSpc>
              <a:defRPr/>
            </a:pPr>
            <a:r>
              <a:rPr lang="en-ZA" sz="1800" dirty="0" smtClean="0">
                <a:solidFill>
                  <a:schemeClr val="tx2"/>
                </a:solidFill>
              </a:rPr>
              <a:t>Parameters values estimated directly using basin physical characteristics</a:t>
            </a:r>
          </a:p>
        </p:txBody>
      </p:sp>
      <p:sp>
        <p:nvSpPr>
          <p:cNvPr id="2" name="Title 1"/>
          <p:cNvSpPr>
            <a:spLocks noGrp="1"/>
          </p:cNvSpPr>
          <p:nvPr>
            <p:ph type="title"/>
          </p:nvPr>
        </p:nvSpPr>
        <p:spPr/>
        <p:txBody>
          <a:bodyPr>
            <a:normAutofit/>
          </a:bodyPr>
          <a:lstStyle/>
          <a:p>
            <a:r>
              <a:rPr lang="en-ZA" dirty="0"/>
              <a:t>Estimation of the prior parameters</a:t>
            </a:r>
            <a:endParaRPr lang="en-GB" dirty="0"/>
          </a:p>
        </p:txBody>
      </p:sp>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51520" y="1268197"/>
            <a:ext cx="7321961" cy="446280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49012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Constraints </a:t>
            </a:r>
            <a:r>
              <a:rPr lang="en-ZA" dirty="0"/>
              <a:t>of hydrologic signatures</a:t>
            </a:r>
            <a:endParaRPr lang="en-GB" dirty="0"/>
          </a:p>
        </p:txBody>
      </p:sp>
      <p:sp>
        <p:nvSpPr>
          <p:cNvPr id="3" name="Content Placeholder 2"/>
          <p:cNvSpPr>
            <a:spLocks noGrp="1"/>
          </p:cNvSpPr>
          <p:nvPr>
            <p:ph idx="1"/>
          </p:nvPr>
        </p:nvSpPr>
        <p:spPr>
          <a:xfrm>
            <a:off x="107504" y="1340768"/>
            <a:ext cx="8892480" cy="5040560"/>
          </a:xfrm>
        </p:spPr>
        <p:txBody>
          <a:bodyPr>
            <a:normAutofit fontScale="92500" lnSpcReduction="10000"/>
          </a:bodyPr>
          <a:lstStyle/>
          <a:p>
            <a:pPr>
              <a:defRPr/>
            </a:pPr>
            <a:r>
              <a:rPr lang="en-ZA" sz="2400" dirty="0"/>
              <a:t>Index of the time series of a basin’s response characteristics and reflects the basin’s functional behaviour (e.g. runoff coefficient)</a:t>
            </a:r>
          </a:p>
          <a:p>
            <a:pPr>
              <a:defRPr/>
            </a:pPr>
            <a:endParaRPr lang="en-ZA" sz="2400" dirty="0"/>
          </a:p>
          <a:p>
            <a:pPr>
              <a:defRPr/>
            </a:pPr>
            <a:r>
              <a:rPr lang="en-US" sz="2400" dirty="0"/>
              <a:t>Used to constrain and condition continuous flow simulations</a:t>
            </a:r>
          </a:p>
          <a:p>
            <a:pPr>
              <a:defRPr/>
            </a:pPr>
            <a:endParaRPr lang="en-US" sz="2400" dirty="0"/>
          </a:p>
          <a:p>
            <a:pPr>
              <a:defRPr/>
            </a:pPr>
            <a:r>
              <a:rPr lang="en-ZA" sz="2400" dirty="0"/>
              <a:t>Three such constraints used</a:t>
            </a:r>
          </a:p>
          <a:p>
            <a:pPr lvl="1">
              <a:defRPr/>
            </a:pPr>
            <a:r>
              <a:rPr lang="en-ZA" dirty="0"/>
              <a:t>Runoff ratio </a:t>
            </a:r>
          </a:p>
          <a:p>
            <a:pPr lvl="1">
              <a:defRPr/>
            </a:pPr>
            <a:r>
              <a:rPr lang="en-ZA" dirty="0"/>
              <a:t>Gradient of the flow duration curve</a:t>
            </a:r>
          </a:p>
          <a:p>
            <a:pPr lvl="1">
              <a:defRPr/>
            </a:pPr>
            <a:r>
              <a:rPr lang="en-ZA" dirty="0"/>
              <a:t>Groundwater recharge</a:t>
            </a:r>
          </a:p>
          <a:p>
            <a:pPr lvl="1">
              <a:defRPr/>
            </a:pPr>
            <a:endParaRPr lang="en-ZA" sz="1800" dirty="0"/>
          </a:p>
          <a:p>
            <a:pPr>
              <a:defRPr/>
            </a:pPr>
            <a:r>
              <a:rPr lang="en-ZA" sz="2400" dirty="0"/>
              <a:t> Developed using existing data</a:t>
            </a:r>
          </a:p>
          <a:p>
            <a:pPr>
              <a:defRPr/>
            </a:pPr>
            <a:endParaRPr lang="en-ZA" sz="2400" dirty="0"/>
          </a:p>
          <a:p>
            <a:pPr>
              <a:defRPr/>
            </a:pPr>
            <a:r>
              <a:rPr lang="en-ZA" sz="2400" dirty="0"/>
              <a:t> Application strategy </a:t>
            </a:r>
            <a:r>
              <a:rPr lang="en-ZA" sz="2400" dirty="0">
                <a:cs typeface="Arial" charset="0"/>
              </a:rPr>
              <a:t>→ compare generated model output ensembles against the constraints </a:t>
            </a:r>
            <a:endParaRPr lang="en-ZA" sz="2400" dirty="0" smtClean="0">
              <a:cs typeface="Arial" charset="0"/>
            </a:endParaRPr>
          </a:p>
          <a:p>
            <a:pPr>
              <a:defRPr/>
            </a:pPr>
            <a:endParaRPr lang="en-ZA" b="1" i="1" dirty="0" smtClean="0"/>
          </a:p>
          <a:p>
            <a:pPr>
              <a:defRPr/>
            </a:pPr>
            <a:endParaRPr lang="en-ZA" dirty="0"/>
          </a:p>
          <a:p>
            <a:endParaRPr lang="en-GB" dirty="0"/>
          </a:p>
        </p:txBody>
      </p:sp>
      <p:sp>
        <p:nvSpPr>
          <p:cNvPr id="4" name="Slide Number Placeholder 3"/>
          <p:cNvSpPr>
            <a:spLocks noGrp="1"/>
          </p:cNvSpPr>
          <p:nvPr>
            <p:ph type="sldNum" sz="quarter" idx="12"/>
          </p:nvPr>
        </p:nvSpPr>
        <p:spPr/>
        <p:txBody>
          <a:bodyPr/>
          <a:lstStyle/>
          <a:p>
            <a:fld id="{323D642A-7C49-4F94-B446-D6B87AAEA559}" type="slidenum">
              <a:rPr lang="en-GB" smtClean="0"/>
              <a:pPr/>
              <a:t>7</a:t>
            </a:fld>
            <a:endParaRPr lang="en-GB"/>
          </a:p>
        </p:txBody>
      </p:sp>
      <p:sp>
        <p:nvSpPr>
          <p:cNvPr id="5" name="Footer Placeholder 4"/>
          <p:cNvSpPr>
            <a:spLocks noGrp="1"/>
          </p:cNvSpPr>
          <p:nvPr>
            <p:ph type="ftr" sz="quarter" idx="10"/>
          </p:nvPr>
        </p:nvSpPr>
        <p:spPr/>
        <p:txBody>
          <a:bodyPr/>
          <a:lstStyle/>
          <a:p>
            <a:pPr algn="ctr">
              <a:defRPr/>
            </a:pPr>
            <a:r>
              <a:rPr lang="en-US" smtClean="0"/>
              <a:t>© CSIR  2012</a:t>
            </a:r>
            <a:endParaRPr lang="en-US" dirty="0">
              <a:solidFill>
                <a:schemeClr val="tx1"/>
              </a:solidFill>
            </a:endParaRPr>
          </a:p>
        </p:txBody>
      </p:sp>
    </p:spTree>
    <p:extLst>
      <p:ext uri="{BB962C8B-B14F-4D97-AF65-F5344CB8AC3E}">
        <p14:creationId xmlns:p14="http://schemas.microsoft.com/office/powerpoint/2010/main" val="32003107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Constraints of hydrologic signatures</a:t>
            </a:r>
            <a:endParaRPr lang="en-GB" dirty="0"/>
          </a:p>
        </p:txBody>
      </p:sp>
      <p:sp>
        <p:nvSpPr>
          <p:cNvPr id="4" name="Slide Number Placeholder 3"/>
          <p:cNvSpPr>
            <a:spLocks noGrp="1"/>
          </p:cNvSpPr>
          <p:nvPr>
            <p:ph type="sldNum" sz="quarter" idx="12"/>
          </p:nvPr>
        </p:nvSpPr>
        <p:spPr/>
        <p:txBody>
          <a:bodyPr/>
          <a:lstStyle/>
          <a:p>
            <a:fld id="{323D642A-7C49-4F94-B446-D6B87AAEA559}" type="slidenum">
              <a:rPr lang="en-GB" smtClean="0"/>
              <a:pPr/>
              <a:t>8</a:t>
            </a:fld>
            <a:endParaRPr lang="en-GB"/>
          </a:p>
        </p:txBody>
      </p:sp>
      <p:sp>
        <p:nvSpPr>
          <p:cNvPr id="5" name="Footer Placeholder 4"/>
          <p:cNvSpPr>
            <a:spLocks noGrp="1"/>
          </p:cNvSpPr>
          <p:nvPr>
            <p:ph type="ftr" sz="quarter" idx="10"/>
          </p:nvPr>
        </p:nvSpPr>
        <p:spPr/>
        <p:txBody>
          <a:bodyPr/>
          <a:lstStyle/>
          <a:p>
            <a:pPr algn="ctr">
              <a:defRPr/>
            </a:pPr>
            <a:r>
              <a:rPr lang="en-US" smtClean="0"/>
              <a:t>© CSIR  2012</a:t>
            </a:r>
            <a:endParaRPr lang="en-US" dirty="0">
              <a:solidFill>
                <a:schemeClr val="tx1"/>
              </a:solidFill>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68760"/>
            <a:ext cx="8420957" cy="55892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54456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0112" y="274638"/>
            <a:ext cx="3106688" cy="582594"/>
          </a:xfrm>
        </p:spPr>
        <p:txBody>
          <a:bodyPr>
            <a:normAutofit fontScale="90000"/>
          </a:bodyPr>
          <a:lstStyle/>
          <a:p>
            <a:r>
              <a:rPr lang="en-ZA" dirty="0" smtClean="0"/>
              <a:t>Runoff ratio constraint</a:t>
            </a:r>
            <a:endParaRPr lang="en-GB" dirty="0"/>
          </a:p>
        </p:txBody>
      </p:sp>
      <p:sp>
        <p:nvSpPr>
          <p:cNvPr id="4" name="Slide Number Placeholder 3"/>
          <p:cNvSpPr>
            <a:spLocks noGrp="1"/>
          </p:cNvSpPr>
          <p:nvPr>
            <p:ph type="sldNum" sz="quarter" idx="12"/>
          </p:nvPr>
        </p:nvSpPr>
        <p:spPr/>
        <p:txBody>
          <a:bodyPr/>
          <a:lstStyle/>
          <a:p>
            <a:fld id="{323D642A-7C49-4F94-B446-D6B87AAEA559}" type="slidenum">
              <a:rPr lang="en-GB" smtClean="0"/>
              <a:pPr/>
              <a:t>9</a:t>
            </a:fld>
            <a:endParaRPr lang="en-GB"/>
          </a:p>
        </p:txBody>
      </p:sp>
      <p:sp>
        <p:nvSpPr>
          <p:cNvPr id="5" name="Footer Placeholder 4"/>
          <p:cNvSpPr>
            <a:spLocks noGrp="1"/>
          </p:cNvSpPr>
          <p:nvPr>
            <p:ph type="ftr" sz="quarter" idx="10"/>
          </p:nvPr>
        </p:nvSpPr>
        <p:spPr/>
        <p:txBody>
          <a:bodyPr/>
          <a:lstStyle/>
          <a:p>
            <a:pPr algn="ctr">
              <a:defRPr/>
            </a:pPr>
            <a:r>
              <a:rPr lang="en-US" smtClean="0"/>
              <a:t>© CSIR  2012</a:t>
            </a:r>
            <a:endParaRPr lang="en-US" dirty="0">
              <a:solidFill>
                <a:schemeClr val="tx1"/>
              </a:solidFill>
            </a:endParaRPr>
          </a:p>
        </p:txBody>
      </p:sp>
      <p:graphicFrame>
        <p:nvGraphicFramePr>
          <p:cNvPr id="6" name="Object 4"/>
          <p:cNvGraphicFramePr>
            <a:graphicFrameLocks noChangeAspect="1"/>
          </p:cNvGraphicFramePr>
          <p:nvPr>
            <p:extLst>
              <p:ext uri="{D42A27DB-BD31-4B8C-83A1-F6EECF244321}">
                <p14:modId xmlns:p14="http://schemas.microsoft.com/office/powerpoint/2010/main" val="522779576"/>
              </p:ext>
            </p:extLst>
          </p:nvPr>
        </p:nvGraphicFramePr>
        <p:xfrm>
          <a:off x="0" y="23349"/>
          <a:ext cx="5508625" cy="3765691"/>
        </p:xfrm>
        <a:graphic>
          <a:graphicData uri="http://schemas.openxmlformats.org/presentationml/2006/ole">
            <mc:AlternateContent xmlns:mc="http://schemas.openxmlformats.org/markup-compatibility/2006">
              <mc:Choice xmlns:v="urn:schemas-microsoft-com:vml" Requires="v">
                <p:oleObj spid="_x0000_s8209" name="Chart" r:id="rId3" imgW="11668125" imgH="7239000" progId="Excel.Chart.8">
                  <p:embed/>
                </p:oleObj>
              </mc:Choice>
              <mc:Fallback>
                <p:oleObj name="Chart" r:id="rId3" imgW="11668125" imgH="723900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49"/>
                        <a:ext cx="5508625" cy="3765691"/>
                      </a:xfrm>
                      <a:prstGeom prst="rect">
                        <a:avLst/>
                      </a:prstGeom>
                      <a:solidFill>
                        <a:schemeClr val="accent1"/>
                      </a:solidFill>
                      <a:ln>
                        <a:noFill/>
                      </a:ln>
                      <a:effectLst/>
                      <a:extLst/>
                    </p:spPr>
                  </p:pic>
                </p:oleObj>
              </mc:Fallback>
            </mc:AlternateContent>
          </a:graphicData>
        </a:graphic>
      </p:graphicFrame>
      <p:graphicFrame>
        <p:nvGraphicFramePr>
          <p:cNvPr id="7" name="Group 866"/>
          <p:cNvGraphicFramePr>
            <a:graphicFrameLocks/>
          </p:cNvGraphicFramePr>
          <p:nvPr>
            <p:extLst>
              <p:ext uri="{D42A27DB-BD31-4B8C-83A1-F6EECF244321}">
                <p14:modId xmlns:p14="http://schemas.microsoft.com/office/powerpoint/2010/main" val="3456517038"/>
              </p:ext>
            </p:extLst>
          </p:nvPr>
        </p:nvGraphicFramePr>
        <p:xfrm>
          <a:off x="0" y="3789038"/>
          <a:ext cx="5508625" cy="3148339"/>
        </p:xfrm>
        <a:graphic>
          <a:graphicData uri="http://schemas.openxmlformats.org/drawingml/2006/table">
            <a:tbl>
              <a:tblPr/>
              <a:tblGrid>
                <a:gridCol w="1495425"/>
                <a:gridCol w="773113"/>
                <a:gridCol w="854075"/>
                <a:gridCol w="862012"/>
                <a:gridCol w="763588"/>
                <a:gridCol w="760412"/>
              </a:tblGrid>
              <a:tr h="335450">
                <a:tc rowSpan="2">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Bookman Old Style"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gridSpan="5">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400" b="1" i="0" u="none" strike="noStrike" cap="none" normalizeH="0" baseline="0" dirty="0" smtClean="0">
                          <a:ln>
                            <a:noFill/>
                          </a:ln>
                          <a:solidFill>
                            <a:schemeClr val="tx1"/>
                          </a:solidFill>
                          <a:effectLst/>
                          <a:latin typeface="Bookman Old Style" pitchFamily="18" charset="0"/>
                          <a:cs typeface="Times New Roman" pitchFamily="18" charset="0"/>
                        </a:rPr>
                        <a:t>Regions</a:t>
                      </a:r>
                      <a:endParaRPr kumimoji="0" lang="en-ZA" sz="1400" b="1" i="0" u="none" strike="noStrike" cap="none" normalizeH="0" baseline="0" dirty="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305749">
                <a:tc vMerge="1">
                  <a:txBody>
                    <a:bodyPr/>
                    <a:lstStyle/>
                    <a:p>
                      <a:endParaRPr lang="en-ZA"/>
                    </a:p>
                  </a:txBody>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1</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2</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3</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4</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5</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r>
              <a:tr h="335450">
                <a:tc gridSpan="6">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400" b="1" i="0" u="none" strike="noStrike" cap="none" normalizeH="0" baseline="0" smtClean="0">
                          <a:ln>
                            <a:noFill/>
                          </a:ln>
                          <a:solidFill>
                            <a:schemeClr val="tx1"/>
                          </a:solidFill>
                          <a:effectLst/>
                          <a:latin typeface="Bookman Old Style" pitchFamily="18" charset="0"/>
                          <a:cs typeface="Times New Roman" pitchFamily="18" charset="0"/>
                        </a:rPr>
                        <a:t>Based on simulated data</a:t>
                      </a:r>
                      <a:endParaRPr kumimoji="0" lang="en-ZA" sz="1400" b="0"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305749">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Slope (A)</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2.527</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2.293</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2.168</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2.126</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1.770</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r>
              <a:tr h="305749">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Intercept (B)</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-1.113</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-0.687</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-0.304</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0.194</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0.478</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r>
              <a:tr h="307496">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R</a:t>
                      </a:r>
                      <a:r>
                        <a:rPr kumimoji="0" lang="en-ZA" sz="1200" b="1" i="0" u="none" strike="noStrike" cap="none" normalizeH="0" baseline="30000" smtClean="0">
                          <a:ln>
                            <a:noFill/>
                          </a:ln>
                          <a:solidFill>
                            <a:schemeClr val="tx1"/>
                          </a:solidFill>
                          <a:effectLst/>
                          <a:latin typeface="Bookman Old Style" pitchFamily="18" charset="0"/>
                          <a:cs typeface="Times New Roman" pitchFamily="18" charset="0"/>
                        </a:rPr>
                        <a:t>2</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0.927</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0.968</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0.984</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0.990</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0.866</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r>
              <a:tr h="335450">
                <a:tc gridSpan="6">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400" b="1" i="0" u="none" strike="noStrike" cap="none" normalizeH="0" baseline="0" smtClean="0">
                          <a:ln>
                            <a:noFill/>
                          </a:ln>
                          <a:solidFill>
                            <a:schemeClr val="tx1"/>
                          </a:solidFill>
                          <a:effectLst/>
                          <a:latin typeface="Bookman Old Style" pitchFamily="18" charset="0"/>
                          <a:cs typeface="Times New Roman" pitchFamily="18" charset="0"/>
                        </a:rPr>
                        <a:t>Based on observed flow data</a:t>
                      </a:r>
                      <a:endParaRPr kumimoji="0" lang="en-ZA" sz="1400" b="0"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304001">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Slope (A)</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2.322</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2.154</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2.171</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2.406</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1.351</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r>
              <a:tr h="307496">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Intercept (B)</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-1.079</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-0.741</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-0.338</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0.475</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0.173</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r>
              <a:tr h="305749">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R</a:t>
                      </a:r>
                      <a:r>
                        <a:rPr kumimoji="0" lang="en-ZA" sz="1200" b="1" i="0" u="none" strike="noStrike" cap="none" normalizeH="0" baseline="30000" smtClean="0">
                          <a:ln>
                            <a:noFill/>
                          </a:ln>
                          <a:solidFill>
                            <a:schemeClr val="tx1"/>
                          </a:solidFill>
                          <a:effectLst/>
                          <a:latin typeface="Bookman Old Style" pitchFamily="18" charset="0"/>
                          <a:cs typeface="Times New Roman" pitchFamily="18" charset="0"/>
                        </a:rPr>
                        <a:t>2</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0.932</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0.905</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0.890</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smtClean="0">
                          <a:ln>
                            <a:noFill/>
                          </a:ln>
                          <a:solidFill>
                            <a:schemeClr val="tx1"/>
                          </a:solidFill>
                          <a:effectLst/>
                          <a:latin typeface="Bookman Old Style" pitchFamily="18" charset="0"/>
                          <a:cs typeface="Times New Roman" pitchFamily="18" charset="0"/>
                        </a:rPr>
                        <a:t>0.917</a:t>
                      </a:r>
                      <a:endParaRPr kumimoji="0" lang="en-ZA" sz="1200" b="1" i="0" u="none" strike="noStrike" cap="none" normalizeH="0" baseline="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ZA" sz="1200" b="1" i="0" u="none" strike="noStrike" cap="none" normalizeH="0" baseline="0" dirty="0" smtClean="0">
                          <a:ln>
                            <a:noFill/>
                          </a:ln>
                          <a:solidFill>
                            <a:schemeClr val="tx1"/>
                          </a:solidFill>
                          <a:effectLst/>
                          <a:latin typeface="Bookman Old Style" pitchFamily="18" charset="0"/>
                          <a:cs typeface="Times New Roman" pitchFamily="18" charset="0"/>
                        </a:rPr>
                        <a:t>0.820</a:t>
                      </a:r>
                      <a:endParaRPr kumimoji="0" lang="en-ZA" sz="1200" b="1" i="0" u="none" strike="noStrike" cap="none" normalizeH="0" baseline="0" dirty="0" smtClean="0">
                        <a:ln>
                          <a:noFill/>
                        </a:ln>
                        <a:solidFill>
                          <a:schemeClr val="tx1"/>
                        </a:solidFill>
                        <a:effectLst/>
                        <a:latin typeface="Bookman Old Style"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r>
            </a:tbl>
          </a:graphicData>
        </a:graphic>
      </p:graphicFrame>
      <p:sp>
        <p:nvSpPr>
          <p:cNvPr id="3" name="Content Placeholder 2"/>
          <p:cNvSpPr>
            <a:spLocks noGrp="1"/>
          </p:cNvSpPr>
          <p:nvPr>
            <p:ph idx="1"/>
          </p:nvPr>
        </p:nvSpPr>
        <p:spPr>
          <a:xfrm>
            <a:off x="5580112" y="1124744"/>
            <a:ext cx="3563888" cy="5733256"/>
          </a:xfrm>
          <a:solidFill>
            <a:schemeClr val="bg1"/>
          </a:solidFill>
        </p:spPr>
        <p:txBody>
          <a:bodyPr>
            <a:noAutofit/>
          </a:bodyPr>
          <a:lstStyle/>
          <a:p>
            <a:r>
              <a:rPr lang="en-ZA" sz="1600" dirty="0" smtClean="0"/>
              <a:t>A measure of water balance (MAR/MAP)</a:t>
            </a:r>
          </a:p>
          <a:p>
            <a:endParaRPr lang="en-ZA" sz="1600" dirty="0"/>
          </a:p>
          <a:p>
            <a:r>
              <a:rPr lang="en-ZA" sz="1600" dirty="0" smtClean="0"/>
              <a:t>based </a:t>
            </a:r>
            <a:r>
              <a:rPr lang="en-ZA" sz="1600" dirty="0"/>
              <a:t>on the concepts of </a:t>
            </a:r>
            <a:r>
              <a:rPr lang="en-ZA" sz="1600" dirty="0" err="1" smtClean="0"/>
              <a:t>Budyko</a:t>
            </a:r>
            <a:endParaRPr lang="en-ZA" sz="1600" dirty="0"/>
          </a:p>
          <a:p>
            <a:pPr marL="342900" lvl="1" indent="-342900">
              <a:buSzPct val="50000"/>
              <a:buFont typeface="Wingdings" pitchFamily="2" charset="2"/>
              <a:buChar char="q"/>
              <a:defRPr/>
            </a:pPr>
            <a:endParaRPr lang="en-ZA" sz="1600" dirty="0"/>
          </a:p>
          <a:p>
            <a:pPr marL="342900" lvl="1" indent="-342900">
              <a:buSzPct val="50000"/>
              <a:buFont typeface="Wingdings" pitchFamily="2" charset="2"/>
              <a:buChar char="q"/>
              <a:defRPr/>
            </a:pPr>
            <a:r>
              <a:rPr lang="en-ZA" sz="1600" dirty="0" smtClean="0"/>
              <a:t>regional </a:t>
            </a:r>
            <a:r>
              <a:rPr lang="en-ZA" sz="1600" dirty="0"/>
              <a:t>relationships </a:t>
            </a:r>
            <a:r>
              <a:rPr lang="en-ZA" sz="1600" dirty="0" smtClean="0"/>
              <a:t>developed </a:t>
            </a:r>
            <a:r>
              <a:rPr lang="en-ZA" sz="1600" dirty="0"/>
              <a:t>using </a:t>
            </a:r>
            <a:r>
              <a:rPr lang="en-ZA" sz="1600" dirty="0" smtClean="0"/>
              <a:t>data from previous studies and naturalised </a:t>
            </a:r>
            <a:r>
              <a:rPr lang="en-ZA" sz="1600" dirty="0"/>
              <a:t>observed flow</a:t>
            </a:r>
          </a:p>
          <a:p>
            <a:pPr marL="342900" lvl="1" indent="-342900">
              <a:buSzPct val="50000"/>
              <a:buFont typeface="Wingdings" pitchFamily="2" charset="2"/>
              <a:buChar char="q"/>
              <a:defRPr/>
            </a:pPr>
            <a:endParaRPr lang="en-ZA" sz="1600" dirty="0"/>
          </a:p>
          <a:p>
            <a:pPr marL="342900" lvl="1" indent="-342900">
              <a:buSzPct val="50000"/>
              <a:buFont typeface="Wingdings" pitchFamily="2" charset="2"/>
              <a:buChar char="q"/>
              <a:defRPr/>
            </a:pPr>
            <a:r>
              <a:rPr lang="en-ZA" sz="1600" dirty="0" smtClean="0"/>
              <a:t>Resulted in 5 regions</a:t>
            </a:r>
          </a:p>
          <a:p>
            <a:pPr marL="342900" lvl="1" indent="-342900">
              <a:buSzPct val="50000"/>
              <a:buFont typeface="Wingdings" pitchFamily="2" charset="2"/>
              <a:buChar char="q"/>
              <a:defRPr/>
            </a:pPr>
            <a:endParaRPr lang="en-ZA" sz="1600" dirty="0"/>
          </a:p>
          <a:p>
            <a:pPr marL="342900" lvl="1" indent="-342900">
              <a:buSzPct val="50000"/>
              <a:buFont typeface="Wingdings" pitchFamily="2" charset="2"/>
              <a:buChar char="q"/>
              <a:defRPr/>
            </a:pPr>
            <a:r>
              <a:rPr lang="en-ZA" sz="1600" dirty="0"/>
              <a:t> equation is of the form</a:t>
            </a:r>
          </a:p>
          <a:p>
            <a:pPr lvl="1">
              <a:buSzPct val="80000"/>
              <a:buNone/>
              <a:defRPr/>
            </a:pPr>
            <a:r>
              <a:rPr lang="en-ZA" sz="1600" b="1" dirty="0" err="1" smtClean="0">
                <a:solidFill>
                  <a:schemeClr val="accent2"/>
                </a:solidFill>
                <a:latin typeface="Bookman Old Style" pitchFamily="18" charset="0"/>
              </a:rPr>
              <a:t>ln</a:t>
            </a:r>
            <a:r>
              <a:rPr lang="en-ZA" sz="1600" b="1" dirty="0" smtClean="0">
                <a:solidFill>
                  <a:schemeClr val="accent2"/>
                </a:solidFill>
                <a:latin typeface="Bookman Old Style" pitchFamily="18" charset="0"/>
              </a:rPr>
              <a:t>(Q/P</a:t>
            </a:r>
            <a:r>
              <a:rPr lang="en-ZA" sz="1600" b="1" dirty="0">
                <a:solidFill>
                  <a:schemeClr val="accent2"/>
                </a:solidFill>
                <a:latin typeface="Bookman Old Style" pitchFamily="18" charset="0"/>
              </a:rPr>
              <a:t>) = A * </a:t>
            </a:r>
            <a:r>
              <a:rPr lang="en-ZA" sz="1600" b="1" dirty="0" err="1">
                <a:solidFill>
                  <a:schemeClr val="accent2"/>
                </a:solidFill>
                <a:latin typeface="Bookman Old Style" pitchFamily="18" charset="0"/>
              </a:rPr>
              <a:t>ln</a:t>
            </a:r>
            <a:r>
              <a:rPr lang="en-ZA" sz="1600" b="1" dirty="0">
                <a:solidFill>
                  <a:schemeClr val="accent2"/>
                </a:solidFill>
                <a:latin typeface="Bookman Old Style" pitchFamily="18" charset="0"/>
              </a:rPr>
              <a:t>(P/PE) + B</a:t>
            </a:r>
          </a:p>
          <a:p>
            <a:pPr lvl="1">
              <a:buSzPct val="80000"/>
              <a:buNone/>
              <a:defRPr/>
            </a:pPr>
            <a:r>
              <a:rPr lang="en-ZA" sz="1600" b="1" dirty="0">
                <a:solidFill>
                  <a:schemeClr val="tx2"/>
                </a:solidFill>
                <a:effectLst>
                  <a:outerShdw blurRad="38100" dist="38100" dir="2700000" algn="tl">
                    <a:srgbClr val="000000"/>
                  </a:outerShdw>
                </a:effectLst>
                <a:latin typeface="Bookman Old Style" pitchFamily="18" charset="0"/>
              </a:rPr>
              <a:t>	   </a:t>
            </a:r>
          </a:p>
          <a:p>
            <a:pPr marL="342900" lvl="1" indent="-342900">
              <a:buSzPct val="50000"/>
              <a:buFont typeface="Wingdings" pitchFamily="2" charset="2"/>
              <a:buChar char="q"/>
              <a:defRPr/>
            </a:pPr>
            <a:r>
              <a:rPr lang="en-ZA" sz="1600" dirty="0" smtClean="0"/>
              <a:t>constraint limits defined by +/- 95% prediction  limits around the regional estimation equations</a:t>
            </a:r>
          </a:p>
          <a:p>
            <a:pPr>
              <a:spcBef>
                <a:spcPct val="50000"/>
              </a:spcBef>
              <a:defRPr/>
            </a:pPr>
            <a:endParaRPr lang="en-US" sz="1600" dirty="0" smtClean="0"/>
          </a:p>
          <a:p>
            <a:pPr>
              <a:spcBef>
                <a:spcPct val="50000"/>
              </a:spcBef>
              <a:defRPr/>
            </a:pPr>
            <a:r>
              <a:rPr lang="en-US" sz="1600" dirty="0" smtClean="0"/>
              <a:t>Predictors – MAP &amp; MAE</a:t>
            </a:r>
            <a:endParaRPr lang="en-US" sz="1600" dirty="0"/>
          </a:p>
          <a:p>
            <a:endParaRPr lang="en-ZA" sz="1600" dirty="0" smtClean="0"/>
          </a:p>
          <a:p>
            <a:endParaRPr lang="en-GB" sz="1600" dirty="0"/>
          </a:p>
        </p:txBody>
      </p:sp>
    </p:spTree>
    <p:extLst>
      <p:ext uri="{BB962C8B-B14F-4D97-AF65-F5344CB8AC3E}">
        <p14:creationId xmlns:p14="http://schemas.microsoft.com/office/powerpoint/2010/main" val="25439388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435280" cy="582594"/>
          </a:xfrm>
        </p:spPr>
        <p:txBody>
          <a:bodyPr>
            <a:noAutofit/>
          </a:bodyPr>
          <a:lstStyle/>
          <a:p>
            <a:r>
              <a:rPr lang="en-ZA" sz="2500" dirty="0" smtClean="0"/>
              <a:t>gradient </a:t>
            </a:r>
            <a:r>
              <a:rPr lang="en-ZA" sz="2500" dirty="0"/>
              <a:t>of the flow duration curve </a:t>
            </a:r>
            <a:r>
              <a:rPr lang="en-ZA" sz="2500" dirty="0" smtClean="0"/>
              <a:t> (</a:t>
            </a:r>
            <a:r>
              <a:rPr lang="en-ZA" sz="2500" dirty="0" err="1" smtClean="0"/>
              <a:t>fdc</a:t>
            </a:r>
            <a:r>
              <a:rPr lang="en-ZA" sz="2500" dirty="0" smtClean="0"/>
              <a:t>) constraint</a:t>
            </a:r>
            <a:endParaRPr lang="en-GB" sz="2500" dirty="0"/>
          </a:p>
        </p:txBody>
      </p:sp>
      <p:sp>
        <p:nvSpPr>
          <p:cNvPr id="3" name="Content Placeholder 2"/>
          <p:cNvSpPr>
            <a:spLocks noGrp="1"/>
          </p:cNvSpPr>
          <p:nvPr>
            <p:ph idx="1"/>
          </p:nvPr>
        </p:nvSpPr>
        <p:spPr>
          <a:xfrm>
            <a:off x="6228184" y="1196752"/>
            <a:ext cx="2915816" cy="4896544"/>
          </a:xfrm>
        </p:spPr>
        <p:txBody>
          <a:bodyPr>
            <a:noAutofit/>
          </a:bodyPr>
          <a:lstStyle/>
          <a:p>
            <a:pPr>
              <a:defRPr/>
            </a:pPr>
            <a:r>
              <a:rPr lang="en-ZA" sz="1600" dirty="0" smtClean="0"/>
              <a:t>A </a:t>
            </a:r>
            <a:r>
              <a:rPr lang="en-ZA" sz="1600" dirty="0"/>
              <a:t>measure of flow variability and basin response</a:t>
            </a:r>
          </a:p>
          <a:p>
            <a:pPr>
              <a:defRPr/>
            </a:pPr>
            <a:endParaRPr lang="en-ZA" sz="1600" dirty="0"/>
          </a:p>
          <a:p>
            <a:pPr>
              <a:defRPr/>
            </a:pPr>
            <a:r>
              <a:rPr lang="en-ZA" sz="1600" dirty="0"/>
              <a:t>Based on the 10</a:t>
            </a:r>
            <a:r>
              <a:rPr lang="en-ZA" sz="1600" baseline="30000" dirty="0"/>
              <a:t>th</a:t>
            </a:r>
            <a:r>
              <a:rPr lang="en-ZA" sz="1600" dirty="0"/>
              <a:t> and 90</a:t>
            </a:r>
            <a:r>
              <a:rPr lang="en-ZA" sz="1600" baseline="30000" dirty="0"/>
              <a:t>th</a:t>
            </a:r>
            <a:r>
              <a:rPr lang="en-ZA" sz="1600" dirty="0"/>
              <a:t> percentiles of the monthly flow duration curves</a:t>
            </a:r>
          </a:p>
          <a:p>
            <a:pPr>
              <a:defRPr/>
            </a:pPr>
            <a:endParaRPr lang="en-ZA" sz="1600" dirty="0"/>
          </a:p>
          <a:p>
            <a:pPr>
              <a:defRPr/>
            </a:pPr>
            <a:r>
              <a:rPr lang="en-ZA" sz="1600" dirty="0"/>
              <a:t>Could not be regionalised</a:t>
            </a:r>
          </a:p>
          <a:p>
            <a:pPr>
              <a:defRPr/>
            </a:pPr>
            <a:endParaRPr lang="en-ZA" sz="1600" dirty="0"/>
          </a:p>
          <a:p>
            <a:pPr>
              <a:defRPr/>
            </a:pPr>
            <a:r>
              <a:rPr lang="en-ZA" sz="1600" dirty="0"/>
              <a:t>Predictors </a:t>
            </a:r>
            <a:r>
              <a:rPr lang="en-ZA" sz="1600" dirty="0">
                <a:cs typeface="Arial" charset="0"/>
              </a:rPr>
              <a:t>→ indices of aridity basin slope</a:t>
            </a:r>
          </a:p>
          <a:p>
            <a:pPr>
              <a:defRPr/>
            </a:pPr>
            <a:endParaRPr lang="en-ZA" sz="1600" dirty="0">
              <a:cs typeface="Arial" charset="0"/>
            </a:endParaRPr>
          </a:p>
          <a:p>
            <a:pPr>
              <a:defRPr/>
            </a:pPr>
            <a:r>
              <a:rPr lang="en-ZA" sz="1600" dirty="0">
                <a:cs typeface="Arial" charset="0"/>
              </a:rPr>
              <a:t>Constraint boundaries defined by +/-95% prediction limits about the regression </a:t>
            </a:r>
            <a:r>
              <a:rPr lang="en-ZA" sz="1600" dirty="0" smtClean="0">
                <a:cs typeface="Arial" charset="0"/>
              </a:rPr>
              <a:t>equation</a:t>
            </a:r>
            <a:endParaRPr lang="en-ZA" sz="1600" dirty="0">
              <a:cs typeface="Arial" charset="0"/>
            </a:endParaRPr>
          </a:p>
        </p:txBody>
      </p:sp>
      <p:sp>
        <p:nvSpPr>
          <p:cNvPr id="4" name="Slide Number Placeholder 3"/>
          <p:cNvSpPr>
            <a:spLocks noGrp="1"/>
          </p:cNvSpPr>
          <p:nvPr>
            <p:ph type="sldNum" sz="quarter" idx="12"/>
          </p:nvPr>
        </p:nvSpPr>
        <p:spPr/>
        <p:txBody>
          <a:bodyPr/>
          <a:lstStyle/>
          <a:p>
            <a:fld id="{323D642A-7C49-4F94-B446-D6B87AAEA559}" type="slidenum">
              <a:rPr lang="en-GB" smtClean="0"/>
              <a:pPr/>
              <a:t>10</a:t>
            </a:fld>
            <a:endParaRPr lang="en-GB"/>
          </a:p>
        </p:txBody>
      </p:sp>
      <p:sp>
        <p:nvSpPr>
          <p:cNvPr id="5" name="Footer Placeholder 4"/>
          <p:cNvSpPr>
            <a:spLocks noGrp="1"/>
          </p:cNvSpPr>
          <p:nvPr>
            <p:ph type="ftr" sz="quarter" idx="10"/>
          </p:nvPr>
        </p:nvSpPr>
        <p:spPr/>
        <p:txBody>
          <a:bodyPr/>
          <a:lstStyle/>
          <a:p>
            <a:pPr algn="ctr">
              <a:defRPr/>
            </a:pPr>
            <a:r>
              <a:rPr lang="en-US" smtClean="0"/>
              <a:t>© CSIR  2012</a:t>
            </a:r>
            <a:endParaRPr lang="en-US" dirty="0">
              <a:solidFill>
                <a:schemeClr val="tx1"/>
              </a:solidFill>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3209151608"/>
              </p:ext>
            </p:extLst>
          </p:nvPr>
        </p:nvGraphicFramePr>
        <p:xfrm>
          <a:off x="-11134" y="1196752"/>
          <a:ext cx="6228184" cy="4752528"/>
        </p:xfrm>
        <a:graphic>
          <a:graphicData uri="http://schemas.openxmlformats.org/presentationml/2006/ole">
            <mc:AlternateContent xmlns:mc="http://schemas.openxmlformats.org/markup-compatibility/2006">
              <mc:Choice xmlns:v="urn:schemas-microsoft-com:vml" Requires="v">
                <p:oleObj spid="_x0000_s9235" name="Chart" r:id="rId4" imgW="9715500" imgH="6953250" progId="Excel.Chart.8">
                  <p:embed/>
                </p:oleObj>
              </mc:Choice>
              <mc:Fallback>
                <p:oleObj name="Chart" r:id="rId4" imgW="9715500" imgH="6953250" progId="Excel.Chart.8">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34" y="1196752"/>
                        <a:ext cx="6228184" cy="475252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6974186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ground </a:t>
            </a:r>
            <a:r>
              <a:rPr lang="en-ZA" dirty="0"/>
              <a:t>water recharge constraint</a:t>
            </a:r>
            <a:endParaRPr lang="en-GB" dirty="0"/>
          </a:p>
        </p:txBody>
      </p:sp>
      <p:sp>
        <p:nvSpPr>
          <p:cNvPr id="3" name="Content Placeholder 2"/>
          <p:cNvSpPr>
            <a:spLocks noGrp="1"/>
          </p:cNvSpPr>
          <p:nvPr>
            <p:ph idx="1"/>
          </p:nvPr>
        </p:nvSpPr>
        <p:spPr/>
        <p:txBody>
          <a:bodyPr/>
          <a:lstStyle/>
          <a:p>
            <a:pPr>
              <a:defRPr/>
            </a:pPr>
            <a:r>
              <a:rPr lang="en-ZA" sz="2000" dirty="0">
                <a:solidFill>
                  <a:schemeClr val="accent1">
                    <a:lumMod val="75000"/>
                  </a:schemeClr>
                </a:solidFill>
              </a:rPr>
              <a:t>A measure of </a:t>
            </a:r>
            <a:r>
              <a:rPr lang="en-ZA" sz="2000" dirty="0" smtClean="0">
                <a:solidFill>
                  <a:schemeClr val="accent1">
                    <a:lumMod val="75000"/>
                  </a:schemeClr>
                </a:solidFill>
              </a:rPr>
              <a:t>base-flow contribution to channel flow</a:t>
            </a:r>
            <a:endParaRPr lang="en-ZA" sz="2000" dirty="0">
              <a:solidFill>
                <a:schemeClr val="accent1">
                  <a:lumMod val="75000"/>
                </a:schemeClr>
              </a:solidFill>
            </a:endParaRPr>
          </a:p>
          <a:p>
            <a:pPr>
              <a:defRPr/>
            </a:pPr>
            <a:endParaRPr lang="en-ZA" sz="2000" dirty="0">
              <a:solidFill>
                <a:schemeClr val="accent1">
                  <a:lumMod val="75000"/>
                </a:schemeClr>
              </a:solidFill>
            </a:endParaRPr>
          </a:p>
          <a:p>
            <a:pPr>
              <a:defRPr/>
            </a:pPr>
            <a:r>
              <a:rPr lang="en-ZA" sz="2000" dirty="0">
                <a:solidFill>
                  <a:schemeClr val="accent1">
                    <a:lumMod val="75000"/>
                  </a:schemeClr>
                </a:solidFill>
              </a:rPr>
              <a:t>Based on available national GRAII database</a:t>
            </a:r>
          </a:p>
          <a:p>
            <a:pPr>
              <a:defRPr/>
            </a:pPr>
            <a:endParaRPr lang="en-ZA" sz="2000" dirty="0">
              <a:solidFill>
                <a:schemeClr val="accent1">
                  <a:lumMod val="75000"/>
                </a:schemeClr>
              </a:solidFill>
            </a:endParaRPr>
          </a:p>
          <a:p>
            <a:pPr>
              <a:defRPr/>
            </a:pPr>
            <a:r>
              <a:rPr lang="en-ZA" sz="2000" dirty="0">
                <a:solidFill>
                  <a:schemeClr val="accent1">
                    <a:lumMod val="75000"/>
                  </a:schemeClr>
                </a:solidFill>
              </a:rPr>
              <a:t>Gives 3 values of recharge estimates per quaternary basin</a:t>
            </a:r>
          </a:p>
          <a:p>
            <a:pPr>
              <a:defRPr/>
            </a:pPr>
            <a:endParaRPr lang="en-ZA" sz="2000" dirty="0">
              <a:solidFill>
                <a:schemeClr val="accent1">
                  <a:lumMod val="75000"/>
                </a:schemeClr>
              </a:solidFill>
            </a:endParaRPr>
          </a:p>
          <a:p>
            <a:pPr>
              <a:defRPr/>
            </a:pPr>
            <a:r>
              <a:rPr lang="en-ZA" sz="2000" dirty="0">
                <a:solidFill>
                  <a:schemeClr val="accent1">
                    <a:lumMod val="75000"/>
                  </a:schemeClr>
                </a:solidFill>
              </a:rPr>
              <a:t>Constraint limits are based on the available minimum and maximum basin-wide values</a:t>
            </a:r>
          </a:p>
          <a:p>
            <a:pPr>
              <a:buSzPct val="80000"/>
              <a:buFont typeface="Wingdings" pitchFamily="2" charset="2"/>
              <a:buChar char="Ø"/>
              <a:defRPr/>
            </a:pPr>
            <a:endParaRPr lang="en-ZA" sz="2400" b="1" dirty="0">
              <a:solidFill>
                <a:schemeClr val="accent1">
                  <a:lumMod val="75000"/>
                </a:schemeClr>
              </a:solidFill>
              <a:effectLst>
                <a:outerShdw blurRad="38100" dist="38100" dir="2700000" algn="tl">
                  <a:srgbClr val="000000"/>
                </a:outerShdw>
              </a:effectLst>
              <a:latin typeface="Bookman Old Style" pitchFamily="18" charset="0"/>
            </a:endParaRPr>
          </a:p>
          <a:p>
            <a:pPr>
              <a:buSzPct val="80000"/>
              <a:buFont typeface="Wingdings" pitchFamily="2" charset="2"/>
              <a:buChar char="Ø"/>
              <a:defRPr/>
            </a:pPr>
            <a:endParaRPr lang="en-ZA" sz="2400" b="1" dirty="0">
              <a:solidFill>
                <a:schemeClr val="accent1">
                  <a:lumMod val="75000"/>
                </a:schemeClr>
              </a:solidFill>
              <a:effectLst>
                <a:outerShdw blurRad="38100" dist="38100" dir="2700000" algn="tl">
                  <a:srgbClr val="000000"/>
                </a:outerShdw>
              </a:effectLst>
              <a:latin typeface="Bookman Old Style" pitchFamily="18" charset="0"/>
            </a:endParaRPr>
          </a:p>
          <a:p>
            <a:pPr>
              <a:buSzPct val="80000"/>
              <a:buFont typeface="Wingdings" pitchFamily="2" charset="2"/>
              <a:buChar char="Ø"/>
              <a:defRPr/>
            </a:pPr>
            <a:endParaRPr lang="en-ZA" sz="2400" b="1" dirty="0">
              <a:solidFill>
                <a:schemeClr val="accent1">
                  <a:lumMod val="75000"/>
                </a:schemeClr>
              </a:solidFill>
              <a:effectLst>
                <a:outerShdw blurRad="38100" dist="38100" dir="2700000" algn="tl">
                  <a:srgbClr val="000000"/>
                </a:outerShdw>
              </a:effectLst>
              <a:latin typeface="Bookman Old Style" pitchFamily="18" charset="0"/>
            </a:endParaRPr>
          </a:p>
          <a:p>
            <a:pPr>
              <a:buSzPct val="80000"/>
              <a:buFont typeface="Wingdings" pitchFamily="2" charset="2"/>
              <a:buChar char="Ø"/>
              <a:defRPr/>
            </a:pPr>
            <a:endParaRPr lang="en-ZA" sz="2400" b="1" dirty="0">
              <a:solidFill>
                <a:schemeClr val="accent1">
                  <a:lumMod val="75000"/>
                </a:schemeClr>
              </a:solidFill>
              <a:effectLst>
                <a:outerShdw blurRad="38100" dist="38100" dir="2700000" algn="tl">
                  <a:srgbClr val="000000"/>
                </a:outerShdw>
              </a:effectLst>
              <a:latin typeface="Bookman Old Style" pitchFamily="18" charset="0"/>
            </a:endParaRPr>
          </a:p>
          <a:p>
            <a:pPr>
              <a:buSzPct val="80000"/>
              <a:buFont typeface="Wingdings" pitchFamily="2" charset="2"/>
              <a:buChar char="Ø"/>
              <a:defRPr/>
            </a:pPr>
            <a:endParaRPr lang="en-US" sz="2400" b="1" dirty="0">
              <a:solidFill>
                <a:schemeClr val="accent1">
                  <a:lumMod val="75000"/>
                </a:schemeClr>
              </a:solidFill>
              <a:effectLst>
                <a:outerShdw blurRad="38100" dist="38100" dir="2700000" algn="tl">
                  <a:srgbClr val="000000"/>
                </a:outerShdw>
              </a:effectLst>
              <a:latin typeface="Bookman Old Style" pitchFamily="18" charset="0"/>
            </a:endParaRPr>
          </a:p>
          <a:p>
            <a:endParaRPr lang="en-GB" dirty="0">
              <a:solidFill>
                <a:schemeClr val="accent1">
                  <a:lumMod val="75000"/>
                </a:schemeClr>
              </a:solidFill>
            </a:endParaRPr>
          </a:p>
        </p:txBody>
      </p:sp>
      <p:sp>
        <p:nvSpPr>
          <p:cNvPr id="4" name="Slide Number Placeholder 3"/>
          <p:cNvSpPr>
            <a:spLocks noGrp="1"/>
          </p:cNvSpPr>
          <p:nvPr>
            <p:ph type="sldNum" sz="quarter" idx="12"/>
          </p:nvPr>
        </p:nvSpPr>
        <p:spPr/>
        <p:txBody>
          <a:bodyPr/>
          <a:lstStyle/>
          <a:p>
            <a:fld id="{323D642A-7C49-4F94-B446-D6B87AAEA559}" type="slidenum">
              <a:rPr lang="en-GB" smtClean="0"/>
              <a:pPr/>
              <a:t>11</a:t>
            </a:fld>
            <a:endParaRPr lang="en-GB"/>
          </a:p>
        </p:txBody>
      </p:sp>
      <p:sp>
        <p:nvSpPr>
          <p:cNvPr id="5" name="Footer Placeholder 4"/>
          <p:cNvSpPr>
            <a:spLocks noGrp="1"/>
          </p:cNvSpPr>
          <p:nvPr>
            <p:ph type="ftr" sz="quarter" idx="10"/>
          </p:nvPr>
        </p:nvSpPr>
        <p:spPr/>
        <p:txBody>
          <a:bodyPr/>
          <a:lstStyle/>
          <a:p>
            <a:pPr algn="ctr">
              <a:defRPr/>
            </a:pPr>
            <a:r>
              <a:rPr lang="en-US" smtClean="0"/>
              <a:t>© CSIR  2012</a:t>
            </a:r>
            <a:endParaRPr lang="en-US" dirty="0">
              <a:solidFill>
                <a:schemeClr val="tx1"/>
              </a:solidFill>
            </a:endParaRPr>
          </a:p>
        </p:txBody>
      </p:sp>
    </p:spTree>
    <p:extLst>
      <p:ext uri="{BB962C8B-B14F-4D97-AF65-F5344CB8AC3E}">
        <p14:creationId xmlns:p14="http://schemas.microsoft.com/office/powerpoint/2010/main" val="41151503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38" y="142875"/>
            <a:ext cx="7772400" cy="642938"/>
          </a:xfrm>
        </p:spPr>
        <p:txBody>
          <a:bodyPr>
            <a:normAutofit/>
          </a:bodyPr>
          <a:lstStyle/>
          <a:p>
            <a:pPr>
              <a:defRPr/>
            </a:pPr>
            <a:r>
              <a:rPr lang="en-ZA" dirty="0"/>
              <a:t>Example applications</a:t>
            </a:r>
          </a:p>
        </p:txBody>
      </p:sp>
      <p:graphicFrame>
        <p:nvGraphicFramePr>
          <p:cNvPr id="8282" name="Group 90"/>
          <p:cNvGraphicFramePr>
            <a:graphicFrameLocks noGrp="1"/>
          </p:cNvGraphicFramePr>
          <p:nvPr>
            <p:extLst>
              <p:ext uri="{D42A27DB-BD31-4B8C-83A1-F6EECF244321}">
                <p14:modId xmlns:p14="http://schemas.microsoft.com/office/powerpoint/2010/main" val="892977195"/>
              </p:ext>
            </p:extLst>
          </p:nvPr>
        </p:nvGraphicFramePr>
        <p:xfrm>
          <a:off x="1191575" y="4370388"/>
          <a:ext cx="7086600" cy="2400300"/>
        </p:xfrm>
        <a:graphic>
          <a:graphicData uri="http://schemas.openxmlformats.org/drawingml/2006/table">
            <a:tbl>
              <a:tblPr/>
              <a:tblGrid>
                <a:gridCol w="1593850"/>
                <a:gridCol w="549275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200" b="1" i="0" u="none" strike="noStrike" cap="none" normalizeH="0" baseline="0" dirty="0" smtClean="0">
                          <a:ln>
                            <a:noFill/>
                          </a:ln>
                          <a:solidFill>
                            <a:srgbClr val="FFFFFF"/>
                          </a:solidFill>
                          <a:effectLst/>
                          <a:latin typeface="Arial" pitchFamily="34" charset="0"/>
                          <a:cs typeface="Arial" pitchFamily="34" charset="0"/>
                        </a:rPr>
                        <a:t>Basin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200" b="1" i="0" u="none" strike="noStrike" cap="none" normalizeH="0" baseline="0" dirty="0" smtClean="0">
                          <a:ln>
                            <a:noFill/>
                          </a:ln>
                          <a:solidFill>
                            <a:srgbClr val="FFFFFF"/>
                          </a:solidFill>
                          <a:effectLst/>
                          <a:latin typeface="Arial" pitchFamily="34" charset="0"/>
                          <a:cs typeface="Arial" pitchFamily="34" charset="0"/>
                        </a:rPr>
                        <a:t>Physical characteristics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200" b="1" i="0" u="none" strike="noStrike" cap="none" normalizeH="0" baseline="0" smtClean="0">
                          <a:ln>
                            <a:noFill/>
                          </a:ln>
                          <a:solidFill>
                            <a:srgbClr val="000000"/>
                          </a:solidFill>
                          <a:effectLst/>
                          <a:latin typeface="Arial" pitchFamily="34" charset="0"/>
                          <a:cs typeface="Arial" pitchFamily="34" charset="0"/>
                        </a:rPr>
                        <a:t>V70D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Steep topography, moderate to deep, clayey soils; inter-bedded mudstones, shales  and sandstones.</a:t>
                      </a:r>
                      <a:endParaRPr kumimoji="0" lang="en-ZA" sz="1200" b="1" i="0" u="none" strike="noStrike" cap="none" normalizeH="0" baseline="0" dirty="0" smtClean="0">
                        <a:ln>
                          <a:noFill/>
                        </a:ln>
                        <a:solidFill>
                          <a:srgbClr val="000000"/>
                        </a:solidFill>
                        <a:effectLst/>
                        <a:latin typeface="Arial"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200" b="1" i="0" u="none" strike="noStrike" cap="none" normalizeH="0" baseline="0" dirty="0" smtClean="0">
                          <a:ln>
                            <a:noFill/>
                          </a:ln>
                          <a:solidFill>
                            <a:srgbClr val="000000"/>
                          </a:solidFill>
                          <a:effectLst/>
                          <a:latin typeface="Arial" pitchFamily="34" charset="0"/>
                          <a:cs typeface="Arial" pitchFamily="34" charset="0"/>
                        </a:rPr>
                        <a:t>C12D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Undulating topography, moderate to deep clayey soils,  inter-bedded shales and sandstones.</a:t>
                      </a:r>
                      <a:endParaRPr kumimoji="0" lang="en-ZA" sz="1200" b="1" i="0" u="none" strike="noStrike" cap="none" normalizeH="0" baseline="0" dirty="0" smtClean="0">
                        <a:ln>
                          <a:noFill/>
                        </a:ln>
                        <a:solidFill>
                          <a:srgbClr val="000000"/>
                        </a:solidFill>
                        <a:effectLst/>
                        <a:latin typeface="Arial" pitchFamily="34" charset="0"/>
                        <a:cs typeface="Arial" pitchFamily="34" charset="0"/>
                      </a:endParaRPr>
                    </a:p>
                  </a:txBody>
                  <a:tcPr marL="114300" marR="11430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200" b="1" i="0" u="none" strike="noStrike" cap="none" normalizeH="0" baseline="0" smtClean="0">
                          <a:ln>
                            <a:noFill/>
                          </a:ln>
                          <a:solidFill>
                            <a:srgbClr val="000000"/>
                          </a:solidFill>
                          <a:effectLst/>
                          <a:latin typeface="Arial" pitchFamily="34" charset="0"/>
                          <a:cs typeface="Arial" pitchFamily="34" charset="0"/>
                        </a:rPr>
                        <a:t>H10C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Steep, moderately deep sandy loams; Karoo shales and sandstones</a:t>
                      </a:r>
                      <a:endParaRPr kumimoji="0" lang="en-ZA" sz="1200" b="1" i="0" u="none" strike="noStrike" cap="none" normalizeH="0" baseline="0" dirty="0" smtClean="0">
                        <a:ln>
                          <a:noFill/>
                        </a:ln>
                        <a:solidFill>
                          <a:srgbClr val="000000"/>
                        </a:solidFill>
                        <a:effectLst/>
                        <a:latin typeface="Arial" pitchFamily="34" charset="0"/>
                        <a:cs typeface="Arial" pitchFamily="34" charset="0"/>
                      </a:endParaRPr>
                    </a:p>
                  </a:txBody>
                  <a:tcPr marL="114300" marR="11430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200" b="1" i="0" u="none" strike="noStrike" cap="none" normalizeH="0" baseline="0" smtClean="0">
                          <a:ln>
                            <a:noFill/>
                          </a:ln>
                          <a:solidFill>
                            <a:srgbClr val="000000"/>
                          </a:solidFill>
                          <a:effectLst/>
                          <a:latin typeface="Arial" pitchFamily="34" charset="0"/>
                          <a:cs typeface="Arial" pitchFamily="34" charset="0"/>
                        </a:rPr>
                        <a:t>J33D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200" b="1" i="0" u="none" strike="noStrike" cap="none" normalizeH="0" baseline="0" smtClean="0">
                          <a:ln>
                            <a:noFill/>
                          </a:ln>
                          <a:solidFill>
                            <a:srgbClr val="000000"/>
                          </a:solidFill>
                          <a:effectLst/>
                          <a:latin typeface="Arial" pitchFamily="34" charset="0"/>
                          <a:cs typeface="Arial" pitchFamily="34" charset="0"/>
                        </a:rPr>
                        <a:t>Steep topography,  moderate to deep sloamy sands to sandy clay loams; inter-bedded shales and sandstones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ZA" sz="1200" b="1" i="0" u="none" strike="noStrike" cap="none" normalizeH="0" baseline="0" smtClean="0">
                          <a:ln>
                            <a:noFill/>
                          </a:ln>
                          <a:solidFill>
                            <a:srgbClr val="000000"/>
                          </a:solidFill>
                          <a:effectLst/>
                          <a:latin typeface="Arial" pitchFamily="34" charset="0"/>
                          <a:cs typeface="Arial" pitchFamily="34" charset="0"/>
                        </a:rPr>
                        <a:t>X31A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Steep topography, moderately deep sandy clay loams; dolomites and limestone.</a:t>
                      </a:r>
                      <a:endParaRPr kumimoji="0" lang="en-ZA" sz="1200" b="1" i="0" u="none" strike="noStrike" cap="none" normalizeH="0" baseline="0" dirty="0" smtClean="0">
                        <a:ln>
                          <a:noFill/>
                        </a:ln>
                        <a:solidFill>
                          <a:srgbClr val="000000"/>
                        </a:solidFill>
                        <a:effectLst/>
                        <a:latin typeface="Arial" pitchFamily="34" charset="0"/>
                        <a:cs typeface="Arial" pitchFamily="34" charset="0"/>
                      </a:endParaRPr>
                    </a:p>
                  </a:txBody>
                  <a:tcPr marL="114300" marR="11430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graphicFrame>
        <p:nvGraphicFramePr>
          <p:cNvPr id="8281" name="Group 89"/>
          <p:cNvGraphicFramePr>
            <a:graphicFrameLocks noGrp="1"/>
          </p:cNvGraphicFramePr>
          <p:nvPr>
            <p:extLst>
              <p:ext uri="{D42A27DB-BD31-4B8C-83A1-F6EECF244321}">
                <p14:modId xmlns:p14="http://schemas.microsoft.com/office/powerpoint/2010/main" val="403817213"/>
              </p:ext>
            </p:extLst>
          </p:nvPr>
        </p:nvGraphicFramePr>
        <p:xfrm>
          <a:off x="1250950" y="1585119"/>
          <a:ext cx="7086600" cy="2600325"/>
        </p:xfrm>
        <a:graphic>
          <a:graphicData uri="http://schemas.openxmlformats.org/drawingml/2006/table">
            <a:tbl>
              <a:tblPr/>
              <a:tblGrid>
                <a:gridCol w="1181100"/>
                <a:gridCol w="1181100"/>
                <a:gridCol w="1181100"/>
                <a:gridCol w="1181100"/>
                <a:gridCol w="1181100"/>
                <a:gridCol w="1181100"/>
              </a:tblGrid>
              <a:tr h="3714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dirty="0" smtClean="0">
                          <a:ln>
                            <a:noFill/>
                          </a:ln>
                          <a:solidFill>
                            <a:srgbClr val="FFFFFF"/>
                          </a:solidFill>
                          <a:effectLst/>
                          <a:latin typeface="Arial" pitchFamily="34" charset="0"/>
                          <a:cs typeface="Arial" pitchFamily="34" charset="0"/>
                        </a:rPr>
                        <a:t>Sub-basin</a:t>
                      </a:r>
                      <a:endParaRPr kumimoji="0" lang="en-ZA" sz="1200" b="1" i="0" u="none" strike="noStrike" cap="none" normalizeH="0" baseline="0" dirty="0" smtClean="0">
                        <a:ln>
                          <a:noFill/>
                        </a:ln>
                        <a:solidFill>
                          <a:srgbClr val="FFFFFF"/>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pitchFamily="34" charset="0"/>
                          <a:cs typeface="Arial" pitchFamily="34" charset="0"/>
                        </a:rPr>
                        <a:t>C12D</a:t>
                      </a:r>
                      <a:endParaRPr kumimoji="0" lang="en-ZA" sz="1200" b="1" i="0" u="none" strike="noStrike" cap="none" normalizeH="0" baseline="0" smtClean="0">
                        <a:ln>
                          <a:noFill/>
                        </a:ln>
                        <a:solidFill>
                          <a:srgbClr val="FFFFFF"/>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pitchFamily="34" charset="0"/>
                          <a:cs typeface="Arial" pitchFamily="34" charset="0"/>
                        </a:rPr>
                        <a:t>X31A</a:t>
                      </a:r>
                      <a:endParaRPr kumimoji="0" lang="en-ZA" sz="1200" b="1" i="0" u="none" strike="noStrike" cap="none" normalizeH="0" baseline="0" smtClean="0">
                        <a:ln>
                          <a:noFill/>
                        </a:ln>
                        <a:solidFill>
                          <a:srgbClr val="FFFFFF"/>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pitchFamily="34" charset="0"/>
                          <a:cs typeface="Arial" pitchFamily="34" charset="0"/>
                        </a:rPr>
                        <a:t>J33D</a:t>
                      </a:r>
                      <a:endParaRPr kumimoji="0" lang="en-ZA" sz="1200" b="1" i="0" u="none" strike="noStrike" cap="none" normalizeH="0" baseline="0" smtClean="0">
                        <a:ln>
                          <a:noFill/>
                        </a:ln>
                        <a:solidFill>
                          <a:srgbClr val="FFFFFF"/>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FFFFFF"/>
                          </a:solidFill>
                          <a:effectLst/>
                          <a:latin typeface="Arial" pitchFamily="34" charset="0"/>
                          <a:cs typeface="Arial" pitchFamily="34" charset="0"/>
                        </a:rPr>
                        <a:t>H10C</a:t>
                      </a:r>
                      <a:endParaRPr kumimoji="0" lang="en-ZA" sz="1200" b="1" i="0" u="none" strike="noStrike" cap="none" normalizeH="0" baseline="0" smtClean="0">
                        <a:ln>
                          <a:noFill/>
                        </a:ln>
                        <a:solidFill>
                          <a:srgbClr val="FFFFFF"/>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ZA" sz="1200" b="1" i="0" u="none" strike="noStrike" cap="none" normalizeH="0" baseline="0" smtClean="0">
                          <a:ln>
                            <a:noFill/>
                          </a:ln>
                          <a:solidFill>
                            <a:srgbClr val="FFFFFF"/>
                          </a:solidFill>
                          <a:effectLst/>
                          <a:latin typeface="Arial" pitchFamily="34" charset="0"/>
                          <a:cs typeface="Arial" pitchFamily="34" charset="0"/>
                        </a:rPr>
                        <a:t>V70D</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Area (km</a:t>
                      </a:r>
                      <a:r>
                        <a:rPr kumimoji="0" lang="en-US" sz="1200" b="1" i="0" u="none" strike="noStrike" cap="none" normalizeH="0" baseline="30000" smtClean="0">
                          <a:ln>
                            <a:noFill/>
                          </a:ln>
                          <a:solidFill>
                            <a:srgbClr val="000000"/>
                          </a:solidFill>
                          <a:effectLst/>
                          <a:latin typeface="Arial" pitchFamily="34" charset="0"/>
                          <a:cs typeface="Arial" pitchFamily="34" charset="0"/>
                        </a:rPr>
                        <a:t>2</a:t>
                      </a:r>
                      <a:r>
                        <a:rPr kumimoji="0" lang="en-US" sz="1200" b="1" i="0" u="none" strike="noStrike" cap="none" normalizeH="0" baseline="0" smtClean="0">
                          <a:ln>
                            <a:noFill/>
                          </a:ln>
                          <a:solidFill>
                            <a:srgbClr val="000000"/>
                          </a:solidFill>
                          <a:effectLst/>
                          <a:latin typeface="Arial" pitchFamily="34" charset="0"/>
                          <a:cs typeface="Arial" pitchFamily="34" charset="0"/>
                        </a:rPr>
                        <a:t>)</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898</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174</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688</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657</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ZA" sz="1200" b="1" i="0" u="none" strike="noStrike" cap="none" normalizeH="0" baseline="0" smtClean="0">
                          <a:ln>
                            <a:noFill/>
                          </a:ln>
                          <a:solidFill>
                            <a:srgbClr val="000000"/>
                          </a:solidFill>
                          <a:effectLst/>
                          <a:latin typeface="Arial" pitchFamily="34" charset="0"/>
                          <a:cs typeface="Arial" pitchFamily="34" charset="0"/>
                        </a:rPr>
                        <a:t>198</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MAP (mm)</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661</a:t>
                      </a:r>
                      <a:endParaRPr kumimoji="0" lang="en-ZA" sz="1200" b="1" i="0" u="none" strike="noStrike" cap="none" normalizeH="0" baseline="0" dirty="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1243</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321</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622</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ZA" sz="1200" b="1" i="0" u="none" strike="noStrike" cap="none" normalizeH="0" baseline="0" smtClean="0">
                          <a:ln>
                            <a:noFill/>
                          </a:ln>
                          <a:solidFill>
                            <a:srgbClr val="000000"/>
                          </a:solidFill>
                          <a:effectLst/>
                          <a:latin typeface="Arial" pitchFamily="34" charset="0"/>
                          <a:cs typeface="Arial" pitchFamily="34" charset="0"/>
                        </a:rPr>
                        <a:t>811</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MAE (mm)</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1580</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1400</a:t>
                      </a:r>
                      <a:endParaRPr kumimoji="0" lang="en-ZA" sz="1200" b="1" i="0" u="none" strike="noStrike" cap="none" normalizeH="0" baseline="0" dirty="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2036</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1650</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ZA" sz="1200" b="1" i="0" u="none" strike="noStrike" cap="none" normalizeH="0" baseline="0" smtClean="0">
                          <a:ln>
                            <a:noFill/>
                          </a:ln>
                          <a:solidFill>
                            <a:srgbClr val="000000"/>
                          </a:solidFill>
                          <a:effectLst/>
                          <a:latin typeface="Arial" pitchFamily="34" charset="0"/>
                          <a:cs typeface="Arial" pitchFamily="34" charset="0"/>
                        </a:rPr>
                        <a:t>1400</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MAR (mm)</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59</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452</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20</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164</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ZA" sz="1200" b="1" i="0" u="none" strike="noStrike" cap="none" normalizeH="0" baseline="0" smtClean="0">
                          <a:ln>
                            <a:noFill/>
                          </a:ln>
                          <a:solidFill>
                            <a:srgbClr val="000000"/>
                          </a:solidFill>
                          <a:effectLst/>
                          <a:latin typeface="Arial" pitchFamily="34" charset="0"/>
                          <a:cs typeface="Arial" pitchFamily="34" charset="0"/>
                        </a:rPr>
                        <a:t>143</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MAR (%MAP)</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8.9</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36.4</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6.4</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26.5</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ZA" sz="1200" b="1" i="0" u="none" strike="noStrike" cap="none" normalizeH="0" baseline="0" smtClean="0">
                          <a:ln>
                            <a:noFill/>
                          </a:ln>
                          <a:solidFill>
                            <a:srgbClr val="000000"/>
                          </a:solidFill>
                          <a:effectLst/>
                          <a:latin typeface="Arial" pitchFamily="34" charset="0"/>
                          <a:cs typeface="Arial" pitchFamily="34" charset="0"/>
                        </a:rPr>
                        <a:t>17.6</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Wet season</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Summer</a:t>
                      </a:r>
                      <a:endParaRPr kumimoji="0" lang="en-ZA" sz="1200" b="1" i="0" u="none" strike="noStrike" cap="none" normalizeH="0" baseline="0" dirty="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Summer</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Spring</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pitchFamily="34" charset="0"/>
                          <a:cs typeface="Arial" pitchFamily="34" charset="0"/>
                        </a:rPr>
                        <a:t>Winter</a:t>
                      </a:r>
                      <a:endParaRPr kumimoji="0" lang="en-ZA" sz="1200" b="1" i="0" u="none" strike="noStrike" cap="none" normalizeH="0" baseline="0" smtClean="0">
                        <a:ln>
                          <a:noFill/>
                        </a:ln>
                        <a:solidFill>
                          <a:srgbClr val="000000"/>
                        </a:solidFill>
                        <a:effectLst/>
                        <a:latin typeface="Arial"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ZA" sz="1200" b="1" i="0" u="none" strike="noStrike" cap="none" normalizeH="0" baseline="0" dirty="0" smtClean="0">
                          <a:ln>
                            <a:noFill/>
                          </a:ln>
                          <a:solidFill>
                            <a:srgbClr val="000000"/>
                          </a:solidFill>
                          <a:effectLst/>
                          <a:latin typeface="Arial" pitchFamily="34" charset="0"/>
                          <a:cs typeface="Arial" pitchFamily="34" charset="0"/>
                        </a:rPr>
                        <a:t>Summer</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6" name="TextBox 6"/>
          <p:cNvSpPr txBox="1">
            <a:spLocks noChangeArrowheads="1"/>
          </p:cNvSpPr>
          <p:nvPr/>
        </p:nvSpPr>
        <p:spPr bwMode="auto">
          <a:xfrm>
            <a:off x="928688" y="1428750"/>
            <a:ext cx="322262" cy="369888"/>
          </a:xfrm>
          <a:prstGeom prst="rect">
            <a:avLst/>
          </a:prstGeom>
          <a:noFill/>
          <a:ln w="9525">
            <a:noFill/>
            <a:miter lim="800000"/>
            <a:headEnd/>
            <a:tailEnd/>
          </a:ln>
        </p:spPr>
        <p:txBody>
          <a:bodyPr>
            <a:spAutoFit/>
          </a:bodyPr>
          <a:lstStyle/>
          <a:p>
            <a:pPr>
              <a:defRPr/>
            </a:pPr>
            <a:r>
              <a:rPr lang="en-ZA" b="1" dirty="0">
                <a:solidFill>
                  <a:schemeClr val="tx2"/>
                </a:solidFill>
                <a:effectLst>
                  <a:outerShdw blurRad="38100" dist="38100" dir="2700000" algn="tl">
                    <a:srgbClr val="000000">
                      <a:alpha val="43137"/>
                    </a:srgbClr>
                  </a:outerShdw>
                </a:effectLst>
                <a:latin typeface="Bookman Old Style" pitchFamily="18" charset="0"/>
              </a:rPr>
              <a:t>A</a:t>
            </a:r>
          </a:p>
        </p:txBody>
      </p:sp>
      <p:sp>
        <p:nvSpPr>
          <p:cNvPr id="7" name="TextBox 7"/>
          <p:cNvSpPr txBox="1">
            <a:spLocks noChangeArrowheads="1"/>
          </p:cNvSpPr>
          <p:nvPr/>
        </p:nvSpPr>
        <p:spPr bwMode="auto">
          <a:xfrm>
            <a:off x="857250" y="4000500"/>
            <a:ext cx="355600" cy="369888"/>
          </a:xfrm>
          <a:prstGeom prst="rect">
            <a:avLst/>
          </a:prstGeom>
          <a:noFill/>
          <a:ln w="9525">
            <a:noFill/>
            <a:miter lim="800000"/>
            <a:headEnd/>
            <a:tailEnd/>
          </a:ln>
        </p:spPr>
        <p:txBody>
          <a:bodyPr wrap="none">
            <a:spAutoFit/>
          </a:bodyPr>
          <a:lstStyle/>
          <a:p>
            <a:pPr>
              <a:defRPr/>
            </a:pPr>
            <a:r>
              <a:rPr lang="en-ZA" b="1" dirty="0">
                <a:solidFill>
                  <a:schemeClr val="tx2"/>
                </a:solidFill>
                <a:effectLst>
                  <a:outerShdw blurRad="38100" dist="38100" dir="2700000" algn="tl">
                    <a:srgbClr val="000000">
                      <a:alpha val="43137"/>
                    </a:srgbClr>
                  </a:outerShdw>
                </a:effectLst>
                <a:latin typeface="Bookman Old Style" pitchFamily="18" charset="0"/>
              </a:rPr>
              <a:t>B</a:t>
            </a:r>
          </a:p>
        </p:txBody>
      </p:sp>
      <p:sp>
        <p:nvSpPr>
          <p:cNvPr id="8" name="TextBox 8"/>
          <p:cNvSpPr txBox="1">
            <a:spLocks noChangeArrowheads="1"/>
          </p:cNvSpPr>
          <p:nvPr/>
        </p:nvSpPr>
        <p:spPr bwMode="auto">
          <a:xfrm>
            <a:off x="1250950" y="1245394"/>
            <a:ext cx="5314275" cy="369332"/>
          </a:xfrm>
          <a:prstGeom prst="rect">
            <a:avLst/>
          </a:prstGeom>
          <a:noFill/>
          <a:ln w="9525">
            <a:noFill/>
            <a:miter lim="800000"/>
            <a:headEnd/>
            <a:tailEnd/>
          </a:ln>
        </p:spPr>
        <p:txBody>
          <a:bodyPr wrap="none">
            <a:spAutoFit/>
          </a:bodyPr>
          <a:lstStyle/>
          <a:p>
            <a:pPr>
              <a:defRPr/>
            </a:pPr>
            <a:r>
              <a:rPr lang="en-ZA" dirty="0">
                <a:solidFill>
                  <a:schemeClr val="tx2"/>
                </a:solidFill>
                <a:latin typeface="Arial" pitchFamily="34" charset="0"/>
                <a:cs typeface="Arial" pitchFamily="34" charset="0"/>
              </a:rPr>
              <a:t>Climatic and physical characteristics of test basins</a:t>
            </a:r>
          </a:p>
        </p:txBody>
      </p:sp>
    </p:spTree>
    <p:extLst>
      <p:ext uri="{BB962C8B-B14F-4D97-AF65-F5344CB8AC3E}">
        <p14:creationId xmlns:p14="http://schemas.microsoft.com/office/powerpoint/2010/main" val="18744974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274638"/>
            <a:ext cx="3970784" cy="582594"/>
          </a:xfrm>
        </p:spPr>
        <p:txBody>
          <a:bodyPr>
            <a:normAutofit/>
          </a:bodyPr>
          <a:lstStyle/>
          <a:p>
            <a:r>
              <a:rPr lang="en-ZA" cap="none" dirty="0">
                <a:effectLst>
                  <a:outerShdw blurRad="38100" dist="38100" dir="2700000" algn="tl">
                    <a:srgbClr val="000000"/>
                  </a:outerShdw>
                </a:effectLst>
              </a:rPr>
              <a:t>Runoff ratio</a:t>
            </a:r>
            <a:endParaRPr lang="en-GB" cap="none" dirty="0">
              <a:effectLst>
                <a:outerShdw blurRad="38100" dist="38100" dir="2700000" algn="tl">
                  <a:srgbClr val="000000"/>
                </a:outerShdw>
              </a:effectLst>
            </a:endParaRPr>
          </a:p>
        </p:txBody>
      </p:sp>
      <p:sp>
        <p:nvSpPr>
          <p:cNvPr id="3" name="Content Placeholder 2"/>
          <p:cNvSpPr>
            <a:spLocks noGrp="1"/>
          </p:cNvSpPr>
          <p:nvPr>
            <p:ph idx="1"/>
          </p:nvPr>
        </p:nvSpPr>
        <p:spPr>
          <a:xfrm>
            <a:off x="4572000" y="1600201"/>
            <a:ext cx="4114800" cy="4277072"/>
          </a:xfrm>
        </p:spPr>
        <p:txBody>
          <a:bodyPr>
            <a:normAutofit/>
          </a:bodyPr>
          <a:lstStyle/>
          <a:p>
            <a:pPr>
              <a:defRPr/>
            </a:pPr>
            <a:r>
              <a:rPr lang="en-ZA" dirty="0" smtClean="0"/>
              <a:t>Mixed </a:t>
            </a:r>
            <a:r>
              <a:rPr lang="en-ZA" dirty="0"/>
              <a:t>results but generally acceptable</a:t>
            </a:r>
          </a:p>
          <a:p>
            <a:pPr>
              <a:defRPr/>
            </a:pPr>
            <a:endParaRPr lang="en-ZA" dirty="0"/>
          </a:p>
          <a:p>
            <a:pPr>
              <a:defRPr/>
            </a:pPr>
            <a:r>
              <a:rPr lang="en-ZA" dirty="0" smtClean="0"/>
              <a:t>More </a:t>
            </a:r>
            <a:r>
              <a:rPr lang="en-ZA" dirty="0"/>
              <a:t>than 70% accepted as behavioural </a:t>
            </a:r>
            <a:r>
              <a:rPr lang="en-ZA" dirty="0" smtClean="0"/>
              <a:t>except </a:t>
            </a:r>
            <a:r>
              <a:rPr lang="en-ZA" dirty="0"/>
              <a:t>for C12D (only 45%)</a:t>
            </a:r>
          </a:p>
          <a:p>
            <a:pPr>
              <a:defRPr/>
            </a:pPr>
            <a:endParaRPr lang="en-ZA" dirty="0"/>
          </a:p>
          <a:p>
            <a:endParaRPr lang="en-GB" dirty="0"/>
          </a:p>
        </p:txBody>
      </p:sp>
      <p:sp>
        <p:nvSpPr>
          <p:cNvPr id="4" name="Slide Number Placeholder 3"/>
          <p:cNvSpPr>
            <a:spLocks noGrp="1"/>
          </p:cNvSpPr>
          <p:nvPr>
            <p:ph type="sldNum" sz="quarter" idx="12"/>
          </p:nvPr>
        </p:nvSpPr>
        <p:spPr/>
        <p:txBody>
          <a:bodyPr/>
          <a:lstStyle/>
          <a:p>
            <a:fld id="{323D642A-7C49-4F94-B446-D6B87AAEA559}" type="slidenum">
              <a:rPr lang="en-GB" smtClean="0"/>
              <a:pPr/>
              <a:t>13</a:t>
            </a:fld>
            <a:endParaRPr lang="en-GB"/>
          </a:p>
        </p:txBody>
      </p:sp>
      <p:sp>
        <p:nvSpPr>
          <p:cNvPr id="5" name="Footer Placeholder 4"/>
          <p:cNvSpPr>
            <a:spLocks noGrp="1"/>
          </p:cNvSpPr>
          <p:nvPr>
            <p:ph type="ftr" sz="quarter" idx="10"/>
          </p:nvPr>
        </p:nvSpPr>
        <p:spPr/>
        <p:txBody>
          <a:bodyPr/>
          <a:lstStyle/>
          <a:p>
            <a:pPr algn="ctr">
              <a:defRPr/>
            </a:pPr>
            <a:r>
              <a:rPr lang="en-US" smtClean="0"/>
              <a:t>© CSIR  2012</a:t>
            </a:r>
            <a:endParaRPr lang="en-US" dirty="0">
              <a:solidFill>
                <a:schemeClr val="tx1"/>
              </a:solidFill>
            </a:endParaRPr>
          </a:p>
        </p:txBody>
      </p:sp>
      <p:graphicFrame>
        <p:nvGraphicFramePr>
          <p:cNvPr id="6" name="Object 5"/>
          <p:cNvGraphicFramePr>
            <a:graphicFrameLocks noChangeAspect="1"/>
          </p:cNvGraphicFramePr>
          <p:nvPr/>
        </p:nvGraphicFramePr>
        <p:xfrm>
          <a:off x="0" y="3389313"/>
          <a:ext cx="4483100" cy="3451225"/>
        </p:xfrm>
        <a:graphic>
          <a:graphicData uri="http://schemas.openxmlformats.org/presentationml/2006/ole">
            <mc:AlternateContent xmlns:mc="http://schemas.openxmlformats.org/markup-compatibility/2006">
              <mc:Choice xmlns:v="urn:schemas-microsoft-com:vml" Requires="v">
                <p:oleObj spid="_x0000_s6178" name="Chart" r:id="rId4" imgW="9525000" imgH="7334250" progId="Excel.Chart.8">
                  <p:embed/>
                </p:oleObj>
              </mc:Choice>
              <mc:Fallback>
                <p:oleObj name="Chart" r:id="rId4" imgW="9525000" imgH="7334250" progId="Excel.Chart.8">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389313"/>
                        <a:ext cx="4483100"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nvGraphicFramePr>
        <p:xfrm>
          <a:off x="0" y="0"/>
          <a:ext cx="4500563" cy="3465513"/>
        </p:xfrm>
        <a:graphic>
          <a:graphicData uri="http://schemas.openxmlformats.org/presentationml/2006/ole">
            <mc:AlternateContent xmlns:mc="http://schemas.openxmlformats.org/markup-compatibility/2006">
              <mc:Choice xmlns:v="urn:schemas-microsoft-com:vml" Requires="v">
                <p:oleObj spid="_x0000_s6179" name="Chart" r:id="rId7" imgW="9525000" imgH="7334250" progId="Excel.Chart.8">
                  <p:embed/>
                </p:oleObj>
              </mc:Choice>
              <mc:Fallback>
                <p:oleObj name="Chart" r:id="rId7" imgW="9525000" imgH="7334250" progId="Excel.Chart.8">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4500563" cy="346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6610551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smtClean="0"/>
              <a:t>gradient </a:t>
            </a:r>
            <a:r>
              <a:rPr lang="en-ZA" dirty="0"/>
              <a:t>of the </a:t>
            </a:r>
            <a:r>
              <a:rPr lang="en-ZA" dirty="0" smtClean="0"/>
              <a:t>FDC</a:t>
            </a:r>
            <a:endParaRPr lang="en-GB" dirty="0"/>
          </a:p>
        </p:txBody>
      </p:sp>
      <p:sp>
        <p:nvSpPr>
          <p:cNvPr id="3" name="Content Placeholder 2"/>
          <p:cNvSpPr>
            <a:spLocks noGrp="1"/>
          </p:cNvSpPr>
          <p:nvPr>
            <p:ph idx="1"/>
          </p:nvPr>
        </p:nvSpPr>
        <p:spPr>
          <a:xfrm>
            <a:off x="467544" y="5805264"/>
            <a:ext cx="8229600" cy="648073"/>
          </a:xfrm>
        </p:spPr>
        <p:txBody>
          <a:bodyPr>
            <a:normAutofit/>
          </a:bodyPr>
          <a:lstStyle/>
          <a:p>
            <a:pPr marL="0" indent="0">
              <a:buNone/>
            </a:pPr>
            <a:r>
              <a:rPr lang="en-ZA" dirty="0" smtClean="0"/>
              <a:t>Range </a:t>
            </a:r>
            <a:r>
              <a:rPr lang="en-ZA" dirty="0"/>
              <a:t>of variation is high in all basins except J33D</a:t>
            </a:r>
          </a:p>
          <a:p>
            <a:endParaRPr lang="en-GB" dirty="0"/>
          </a:p>
        </p:txBody>
      </p:sp>
      <p:sp>
        <p:nvSpPr>
          <p:cNvPr id="4" name="Slide Number Placeholder 3"/>
          <p:cNvSpPr>
            <a:spLocks noGrp="1"/>
          </p:cNvSpPr>
          <p:nvPr>
            <p:ph type="sldNum" sz="quarter" idx="12"/>
          </p:nvPr>
        </p:nvSpPr>
        <p:spPr/>
        <p:txBody>
          <a:bodyPr/>
          <a:lstStyle/>
          <a:p>
            <a:fld id="{323D642A-7C49-4F94-B446-D6B87AAEA559}" type="slidenum">
              <a:rPr lang="en-GB" smtClean="0"/>
              <a:pPr/>
              <a:t>14</a:t>
            </a:fld>
            <a:endParaRPr lang="en-GB"/>
          </a:p>
        </p:txBody>
      </p:sp>
      <p:sp>
        <p:nvSpPr>
          <p:cNvPr id="5" name="Footer Placeholder 4"/>
          <p:cNvSpPr>
            <a:spLocks noGrp="1"/>
          </p:cNvSpPr>
          <p:nvPr>
            <p:ph type="ftr" sz="quarter" idx="10"/>
          </p:nvPr>
        </p:nvSpPr>
        <p:spPr/>
        <p:txBody>
          <a:bodyPr/>
          <a:lstStyle/>
          <a:p>
            <a:pPr algn="ctr">
              <a:defRPr/>
            </a:pPr>
            <a:r>
              <a:rPr lang="en-US" smtClean="0"/>
              <a:t>© CSIR  2012</a:t>
            </a:r>
            <a:endParaRPr lang="en-US" dirty="0">
              <a:solidFill>
                <a:schemeClr val="tx1"/>
              </a:solidFill>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859914629"/>
              </p:ext>
            </p:extLst>
          </p:nvPr>
        </p:nvGraphicFramePr>
        <p:xfrm>
          <a:off x="1043608" y="1268760"/>
          <a:ext cx="7129462" cy="4414838"/>
        </p:xfrm>
        <a:graphic>
          <a:graphicData uri="http://schemas.openxmlformats.org/presentationml/2006/ole">
            <mc:AlternateContent xmlns:mc="http://schemas.openxmlformats.org/markup-compatibility/2006">
              <mc:Choice xmlns:v="urn:schemas-microsoft-com:vml" Requires="v">
                <p:oleObj spid="_x0000_s7185" name="Chart" r:id="rId4" imgW="9525000" imgH="7334250" progId="Excel.Chart.8">
                  <p:embed/>
                </p:oleObj>
              </mc:Choice>
              <mc:Fallback>
                <p:oleObj name="Chart" r:id="rId4" imgW="9525000" imgH="7334250" progId="Excel.Chart.8">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608" y="1268760"/>
                        <a:ext cx="7129462" cy="441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0444241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Summary</a:t>
            </a:r>
            <a:endParaRPr lang="en-GB" dirty="0"/>
          </a:p>
        </p:txBody>
      </p:sp>
      <p:sp>
        <p:nvSpPr>
          <p:cNvPr id="3" name="Content Placeholder 2"/>
          <p:cNvSpPr>
            <a:spLocks noGrp="1"/>
          </p:cNvSpPr>
          <p:nvPr>
            <p:ph idx="1"/>
          </p:nvPr>
        </p:nvSpPr>
        <p:spPr>
          <a:xfrm>
            <a:off x="457200" y="1600200"/>
            <a:ext cx="8229600" cy="4637111"/>
          </a:xfrm>
        </p:spPr>
        <p:txBody>
          <a:bodyPr>
            <a:noAutofit/>
          </a:bodyPr>
          <a:lstStyle/>
          <a:p>
            <a:pPr>
              <a:defRPr/>
            </a:pPr>
            <a:r>
              <a:rPr lang="en-ZA" sz="2400" dirty="0" smtClean="0"/>
              <a:t>The </a:t>
            </a:r>
            <a:r>
              <a:rPr lang="en-ZA" sz="2400" dirty="0"/>
              <a:t>framework </a:t>
            </a:r>
          </a:p>
          <a:p>
            <a:pPr marL="742950" lvl="2" indent="-342900">
              <a:buSzPct val="50000"/>
              <a:buFont typeface="Wingdings" pitchFamily="2" charset="2"/>
              <a:buChar char="q"/>
              <a:defRPr/>
            </a:pPr>
            <a:r>
              <a:rPr lang="en-ZA" sz="2400" dirty="0"/>
              <a:t>can work with any </a:t>
            </a:r>
            <a:r>
              <a:rPr lang="en-ZA" sz="2400" dirty="0" smtClean="0"/>
              <a:t>model structure</a:t>
            </a:r>
            <a:endParaRPr lang="en-ZA" sz="2400" dirty="0"/>
          </a:p>
          <a:p>
            <a:pPr marL="742950" lvl="2" indent="-342900">
              <a:buSzPct val="50000"/>
              <a:buFont typeface="Wingdings" pitchFamily="2" charset="2"/>
              <a:buChar char="q"/>
              <a:defRPr/>
            </a:pPr>
            <a:r>
              <a:rPr lang="en-ZA" sz="2400" dirty="0"/>
              <a:t>p</a:t>
            </a:r>
            <a:r>
              <a:rPr lang="en-ZA" sz="2400" dirty="0" smtClean="0"/>
              <a:t>rovides </a:t>
            </a:r>
            <a:r>
              <a:rPr lang="en-ZA" sz="2400" dirty="0"/>
              <a:t>a consistent approach to </a:t>
            </a:r>
            <a:r>
              <a:rPr lang="en-ZA" sz="2400" dirty="0" smtClean="0"/>
              <a:t>regional model application and evaluation that </a:t>
            </a:r>
            <a:r>
              <a:rPr lang="en-ZA" sz="2400" dirty="0"/>
              <a:t>explicitly incorporates uncertainty</a:t>
            </a:r>
          </a:p>
          <a:p>
            <a:pPr marL="342900" lvl="1" indent="-342900">
              <a:buSzPct val="50000"/>
              <a:buFont typeface="Wingdings" pitchFamily="2" charset="2"/>
              <a:buChar char="q"/>
              <a:defRPr/>
            </a:pPr>
            <a:endParaRPr lang="en-ZA" sz="2400" dirty="0"/>
          </a:p>
          <a:p>
            <a:pPr>
              <a:defRPr/>
            </a:pPr>
            <a:r>
              <a:rPr lang="en-ZA" sz="2400" dirty="0"/>
              <a:t>Preliminary results demonstrate the merits of the framework and suggest that the use of regional constraints has a huge potential to improve model application in both gauged and </a:t>
            </a:r>
            <a:r>
              <a:rPr lang="en-ZA" sz="2400" dirty="0" err="1"/>
              <a:t>ungauged</a:t>
            </a:r>
            <a:r>
              <a:rPr lang="en-ZA" sz="2400" dirty="0"/>
              <a:t> basins in South </a:t>
            </a:r>
            <a:r>
              <a:rPr lang="en-ZA" sz="2400" dirty="0" smtClean="0"/>
              <a:t>Africa.</a:t>
            </a:r>
            <a:endParaRPr lang="en-ZA" sz="2400" dirty="0"/>
          </a:p>
          <a:p>
            <a:pPr>
              <a:defRPr/>
            </a:pPr>
            <a:endParaRPr lang="en-ZA" sz="2400" dirty="0"/>
          </a:p>
          <a:p>
            <a:endParaRPr lang="en-GB" sz="2400" dirty="0"/>
          </a:p>
        </p:txBody>
      </p:sp>
      <p:sp>
        <p:nvSpPr>
          <p:cNvPr id="4" name="Slide Number Placeholder 3"/>
          <p:cNvSpPr>
            <a:spLocks noGrp="1"/>
          </p:cNvSpPr>
          <p:nvPr>
            <p:ph type="sldNum" sz="quarter" idx="12"/>
          </p:nvPr>
        </p:nvSpPr>
        <p:spPr/>
        <p:txBody>
          <a:bodyPr/>
          <a:lstStyle/>
          <a:p>
            <a:fld id="{323D642A-7C49-4F94-B446-D6B87AAEA559}" type="slidenum">
              <a:rPr lang="en-GB" smtClean="0"/>
              <a:pPr/>
              <a:t>15</a:t>
            </a:fld>
            <a:endParaRPr lang="en-GB"/>
          </a:p>
        </p:txBody>
      </p:sp>
      <p:sp>
        <p:nvSpPr>
          <p:cNvPr id="5" name="Footer Placeholder 4"/>
          <p:cNvSpPr>
            <a:spLocks noGrp="1"/>
          </p:cNvSpPr>
          <p:nvPr>
            <p:ph type="ftr" sz="quarter" idx="10"/>
          </p:nvPr>
        </p:nvSpPr>
        <p:spPr/>
        <p:txBody>
          <a:bodyPr/>
          <a:lstStyle/>
          <a:p>
            <a:pPr algn="ctr">
              <a:defRPr/>
            </a:pPr>
            <a:r>
              <a:rPr lang="en-US" smtClean="0"/>
              <a:t>© CSIR  2012</a:t>
            </a:r>
            <a:endParaRPr lang="en-US" dirty="0">
              <a:solidFill>
                <a:schemeClr val="tx1"/>
              </a:solidFill>
            </a:endParaRPr>
          </a:p>
        </p:txBody>
      </p:sp>
    </p:spTree>
    <p:extLst>
      <p:ext uri="{BB962C8B-B14F-4D97-AF65-F5344CB8AC3E}">
        <p14:creationId xmlns:p14="http://schemas.microsoft.com/office/powerpoint/2010/main" val="4673208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Summary</a:t>
            </a:r>
            <a:endParaRPr lang="en-GB" dirty="0"/>
          </a:p>
        </p:txBody>
      </p:sp>
      <p:sp>
        <p:nvSpPr>
          <p:cNvPr id="3" name="Content Placeholder 2"/>
          <p:cNvSpPr>
            <a:spLocks noGrp="1"/>
          </p:cNvSpPr>
          <p:nvPr>
            <p:ph idx="1"/>
          </p:nvPr>
        </p:nvSpPr>
        <p:spPr/>
        <p:txBody>
          <a:bodyPr>
            <a:noAutofit/>
          </a:bodyPr>
          <a:lstStyle/>
          <a:p>
            <a:pPr>
              <a:defRPr/>
            </a:pPr>
            <a:r>
              <a:rPr lang="en-ZA" sz="2400" b="1" i="1" dirty="0"/>
              <a:t>More constraints </a:t>
            </a:r>
            <a:r>
              <a:rPr lang="en-ZA" sz="2400" dirty="0"/>
              <a:t>need to be investigated </a:t>
            </a:r>
            <a:r>
              <a:rPr lang="en-ZA" sz="2400" dirty="0" smtClean="0"/>
              <a:t>and developed and </a:t>
            </a:r>
            <a:r>
              <a:rPr lang="en-ZA" sz="2400" dirty="0"/>
              <a:t>the current ones may require refinement</a:t>
            </a:r>
          </a:p>
          <a:p>
            <a:pPr>
              <a:defRPr/>
            </a:pPr>
            <a:endParaRPr lang="en-ZA" sz="2400" dirty="0"/>
          </a:p>
          <a:p>
            <a:pPr>
              <a:defRPr/>
            </a:pPr>
            <a:r>
              <a:rPr lang="en-ZA" sz="2400" dirty="0"/>
              <a:t>Potential to include more than just parameter uncertainty using the same framework</a:t>
            </a:r>
          </a:p>
          <a:p>
            <a:pPr>
              <a:defRPr/>
            </a:pPr>
            <a:endParaRPr lang="en-ZA" sz="2400" dirty="0"/>
          </a:p>
          <a:p>
            <a:pPr>
              <a:defRPr/>
            </a:pPr>
            <a:r>
              <a:rPr lang="en-ZA" sz="2400" dirty="0" smtClean="0"/>
              <a:t>Hoped </a:t>
            </a:r>
            <a:r>
              <a:rPr lang="en-ZA" sz="2400" dirty="0"/>
              <a:t>that the inclusion of uncertainty in water resources estimation will lead to informed decision making by stakeholders</a:t>
            </a:r>
          </a:p>
          <a:p>
            <a:endParaRPr lang="en-GB" sz="2400" dirty="0"/>
          </a:p>
        </p:txBody>
      </p:sp>
      <p:sp>
        <p:nvSpPr>
          <p:cNvPr id="4" name="Slide Number Placeholder 3"/>
          <p:cNvSpPr>
            <a:spLocks noGrp="1"/>
          </p:cNvSpPr>
          <p:nvPr>
            <p:ph type="sldNum" sz="quarter" idx="12"/>
          </p:nvPr>
        </p:nvSpPr>
        <p:spPr/>
        <p:txBody>
          <a:bodyPr/>
          <a:lstStyle/>
          <a:p>
            <a:fld id="{323D642A-7C49-4F94-B446-D6B87AAEA559}" type="slidenum">
              <a:rPr lang="en-GB" smtClean="0"/>
              <a:pPr/>
              <a:t>16</a:t>
            </a:fld>
            <a:endParaRPr lang="en-GB"/>
          </a:p>
        </p:txBody>
      </p:sp>
      <p:sp>
        <p:nvSpPr>
          <p:cNvPr id="5" name="Footer Placeholder 4"/>
          <p:cNvSpPr>
            <a:spLocks noGrp="1"/>
          </p:cNvSpPr>
          <p:nvPr>
            <p:ph type="ftr" sz="quarter" idx="10"/>
          </p:nvPr>
        </p:nvSpPr>
        <p:spPr/>
        <p:txBody>
          <a:bodyPr/>
          <a:lstStyle/>
          <a:p>
            <a:pPr algn="ctr">
              <a:defRPr/>
            </a:pPr>
            <a:r>
              <a:rPr lang="en-US" smtClean="0"/>
              <a:t>© CSIR  2012</a:t>
            </a:r>
            <a:endParaRPr lang="en-US" dirty="0">
              <a:solidFill>
                <a:schemeClr val="tx1"/>
              </a:solidFill>
            </a:endParaRPr>
          </a:p>
        </p:txBody>
      </p:sp>
    </p:spTree>
    <p:extLst>
      <p:ext uri="{BB962C8B-B14F-4D97-AF65-F5344CB8AC3E}">
        <p14:creationId xmlns:p14="http://schemas.microsoft.com/office/powerpoint/2010/main" val="24224610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summary</a:t>
            </a:r>
            <a:endParaRPr lang="en-GB" dirty="0"/>
          </a:p>
        </p:txBody>
      </p:sp>
      <p:sp>
        <p:nvSpPr>
          <p:cNvPr id="3" name="Content Placeholder 2"/>
          <p:cNvSpPr>
            <a:spLocks noGrp="1"/>
          </p:cNvSpPr>
          <p:nvPr>
            <p:ph idx="1"/>
          </p:nvPr>
        </p:nvSpPr>
        <p:spPr>
          <a:xfrm>
            <a:off x="251520" y="1600200"/>
            <a:ext cx="8640960" cy="4781128"/>
          </a:xfrm>
        </p:spPr>
        <p:txBody>
          <a:bodyPr>
            <a:normAutofit/>
          </a:bodyPr>
          <a:lstStyle/>
          <a:p>
            <a:r>
              <a:rPr lang="en-ZA" dirty="0" smtClean="0"/>
              <a:t>The extension of the same techniques in the rest of southern Africa is not easy:</a:t>
            </a:r>
          </a:p>
          <a:p>
            <a:pPr lvl="1"/>
            <a:r>
              <a:rPr lang="en-ZA" dirty="0" smtClean="0"/>
              <a:t>Ungauged basins (shrinking networks)</a:t>
            </a:r>
          </a:p>
          <a:p>
            <a:pPr lvl="1"/>
            <a:r>
              <a:rPr lang="en-ZA" dirty="0" smtClean="0"/>
              <a:t>Data availability and quality discrepancies across the region</a:t>
            </a:r>
          </a:p>
          <a:p>
            <a:pPr lvl="1"/>
            <a:endParaRPr lang="en-ZA" dirty="0" smtClean="0"/>
          </a:p>
          <a:p>
            <a:r>
              <a:rPr lang="en-ZA" dirty="0" smtClean="0"/>
              <a:t>Therefore, there is need to find other sources of data that are</a:t>
            </a:r>
          </a:p>
          <a:p>
            <a:pPr lvl="1"/>
            <a:r>
              <a:rPr lang="en-ZA" dirty="0"/>
              <a:t>a</a:t>
            </a:r>
            <a:r>
              <a:rPr lang="en-ZA" dirty="0" smtClean="0"/>
              <a:t>vailable, of good quality and consistent at the regional scale </a:t>
            </a:r>
            <a:endParaRPr lang="en-ZA" dirty="0"/>
          </a:p>
          <a:p>
            <a:endParaRPr lang="en-ZA" dirty="0" smtClean="0"/>
          </a:p>
          <a:p>
            <a:r>
              <a:rPr lang="en-ZA" dirty="0" smtClean="0"/>
              <a:t>It is also apparent that ground-based </a:t>
            </a:r>
            <a:r>
              <a:rPr lang="en-ZA" dirty="0"/>
              <a:t>measuring and monitoring techniques have limited ability to capture the spatial and temporal variation of different hydrological variables at regional and continental scales.</a:t>
            </a:r>
            <a:endParaRPr lang="en-GB" dirty="0"/>
          </a:p>
          <a:p>
            <a:endParaRPr lang="en-GB" dirty="0"/>
          </a:p>
        </p:txBody>
      </p:sp>
      <p:sp>
        <p:nvSpPr>
          <p:cNvPr id="4" name="Slide Number Placeholder 3"/>
          <p:cNvSpPr>
            <a:spLocks noGrp="1"/>
          </p:cNvSpPr>
          <p:nvPr>
            <p:ph type="sldNum" sz="quarter" idx="12"/>
          </p:nvPr>
        </p:nvSpPr>
        <p:spPr/>
        <p:txBody>
          <a:bodyPr/>
          <a:lstStyle/>
          <a:p>
            <a:fld id="{323D642A-7C49-4F94-B446-D6B87AAEA559}" type="slidenum">
              <a:rPr lang="en-GB" smtClean="0"/>
              <a:pPr/>
              <a:t>17</a:t>
            </a:fld>
            <a:endParaRPr lang="en-GB"/>
          </a:p>
        </p:txBody>
      </p:sp>
      <p:sp>
        <p:nvSpPr>
          <p:cNvPr id="5" name="Footer Placeholder 4"/>
          <p:cNvSpPr>
            <a:spLocks noGrp="1"/>
          </p:cNvSpPr>
          <p:nvPr>
            <p:ph type="ftr" sz="quarter" idx="10"/>
          </p:nvPr>
        </p:nvSpPr>
        <p:spPr/>
        <p:txBody>
          <a:bodyPr/>
          <a:lstStyle/>
          <a:p>
            <a:pPr algn="ctr">
              <a:defRPr/>
            </a:pPr>
            <a:r>
              <a:rPr lang="en-US" smtClean="0"/>
              <a:t>© CSIR  2012</a:t>
            </a:r>
            <a:endParaRPr lang="en-US" dirty="0">
              <a:solidFill>
                <a:schemeClr val="tx1"/>
              </a:solidFill>
            </a:endParaRPr>
          </a:p>
        </p:txBody>
      </p:sp>
    </p:spTree>
    <p:extLst>
      <p:ext uri="{BB962C8B-B14F-4D97-AF65-F5344CB8AC3E}">
        <p14:creationId xmlns:p14="http://schemas.microsoft.com/office/powerpoint/2010/main" val="42229610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778098"/>
          </a:xfrm>
        </p:spPr>
        <p:txBody>
          <a:bodyPr>
            <a:normAutofit/>
          </a:bodyPr>
          <a:lstStyle/>
          <a:p>
            <a:r>
              <a:rPr lang="en-ZA" dirty="0" smtClean="0"/>
              <a:t>Importance of earth observation data</a:t>
            </a:r>
            <a:endParaRPr lang="en-GB" dirty="0"/>
          </a:p>
        </p:txBody>
      </p:sp>
      <p:sp>
        <p:nvSpPr>
          <p:cNvPr id="3" name="Content Placeholder 2"/>
          <p:cNvSpPr>
            <a:spLocks noGrp="1"/>
          </p:cNvSpPr>
          <p:nvPr>
            <p:ph idx="1"/>
          </p:nvPr>
        </p:nvSpPr>
        <p:spPr>
          <a:xfrm>
            <a:off x="179512" y="1124744"/>
            <a:ext cx="8856984" cy="5400600"/>
          </a:xfrm>
        </p:spPr>
        <p:txBody>
          <a:bodyPr>
            <a:normAutofit fontScale="85000" lnSpcReduction="10000"/>
          </a:bodyPr>
          <a:lstStyle/>
          <a:p>
            <a:r>
              <a:rPr lang="en-ZA" dirty="0" smtClean="0"/>
              <a:t>Recent advances in measuring hydrological variability by means of satellite </a:t>
            </a:r>
          </a:p>
          <a:p>
            <a:pPr lvl="1"/>
            <a:r>
              <a:rPr lang="en-ZA" dirty="0" smtClean="0"/>
              <a:t>gravimetric techniques (e.g. GRACE) and </a:t>
            </a:r>
          </a:p>
          <a:p>
            <a:pPr lvl="1"/>
            <a:r>
              <a:rPr lang="en-ZA" dirty="0" smtClean="0"/>
              <a:t>other remote sensing platforms (e.g. TRMM, Landsat and MODIS), and </a:t>
            </a:r>
          </a:p>
          <a:p>
            <a:pPr lvl="1"/>
            <a:r>
              <a:rPr lang="en-ZA" dirty="0" smtClean="0"/>
              <a:t>ground-based methods </a:t>
            </a:r>
          </a:p>
          <a:p>
            <a:pPr marL="400050" lvl="1" indent="0">
              <a:buNone/>
            </a:pPr>
            <a:r>
              <a:rPr lang="en-ZA" dirty="0" smtClean="0"/>
              <a:t>provide a great potential to estimate </a:t>
            </a:r>
            <a:r>
              <a:rPr lang="en-ZA" dirty="0" err="1" smtClean="0"/>
              <a:t>spatio</a:t>
            </a:r>
            <a:r>
              <a:rPr lang="en-ZA" dirty="0" smtClean="0"/>
              <a:t>-temporal surface water balance, spatially averaged water budgets, hydrodynamics, hydrological processes, and characterisation of groundwater systems in gauged and </a:t>
            </a:r>
            <a:r>
              <a:rPr lang="en-ZA" dirty="0" err="1" smtClean="0"/>
              <a:t>ungauged</a:t>
            </a:r>
            <a:r>
              <a:rPr lang="en-ZA" dirty="0" smtClean="0"/>
              <a:t> basins at regional and global scales.</a:t>
            </a:r>
          </a:p>
          <a:p>
            <a:endParaRPr lang="en-ZA" dirty="0"/>
          </a:p>
          <a:p>
            <a:r>
              <a:rPr lang="en-ZA" dirty="0" smtClean="0"/>
              <a:t>What kind of data do we need? For our case, direct use or assimilation for:</a:t>
            </a:r>
          </a:p>
          <a:p>
            <a:pPr lvl="1"/>
            <a:r>
              <a:rPr lang="en-ZA" dirty="0" smtClean="0"/>
              <a:t>parameterisation of models</a:t>
            </a:r>
          </a:p>
          <a:p>
            <a:pPr lvl="1"/>
            <a:r>
              <a:rPr lang="en-ZA" dirty="0"/>
              <a:t>d</a:t>
            </a:r>
            <a:r>
              <a:rPr lang="en-ZA" dirty="0" smtClean="0"/>
              <a:t>evelopment or improvement of constraints</a:t>
            </a:r>
          </a:p>
          <a:p>
            <a:pPr lvl="1"/>
            <a:endParaRPr lang="en-ZA" dirty="0" smtClean="0"/>
          </a:p>
          <a:p>
            <a:r>
              <a:rPr lang="en-ZA" dirty="0" smtClean="0"/>
              <a:t>At what scale?</a:t>
            </a:r>
          </a:p>
          <a:p>
            <a:pPr lvl="1"/>
            <a:r>
              <a:rPr lang="en-ZA" dirty="0" smtClean="0"/>
              <a:t>Spatially – </a:t>
            </a:r>
            <a:r>
              <a:rPr lang="en-ZA" b="1" dirty="0" smtClean="0"/>
              <a:t>regional</a:t>
            </a:r>
            <a:r>
              <a:rPr lang="en-ZA" dirty="0" smtClean="0"/>
              <a:t>, basin, </a:t>
            </a:r>
          </a:p>
          <a:p>
            <a:r>
              <a:rPr lang="en-ZA" dirty="0" smtClean="0"/>
              <a:t>Format of data?</a:t>
            </a:r>
          </a:p>
          <a:p>
            <a:pPr lvl="1"/>
            <a:r>
              <a:rPr lang="en-ZA" dirty="0" smtClean="0"/>
              <a:t>Useable format</a:t>
            </a:r>
          </a:p>
          <a:p>
            <a:pPr lvl="1"/>
            <a:r>
              <a:rPr lang="en-ZA" dirty="0" smtClean="0"/>
              <a:t>No requirement for expertise in geodesy, should be easy to adapt and use</a:t>
            </a:r>
          </a:p>
          <a:p>
            <a:endParaRPr lang="en-ZA" dirty="0" smtClean="0"/>
          </a:p>
          <a:p>
            <a:endParaRPr lang="en-GB" dirty="0"/>
          </a:p>
        </p:txBody>
      </p:sp>
    </p:spTree>
    <p:extLst>
      <p:ext uri="{BB962C8B-B14F-4D97-AF65-F5344CB8AC3E}">
        <p14:creationId xmlns:p14="http://schemas.microsoft.com/office/powerpoint/2010/main" val="42068235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Conclusions</a:t>
            </a:r>
            <a:endParaRPr lang="en-GB" dirty="0"/>
          </a:p>
        </p:txBody>
      </p:sp>
      <p:sp>
        <p:nvSpPr>
          <p:cNvPr id="3" name="Content Placeholder 2"/>
          <p:cNvSpPr>
            <a:spLocks noGrp="1"/>
          </p:cNvSpPr>
          <p:nvPr>
            <p:ph idx="1"/>
          </p:nvPr>
        </p:nvSpPr>
        <p:spPr>
          <a:xfrm>
            <a:off x="251520" y="1340768"/>
            <a:ext cx="8712968" cy="5040560"/>
          </a:xfrm>
        </p:spPr>
        <p:txBody>
          <a:bodyPr>
            <a:normAutofit lnSpcReduction="10000"/>
          </a:bodyPr>
          <a:lstStyle/>
          <a:p>
            <a:r>
              <a:rPr lang="en-ZA" dirty="0" smtClean="0"/>
              <a:t>The water cycle operates across all scales, from the global to the smallest stream catchment, and involves the movement of water in terms of precipitation, evaporation, transpiration, vapour transport, surface runoff, subsurface return flow and groundwater flow.</a:t>
            </a:r>
          </a:p>
          <a:p>
            <a:endParaRPr lang="en-ZA" dirty="0" smtClean="0"/>
          </a:p>
          <a:p>
            <a:r>
              <a:rPr lang="en-ZA" dirty="0" smtClean="0"/>
              <a:t>Accurate knowledge and accounting of these processes (evapotranspiration, rainfall, runoff, and seepage, </a:t>
            </a:r>
            <a:r>
              <a:rPr lang="en-ZA" dirty="0" err="1" smtClean="0"/>
              <a:t>etc</a:t>
            </a:r>
            <a:r>
              <a:rPr lang="en-ZA" dirty="0" smtClean="0"/>
              <a:t>) and different factors (land-use changes) affecting these hydrological processes, both spatially and temporally, is of paramount importance.</a:t>
            </a:r>
          </a:p>
          <a:p>
            <a:endParaRPr lang="en-ZA" dirty="0" smtClean="0"/>
          </a:p>
          <a:p>
            <a:r>
              <a:rPr lang="en-ZA" dirty="0" smtClean="0"/>
              <a:t>There is need for conjunctive use of all possible sources of data to improve our estimates of available water resources and decision making in their management.</a:t>
            </a:r>
          </a:p>
        </p:txBody>
      </p:sp>
    </p:spTree>
    <p:extLst>
      <p:ext uri="{BB962C8B-B14F-4D97-AF65-F5344CB8AC3E}">
        <p14:creationId xmlns:p14="http://schemas.microsoft.com/office/powerpoint/2010/main" val="944402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717032"/>
            <a:ext cx="8229600" cy="582594"/>
          </a:xfrm>
        </p:spPr>
        <p:txBody>
          <a:bodyPr>
            <a:noAutofit/>
          </a:bodyPr>
          <a:lstStyle/>
          <a:p>
            <a:pPr algn="ctr"/>
            <a:r>
              <a:rPr lang="en-ZA" sz="4800" b="1" i="1" dirty="0" smtClean="0"/>
              <a:t>THANK YOU</a:t>
            </a:r>
            <a:endParaRPr lang="en-GB" sz="4800" b="1" i="1" dirty="0"/>
          </a:p>
        </p:txBody>
      </p:sp>
      <p:sp>
        <p:nvSpPr>
          <p:cNvPr id="4" name="Slide Number Placeholder 3"/>
          <p:cNvSpPr>
            <a:spLocks noGrp="1"/>
          </p:cNvSpPr>
          <p:nvPr>
            <p:ph type="sldNum" sz="quarter" idx="12"/>
          </p:nvPr>
        </p:nvSpPr>
        <p:spPr/>
        <p:txBody>
          <a:bodyPr/>
          <a:lstStyle/>
          <a:p>
            <a:fld id="{323D642A-7C49-4F94-B446-D6B87AAEA559}" type="slidenum">
              <a:rPr lang="en-GB" smtClean="0"/>
              <a:pPr/>
              <a:t>20</a:t>
            </a:fld>
            <a:endParaRPr lang="en-GB"/>
          </a:p>
        </p:txBody>
      </p:sp>
      <p:sp>
        <p:nvSpPr>
          <p:cNvPr id="5" name="Footer Placeholder 4"/>
          <p:cNvSpPr>
            <a:spLocks noGrp="1"/>
          </p:cNvSpPr>
          <p:nvPr>
            <p:ph type="ftr" sz="quarter" idx="10"/>
          </p:nvPr>
        </p:nvSpPr>
        <p:spPr/>
        <p:txBody>
          <a:bodyPr/>
          <a:lstStyle/>
          <a:p>
            <a:pPr algn="ctr">
              <a:defRPr/>
            </a:pPr>
            <a:r>
              <a:rPr lang="en-US" smtClean="0"/>
              <a:t>© CSIR  2012</a:t>
            </a:r>
            <a:endParaRPr lang="en-US" dirty="0">
              <a:solidFill>
                <a:schemeClr val="tx1"/>
              </a:solidFill>
            </a:endParaRPr>
          </a:p>
        </p:txBody>
      </p:sp>
    </p:spTree>
    <p:extLst>
      <p:ext uri="{BB962C8B-B14F-4D97-AF65-F5344CB8AC3E}">
        <p14:creationId xmlns:p14="http://schemas.microsoft.com/office/powerpoint/2010/main" val="33469616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3101</TotalTime>
  <Words>1247</Words>
  <Application>Microsoft Office PowerPoint</Application>
  <PresentationFormat>On-screen Show (4:3)</PresentationFormat>
  <Paragraphs>276</Paragraphs>
  <Slides>20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Chart</vt:lpstr>
      <vt:lpstr>Exploring uncertainty in the water resources estimation chain in southern Africa. IGCP565</vt:lpstr>
      <vt:lpstr>Background</vt:lpstr>
      <vt:lpstr>Sources of uncertainty</vt:lpstr>
      <vt:lpstr>SADC Region – shared basins</vt:lpstr>
      <vt:lpstr>Uncertainty Framework for model application</vt:lpstr>
      <vt:lpstr>Estimation of the prior parameters</vt:lpstr>
      <vt:lpstr>Constraints of hydrologic signatures</vt:lpstr>
      <vt:lpstr>Constraints of hydrologic signatures</vt:lpstr>
      <vt:lpstr>Runoff ratio constraint</vt:lpstr>
      <vt:lpstr>gradient of the flow duration curve  (fdc) constraint</vt:lpstr>
      <vt:lpstr>ground water recharge constraint</vt:lpstr>
      <vt:lpstr>Example applications</vt:lpstr>
      <vt:lpstr>Runoff ratio</vt:lpstr>
      <vt:lpstr>gradient of the FDC</vt:lpstr>
      <vt:lpstr>Summary</vt:lpstr>
      <vt:lpstr>Summary</vt:lpstr>
      <vt:lpstr>summary</vt:lpstr>
      <vt:lpstr>Importance of earth observation data</vt:lpstr>
      <vt:lpstr>Conclusions</vt:lpstr>
      <vt:lpstr>THANK YOU</vt:lpstr>
    </vt:vector>
  </TitlesOfParts>
  <Company>CSIR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 @</dc:creator>
  <cp:lastModifiedBy>Evison</cp:lastModifiedBy>
  <cp:revision>313</cp:revision>
  <dcterms:created xsi:type="dcterms:W3CDTF">2010-05-31T13:29:15Z</dcterms:created>
  <dcterms:modified xsi:type="dcterms:W3CDTF">2012-10-30T06:36:08Z</dcterms:modified>
</cp:coreProperties>
</file>