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424" r:id="rId2"/>
    <p:sldId id="399" r:id="rId3"/>
    <p:sldId id="438" r:id="rId4"/>
    <p:sldId id="404" r:id="rId5"/>
    <p:sldId id="422" r:id="rId6"/>
    <p:sldId id="409" r:id="rId7"/>
    <p:sldId id="408" r:id="rId8"/>
    <p:sldId id="472" r:id="rId9"/>
    <p:sldId id="473" r:id="rId10"/>
    <p:sldId id="474" r:id="rId11"/>
    <p:sldId id="445" r:id="rId12"/>
    <p:sldId id="401" r:id="rId13"/>
    <p:sldId id="416" r:id="rId14"/>
    <p:sldId id="439" r:id="rId15"/>
    <p:sldId id="440" r:id="rId16"/>
    <p:sldId id="402" r:id="rId17"/>
    <p:sldId id="446" r:id="rId18"/>
    <p:sldId id="413" r:id="rId19"/>
    <p:sldId id="428" r:id="rId20"/>
    <p:sldId id="447" r:id="rId21"/>
    <p:sldId id="471" r:id="rId22"/>
    <p:sldId id="431" r:id="rId23"/>
    <p:sldId id="429" r:id="rId24"/>
    <p:sldId id="430" r:id="rId25"/>
    <p:sldId id="410" r:id="rId26"/>
    <p:sldId id="451" r:id="rId27"/>
    <p:sldId id="453" r:id="rId28"/>
    <p:sldId id="456" r:id="rId29"/>
    <p:sldId id="461" r:id="rId30"/>
    <p:sldId id="462" r:id="rId31"/>
    <p:sldId id="469" r:id="rId32"/>
  </p:sldIdLst>
  <p:sldSz cx="9144000" cy="6858000" type="screen4x3"/>
  <p:notesSz cx="6805613" cy="9939338"/>
  <p:defaultTextStyle>
    <a:defPPr>
      <a:defRPr lang="de-DE"/>
    </a:defPPr>
    <a:lvl1pPr algn="l" rtl="0" fontAlgn="base">
      <a:spcBef>
        <a:spcPct val="20000"/>
      </a:spcBef>
      <a:spcAft>
        <a:spcPct val="0"/>
      </a:spcAft>
      <a:buChar char="•"/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rgbClr val="004B92"/>
        </a:solidFill>
        <a:latin typeface="News Gothic M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004B92"/>
    <a:srgbClr val="EDDD00"/>
    <a:srgbClr val="DC2B0E"/>
    <a:srgbClr val="008000"/>
    <a:srgbClr val="DDEBF4"/>
    <a:srgbClr val="BED8E9"/>
    <a:srgbClr val="006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86158" autoAdjust="0"/>
  </p:normalViewPr>
  <p:slideViewPr>
    <p:cSldViewPr snapToGrid="0">
      <p:cViewPr varScale="1">
        <p:scale>
          <a:sx n="70" d="100"/>
          <a:sy n="70" d="100"/>
        </p:scale>
        <p:origin x="-1160" y="-72"/>
      </p:cViewPr>
      <p:guideLst>
        <p:guide orient="horz" pos="1248"/>
        <p:guide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t" anchorCtr="0" compatLnSpc="1">
            <a:prstTxWarp prst="textNoShape">
              <a:avLst/>
            </a:prstTxWarp>
          </a:bodyPr>
          <a:lstStyle>
            <a:lvl1pPr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t" anchorCtr="0" compatLnSpc="1">
            <a:prstTxWarp prst="textNoShape">
              <a:avLst/>
            </a:prstTxWarp>
          </a:bodyPr>
          <a:lstStyle>
            <a:lvl1pPr algn="r"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b" anchorCtr="0" compatLnSpc="1">
            <a:prstTxWarp prst="textNoShape">
              <a:avLst/>
            </a:prstTxWarp>
          </a:bodyPr>
          <a:lstStyle>
            <a:lvl1pPr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b" anchorCtr="0" compatLnSpc="1">
            <a:prstTxWarp prst="textNoShape">
              <a:avLst/>
            </a:prstTxWarp>
          </a:bodyPr>
          <a:lstStyle>
            <a:lvl1pPr algn="r"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778DDD3-69F4-45B8-843F-45736EEB240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5867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t" anchorCtr="0" compatLnSpc="1">
            <a:prstTxWarp prst="textNoShape">
              <a:avLst/>
            </a:prstTxWarp>
          </a:bodyPr>
          <a:lstStyle>
            <a:lvl1pPr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t" anchorCtr="0" compatLnSpc="1">
            <a:prstTxWarp prst="textNoShape">
              <a:avLst/>
            </a:prstTxWarp>
          </a:bodyPr>
          <a:lstStyle>
            <a:lvl1pPr algn="r"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3537" cy="447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b" anchorCtr="0" compatLnSpc="1">
            <a:prstTxWarp prst="textNoShape">
              <a:avLst/>
            </a:prstTxWarp>
          </a:bodyPr>
          <a:lstStyle>
            <a:lvl1pPr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3" tIns="45707" rIns="91413" bIns="45707" numCol="1" anchor="b" anchorCtr="0" compatLnSpc="1">
            <a:prstTxWarp prst="textNoShape">
              <a:avLst/>
            </a:prstTxWarp>
          </a:bodyPr>
          <a:lstStyle>
            <a:lvl1pPr algn="r" defTabSz="912813">
              <a:spcBef>
                <a:spcPct val="0"/>
              </a:spcBef>
              <a:buFontTx/>
              <a:buNone/>
              <a:defRPr sz="120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A487C44-92A7-41F7-9695-0E20D0181FA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8280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b="1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08F4FF9-0991-4A8A-B635-80039CEACD4C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A155E51-8B32-4799-A7C1-833E09CED900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DA74A72-07B3-40AB-A5B5-0A4C280DF1EB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D87F46E-A6CB-4E0B-81C5-FE37315BB9A8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smtClean="0"/>
              <a:t>Time series is average over all well sites, since 2003: GRACE – GLDAS – Problem: GRACE as well as GLDAS are considered as truth, and there is little </a:t>
            </a:r>
          </a:p>
          <a:p>
            <a:pPr eaLnBrk="1" hangingPunct="1"/>
            <a:r>
              <a:rPr lang="de-DE" smtClean="0"/>
              <a:t>comparison (owing to the data situation)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D4E7F8B-928C-407D-9477-C5DADD228476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smtClean="0"/>
              <a:t>Time series is average over all well sites, since 2003: GRACE – GLDAS – Problem: GRACE as well as GLDAS are considered as truth, and there is little </a:t>
            </a:r>
          </a:p>
          <a:p>
            <a:pPr eaLnBrk="1" hangingPunct="1"/>
            <a:r>
              <a:rPr lang="de-DE" smtClean="0"/>
              <a:t>comparison (owing to the data situation)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EFCA90-F31E-4147-8217-9C85465FF0F4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84459F6-F562-4BAE-926A-7EB6680BA664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84459F6-F562-4BAE-926A-7EB6680BA664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84459F6-F562-4BAE-926A-7EB6680BA664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5968BED-E024-4A3F-A3FA-3FCF35AF66DB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83EE782-AF9D-4A45-9F8B-3342B62CA679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4121625-782F-4204-BC0D-858EFB5737E1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50D5180-5C62-40FE-B526-E3C77646A50A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5D3E77D-4A3D-40D6-AAD0-8475BEEE2A40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BAC7117-F3D8-41E5-BEAB-56788EE3706A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3DEE6F9-3C3A-4BF0-9555-EDD2D8F46567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94D6001-179E-43EC-A8C2-58235C86B467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171F6209-4A09-4DB1-9162-2E3EFDDD1733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984F1D7-07DA-4852-BCB2-DAD92593B091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B8F5FD2-4C4F-43A2-A741-F21FCBA65CC0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AB26CC3-FCBA-4CC6-9BE3-A91BC4A30578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A303FAC-37F4-4550-9A50-107B75D5AFC5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87890BA-E366-411B-B85B-332DA11D7727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 txBox="1">
            <a:spLocks noGrp="1" noChangeArrowheads="1"/>
          </p:cNvSpPr>
          <p:nvPr/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13" tIns="45707" rIns="91413" bIns="45707" anchor="b"/>
          <a:lstStyle>
            <a:lvl1pPr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2813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29F2F38-ECE9-4EF1-B43E-BB38F0DF5620}" type="slidenum">
              <a:rPr lang="de-DE" sz="1200">
                <a:solidFill>
                  <a:schemeClr val="tx1"/>
                </a:solidFill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de-DE" sz="1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6125"/>
            <a:ext cx="4967287" cy="3725863"/>
          </a:xfrm>
          <a:ln/>
        </p:spPr>
      </p:sp>
      <p:sp>
        <p:nvSpPr>
          <p:cNvPr id="133123" name="Notizenplatzhalter 2"/>
          <p:cNvSpPr>
            <a:spLocks noGrp="1"/>
          </p:cNvSpPr>
          <p:nvPr>
            <p:ph type="body" idx="1"/>
          </p:nvPr>
        </p:nvSpPr>
        <p:spPr>
          <a:xfrm>
            <a:off x="908050" y="4719638"/>
            <a:ext cx="4989513" cy="4473575"/>
          </a:xfrm>
          <a:noFill/>
        </p:spPr>
        <p:txBody>
          <a:bodyPr lIns="95667" tIns="47834" rIns="95667" bIns="47834"/>
          <a:lstStyle/>
          <a:p>
            <a:endParaRPr lang="de-DE" smtClean="0"/>
          </a:p>
        </p:txBody>
      </p:sp>
      <p:sp>
        <p:nvSpPr>
          <p:cNvPr id="133124" name="Foliennummernplatzhalter 3"/>
          <p:cNvSpPr txBox="1">
            <a:spLocks noGrp="1"/>
          </p:cNvSpPr>
          <p:nvPr/>
        </p:nvSpPr>
        <p:spPr bwMode="auto">
          <a:xfrm>
            <a:off x="3856038" y="9444038"/>
            <a:ext cx="2949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47834" rIns="95667" bIns="47834" anchor="b"/>
          <a:lstStyle>
            <a:lvl1pPr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6E844ADA-FC35-447F-8A70-C7D335FD83B1}" type="slidenum">
              <a:rPr lang="de-DE" sz="1100">
                <a:solidFill>
                  <a:srgbClr val="004D95"/>
                </a:solidFill>
                <a:latin typeface="Verdana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  <a:buFontTx/>
                <a:buNone/>
              </a:pPr>
              <a:t>26</a:t>
            </a:fld>
            <a:endParaRPr lang="de-DE" sz="1100">
              <a:solidFill>
                <a:srgbClr val="004D95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6125"/>
            <a:ext cx="4967287" cy="3725863"/>
          </a:xfrm>
          <a:ln/>
        </p:spPr>
      </p:sp>
      <p:sp>
        <p:nvSpPr>
          <p:cNvPr id="135171" name="Notizenplatzhalter 2"/>
          <p:cNvSpPr>
            <a:spLocks noGrp="1"/>
          </p:cNvSpPr>
          <p:nvPr>
            <p:ph type="body" idx="1"/>
          </p:nvPr>
        </p:nvSpPr>
        <p:spPr>
          <a:xfrm>
            <a:off x="908050" y="4719638"/>
            <a:ext cx="4989513" cy="4473575"/>
          </a:xfrm>
          <a:noFill/>
        </p:spPr>
        <p:txBody>
          <a:bodyPr lIns="95667" tIns="47834" rIns="95667" bIns="47834"/>
          <a:lstStyle/>
          <a:p>
            <a:endParaRPr lang="de-DE" smtClean="0"/>
          </a:p>
        </p:txBody>
      </p:sp>
      <p:sp>
        <p:nvSpPr>
          <p:cNvPr id="135172" name="Foliennummernplatzhalter 3"/>
          <p:cNvSpPr txBox="1">
            <a:spLocks noGrp="1"/>
          </p:cNvSpPr>
          <p:nvPr/>
        </p:nvSpPr>
        <p:spPr bwMode="auto">
          <a:xfrm>
            <a:off x="3856038" y="9444038"/>
            <a:ext cx="2949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47834" rIns="95667" bIns="47834" anchor="b"/>
          <a:lstStyle>
            <a:lvl1pPr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6237F1C-5199-423A-AC10-358D087B44F8}" type="slidenum">
              <a:rPr lang="de-DE" sz="1100">
                <a:solidFill>
                  <a:srgbClr val="004D95"/>
                </a:solidFill>
                <a:latin typeface="Verdana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  <a:buFontTx/>
                <a:buNone/>
              </a:pPr>
              <a:t>27</a:t>
            </a:fld>
            <a:endParaRPr lang="de-DE" sz="1100">
              <a:solidFill>
                <a:srgbClr val="004D95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6125"/>
            <a:ext cx="4967287" cy="3725863"/>
          </a:xfrm>
          <a:ln/>
        </p:spPr>
      </p:sp>
      <p:sp>
        <p:nvSpPr>
          <p:cNvPr id="138243" name="Notizenplatzhalter 2"/>
          <p:cNvSpPr>
            <a:spLocks noGrp="1"/>
          </p:cNvSpPr>
          <p:nvPr>
            <p:ph type="body" idx="1"/>
          </p:nvPr>
        </p:nvSpPr>
        <p:spPr>
          <a:xfrm>
            <a:off x="908050" y="4719638"/>
            <a:ext cx="4989513" cy="4473575"/>
          </a:xfrm>
          <a:noFill/>
        </p:spPr>
        <p:txBody>
          <a:bodyPr lIns="95667" tIns="47834" rIns="95667" bIns="47834"/>
          <a:lstStyle/>
          <a:p>
            <a:endParaRPr lang="de-DE" smtClean="0"/>
          </a:p>
        </p:txBody>
      </p:sp>
      <p:sp>
        <p:nvSpPr>
          <p:cNvPr id="138244" name="Foliennummernplatzhalter 3"/>
          <p:cNvSpPr txBox="1">
            <a:spLocks noGrp="1"/>
          </p:cNvSpPr>
          <p:nvPr/>
        </p:nvSpPr>
        <p:spPr bwMode="auto">
          <a:xfrm>
            <a:off x="3856038" y="9444038"/>
            <a:ext cx="2949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47834" rIns="95667" bIns="47834" anchor="b"/>
          <a:lstStyle>
            <a:lvl1pPr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B74443AC-2AC8-4DE2-BF4C-B30A8EE177F5}" type="slidenum">
              <a:rPr lang="de-DE" sz="1100">
                <a:solidFill>
                  <a:srgbClr val="004D95"/>
                </a:solidFill>
                <a:latin typeface="Verdana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  <a:buFontTx/>
                <a:buNone/>
              </a:pPr>
              <a:t>28</a:t>
            </a:fld>
            <a:endParaRPr lang="de-DE" sz="1100">
              <a:solidFill>
                <a:srgbClr val="004D95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6125"/>
            <a:ext cx="4967287" cy="3725863"/>
          </a:xfrm>
          <a:ln/>
        </p:spPr>
      </p:sp>
      <p:sp>
        <p:nvSpPr>
          <p:cNvPr id="143363" name="Notizenplatzhalter 2"/>
          <p:cNvSpPr>
            <a:spLocks noGrp="1"/>
          </p:cNvSpPr>
          <p:nvPr>
            <p:ph type="body" idx="1"/>
          </p:nvPr>
        </p:nvSpPr>
        <p:spPr>
          <a:xfrm>
            <a:off x="908050" y="4719638"/>
            <a:ext cx="4989513" cy="4473575"/>
          </a:xfrm>
          <a:noFill/>
        </p:spPr>
        <p:txBody>
          <a:bodyPr lIns="95667" tIns="47834" rIns="95667" bIns="47834"/>
          <a:lstStyle/>
          <a:p>
            <a:endParaRPr lang="de-DE" smtClean="0"/>
          </a:p>
        </p:txBody>
      </p:sp>
      <p:sp>
        <p:nvSpPr>
          <p:cNvPr id="143364" name="Foliennummernplatzhalter 3"/>
          <p:cNvSpPr txBox="1">
            <a:spLocks noGrp="1"/>
          </p:cNvSpPr>
          <p:nvPr/>
        </p:nvSpPr>
        <p:spPr bwMode="auto">
          <a:xfrm>
            <a:off x="3856038" y="9444038"/>
            <a:ext cx="2949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47834" rIns="95667" bIns="47834" anchor="b"/>
          <a:lstStyle>
            <a:lvl1pPr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A00B152-E1C2-4028-85C7-315927E73EDD}" type="slidenum">
              <a:rPr lang="de-DE" sz="1100">
                <a:solidFill>
                  <a:srgbClr val="004D95"/>
                </a:solidFill>
                <a:latin typeface="Verdana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  <a:buFontTx/>
                <a:buNone/>
              </a:pPr>
              <a:t>29</a:t>
            </a:fld>
            <a:endParaRPr lang="de-DE" sz="1100">
              <a:solidFill>
                <a:srgbClr val="004D95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6125"/>
            <a:ext cx="4967287" cy="3725863"/>
          </a:xfrm>
          <a:ln/>
        </p:spPr>
      </p:sp>
      <p:sp>
        <p:nvSpPr>
          <p:cNvPr id="144387" name="Notizenplatzhalter 2"/>
          <p:cNvSpPr>
            <a:spLocks noGrp="1"/>
          </p:cNvSpPr>
          <p:nvPr>
            <p:ph type="body" idx="1"/>
          </p:nvPr>
        </p:nvSpPr>
        <p:spPr>
          <a:xfrm>
            <a:off x="908050" y="4719638"/>
            <a:ext cx="4989513" cy="4473575"/>
          </a:xfrm>
          <a:noFill/>
        </p:spPr>
        <p:txBody>
          <a:bodyPr lIns="95667" tIns="47834" rIns="95667" bIns="47834"/>
          <a:lstStyle/>
          <a:p>
            <a:endParaRPr lang="de-DE" smtClean="0"/>
          </a:p>
        </p:txBody>
      </p:sp>
      <p:sp>
        <p:nvSpPr>
          <p:cNvPr id="144388" name="Foliennummernplatzhalter 3"/>
          <p:cNvSpPr txBox="1">
            <a:spLocks noGrp="1"/>
          </p:cNvSpPr>
          <p:nvPr/>
        </p:nvSpPr>
        <p:spPr bwMode="auto">
          <a:xfrm>
            <a:off x="3856038" y="9444038"/>
            <a:ext cx="29495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47834" rIns="95667" bIns="47834" anchor="b"/>
          <a:lstStyle>
            <a:lvl1pPr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defTabSz="915988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defTabSz="91598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267C3AD8-51D6-447A-B51D-D94BA1879C66}" type="slidenum">
              <a:rPr lang="de-DE" sz="1100">
                <a:solidFill>
                  <a:srgbClr val="004D95"/>
                </a:solidFill>
                <a:latin typeface="Verdana" pitchFamily="34" charset="0"/>
                <a:ea typeface="ＭＳ Ｐゴシック" pitchFamily="34" charset="-128"/>
              </a:rPr>
              <a:pPr algn="r">
                <a:spcBef>
                  <a:spcPct val="0"/>
                </a:spcBef>
                <a:buFontTx/>
                <a:buNone/>
              </a:pPr>
              <a:t>30</a:t>
            </a:fld>
            <a:endParaRPr lang="de-DE" sz="1100">
              <a:solidFill>
                <a:srgbClr val="004D95"/>
              </a:solidFill>
              <a:latin typeface="Verdana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7"/>
          <p:cNvSpPr>
            <a:spLocks noChangeArrowheads="1"/>
          </p:cNvSpPr>
          <p:nvPr/>
        </p:nvSpPr>
        <p:spPr bwMode="auto">
          <a:xfrm>
            <a:off x="0" y="0"/>
            <a:ext cx="9144000" cy="638175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de-DE" sz="1800">
              <a:solidFill>
                <a:srgbClr val="00609D"/>
              </a:solidFill>
            </a:endParaRPr>
          </a:p>
        </p:txBody>
      </p:sp>
      <p:sp>
        <p:nvSpPr>
          <p:cNvPr id="5" name="Rectangle 146"/>
          <p:cNvSpPr>
            <a:spLocks noChangeArrowheads="1"/>
          </p:cNvSpPr>
          <p:nvPr/>
        </p:nvSpPr>
        <p:spPr bwMode="auto">
          <a:xfrm>
            <a:off x="0" y="6543675"/>
            <a:ext cx="9144000" cy="314325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" name="Rectangle 154"/>
          <p:cNvSpPr>
            <a:spLocks noChangeArrowheads="1"/>
          </p:cNvSpPr>
          <p:nvPr/>
        </p:nvSpPr>
        <p:spPr bwMode="auto">
          <a:xfrm>
            <a:off x="8783638" y="795338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7" name="Rectangle 155"/>
          <p:cNvSpPr>
            <a:spLocks noChangeArrowheads="1"/>
          </p:cNvSpPr>
          <p:nvPr/>
        </p:nvSpPr>
        <p:spPr bwMode="auto">
          <a:xfrm>
            <a:off x="8782050" y="1054100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8" name="Rectangle 156"/>
          <p:cNvSpPr>
            <a:spLocks noChangeArrowheads="1"/>
          </p:cNvSpPr>
          <p:nvPr/>
        </p:nvSpPr>
        <p:spPr bwMode="auto">
          <a:xfrm>
            <a:off x="8782050" y="1306513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9" name="Rectangle 157"/>
          <p:cNvSpPr>
            <a:spLocks noChangeArrowheads="1"/>
          </p:cNvSpPr>
          <p:nvPr/>
        </p:nvSpPr>
        <p:spPr bwMode="auto">
          <a:xfrm>
            <a:off x="8782050" y="1563688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" name="Rectangle 158"/>
          <p:cNvSpPr>
            <a:spLocks noChangeArrowheads="1"/>
          </p:cNvSpPr>
          <p:nvPr/>
        </p:nvSpPr>
        <p:spPr bwMode="auto">
          <a:xfrm>
            <a:off x="8783638" y="1822450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1" name="Rectangle 159"/>
          <p:cNvSpPr>
            <a:spLocks noChangeArrowheads="1"/>
          </p:cNvSpPr>
          <p:nvPr/>
        </p:nvSpPr>
        <p:spPr bwMode="auto">
          <a:xfrm>
            <a:off x="8783638" y="2079625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2" name="Rectangle 160"/>
          <p:cNvSpPr>
            <a:spLocks noChangeArrowheads="1"/>
          </p:cNvSpPr>
          <p:nvPr/>
        </p:nvSpPr>
        <p:spPr bwMode="auto">
          <a:xfrm>
            <a:off x="8783638" y="2336800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3" name="Rectangle 162"/>
          <p:cNvSpPr>
            <a:spLocks noChangeArrowheads="1"/>
          </p:cNvSpPr>
          <p:nvPr/>
        </p:nvSpPr>
        <p:spPr bwMode="auto">
          <a:xfrm>
            <a:off x="41275" y="6573838"/>
            <a:ext cx="290195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de-DE" sz="1200" b="1">
              <a:solidFill>
                <a:srgbClr val="DDEBF4"/>
              </a:solidFill>
            </a:endParaRPr>
          </a:p>
        </p:txBody>
      </p:sp>
      <p:sp>
        <p:nvSpPr>
          <p:cNvPr id="14" name="Rectangle 148"/>
          <p:cNvSpPr>
            <a:spLocks noChangeArrowheads="1"/>
          </p:cNvSpPr>
          <p:nvPr/>
        </p:nvSpPr>
        <p:spPr bwMode="auto">
          <a:xfrm>
            <a:off x="796925" y="147638"/>
            <a:ext cx="69564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de-DE" b="1">
              <a:latin typeface="Arial" charset="0"/>
            </a:endParaRPr>
          </a:p>
        </p:txBody>
      </p:sp>
      <p:pic>
        <p:nvPicPr>
          <p:cNvPr id="15" name="Picture 166" descr="Logo_UBo_h24_4c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85725"/>
            <a:ext cx="12001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68" descr="IGG-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77788"/>
            <a:ext cx="611187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Massentransporte_Logo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25" y="6118225"/>
            <a:ext cx="3841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08050" y="1633538"/>
            <a:ext cx="6794500" cy="1470025"/>
          </a:xfrm>
        </p:spPr>
        <p:txBody>
          <a:bodyPr/>
          <a:lstStyle>
            <a:lvl1pPr>
              <a:defRPr>
                <a:solidFill>
                  <a:srgbClr val="004B92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01700" y="3606800"/>
            <a:ext cx="6789738" cy="1800225"/>
          </a:xfrm>
        </p:spPr>
        <p:txBody>
          <a:bodyPr/>
          <a:lstStyle>
            <a:lvl1pPr marL="0" indent="0" algn="ctr">
              <a:buFontTx/>
              <a:buNone/>
              <a:defRPr sz="2200"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</a:p>
        </p:txBody>
      </p:sp>
      <p:sp>
        <p:nvSpPr>
          <p:cNvPr id="18" name="Rectangle 15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19" name="Rectangle 15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341617951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390546694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2204815059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20675" y="858838"/>
            <a:ext cx="4059238" cy="5527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32313" y="858838"/>
            <a:ext cx="4059237" cy="5527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49205428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208446150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377264256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4061291787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30814606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3024660662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98330551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24625" y="0"/>
            <a:ext cx="2066925" cy="63865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20675" y="0"/>
            <a:ext cx="6051550" cy="63865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</p:spTree>
    <p:extLst>
      <p:ext uri="{BB962C8B-B14F-4D97-AF65-F5344CB8AC3E}">
        <p14:creationId xmlns:p14="http://schemas.microsoft.com/office/powerpoint/2010/main" val="183860851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3"/>
          <p:cNvSpPr>
            <a:spLocks noChangeArrowheads="1"/>
          </p:cNvSpPr>
          <p:nvPr/>
        </p:nvSpPr>
        <p:spPr bwMode="auto">
          <a:xfrm>
            <a:off x="0" y="6543675"/>
            <a:ext cx="9144000" cy="314325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27" name="Rectangle 162"/>
          <p:cNvSpPr>
            <a:spLocks noChangeArrowheads="1"/>
          </p:cNvSpPr>
          <p:nvPr/>
        </p:nvSpPr>
        <p:spPr bwMode="auto">
          <a:xfrm>
            <a:off x="0" y="0"/>
            <a:ext cx="9144000" cy="638175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FontTx/>
              <a:buNone/>
            </a:pPr>
            <a:endParaRPr lang="de-DE" sz="1800">
              <a:solidFill>
                <a:srgbClr val="00609D"/>
              </a:solidFill>
            </a:endParaRP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</a:t>
            </a:r>
          </a:p>
        </p:txBody>
      </p:sp>
      <p:sp>
        <p:nvSpPr>
          <p:cNvPr id="102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675" y="858838"/>
            <a:ext cx="8270875" cy="552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24200" y="6572250"/>
            <a:ext cx="1404938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1">
                <a:solidFill>
                  <a:srgbClr val="DDEBF4"/>
                </a:solidFill>
              </a:defRPr>
            </a:lvl1pPr>
          </a:lstStyle>
          <a:p>
            <a:pPr>
              <a:defRPr/>
            </a:pPr>
            <a:r>
              <a:rPr lang="de-DE"/>
              <a:t>01.01.1999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719638" y="6573838"/>
            <a:ext cx="4344987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1">
                <a:solidFill>
                  <a:srgbClr val="DDEBF4"/>
                </a:solidFill>
              </a:defRPr>
            </a:lvl1pPr>
          </a:lstStyle>
          <a:p>
            <a:pPr>
              <a:defRPr/>
            </a:pPr>
            <a:r>
              <a:rPr lang="de-DE"/>
              <a:t>Hier kann nochmal der Titel stehen</a:t>
            </a:r>
          </a:p>
        </p:txBody>
      </p:sp>
      <p:sp>
        <p:nvSpPr>
          <p:cNvPr id="1032" name="Rectangle 166"/>
          <p:cNvSpPr>
            <a:spLocks noChangeArrowheads="1"/>
          </p:cNvSpPr>
          <p:nvPr/>
        </p:nvSpPr>
        <p:spPr bwMode="auto">
          <a:xfrm>
            <a:off x="8780463" y="2589213"/>
            <a:ext cx="363537" cy="257175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3" name="Rectangle 167"/>
          <p:cNvSpPr>
            <a:spLocks noChangeArrowheads="1"/>
          </p:cNvSpPr>
          <p:nvPr/>
        </p:nvSpPr>
        <p:spPr bwMode="auto">
          <a:xfrm>
            <a:off x="8870950" y="2628900"/>
            <a:ext cx="2540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spcBef>
                <a:spcPct val="0"/>
              </a:spcBef>
              <a:buFontTx/>
              <a:buNone/>
            </a:pPr>
            <a:fld id="{84A660F9-303E-43B1-AF37-623CBB55F851}" type="slidenum">
              <a:rPr lang="de-DE" sz="1200" b="1">
                <a:solidFill>
                  <a:schemeClr val="bg1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‹Nr.›</a:t>
            </a:fld>
            <a:endParaRPr lang="de-DE" sz="1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4" name="Rectangle 171"/>
          <p:cNvSpPr>
            <a:spLocks noChangeArrowheads="1"/>
          </p:cNvSpPr>
          <p:nvPr/>
        </p:nvSpPr>
        <p:spPr bwMode="auto">
          <a:xfrm>
            <a:off x="8783638" y="795338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5" name="Rectangle 172"/>
          <p:cNvSpPr>
            <a:spLocks noChangeArrowheads="1"/>
          </p:cNvSpPr>
          <p:nvPr/>
        </p:nvSpPr>
        <p:spPr bwMode="auto">
          <a:xfrm>
            <a:off x="8782050" y="1054100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6" name="Rectangle 173"/>
          <p:cNvSpPr>
            <a:spLocks noChangeArrowheads="1"/>
          </p:cNvSpPr>
          <p:nvPr/>
        </p:nvSpPr>
        <p:spPr bwMode="auto">
          <a:xfrm>
            <a:off x="8782050" y="1306513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37" name="Rectangle 174"/>
          <p:cNvSpPr>
            <a:spLocks noChangeArrowheads="1"/>
          </p:cNvSpPr>
          <p:nvPr/>
        </p:nvSpPr>
        <p:spPr bwMode="auto">
          <a:xfrm>
            <a:off x="8782050" y="1563688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" name="Rectangle 175"/>
          <p:cNvSpPr>
            <a:spLocks noChangeArrowheads="1"/>
          </p:cNvSpPr>
          <p:nvPr/>
        </p:nvSpPr>
        <p:spPr bwMode="auto">
          <a:xfrm>
            <a:off x="8783638" y="1822450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3" name="Rectangle 176"/>
          <p:cNvSpPr>
            <a:spLocks noChangeArrowheads="1"/>
          </p:cNvSpPr>
          <p:nvPr/>
        </p:nvSpPr>
        <p:spPr bwMode="auto">
          <a:xfrm>
            <a:off x="8783638" y="2079625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40" name="Rectangle 177"/>
          <p:cNvSpPr>
            <a:spLocks noChangeArrowheads="1"/>
          </p:cNvSpPr>
          <p:nvPr/>
        </p:nvSpPr>
        <p:spPr bwMode="auto">
          <a:xfrm>
            <a:off x="8783638" y="2336800"/>
            <a:ext cx="88900" cy="88900"/>
          </a:xfrm>
          <a:prstGeom prst="rect">
            <a:avLst/>
          </a:prstGeom>
          <a:solidFill>
            <a:srgbClr val="004B9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1041" name="Rectangle 184"/>
          <p:cNvSpPr>
            <a:spLocks noChangeArrowheads="1"/>
          </p:cNvSpPr>
          <p:nvPr/>
        </p:nvSpPr>
        <p:spPr bwMode="auto">
          <a:xfrm>
            <a:off x="41275" y="6573838"/>
            <a:ext cx="2901950" cy="28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endParaRPr lang="de-DE" sz="1200" b="1">
              <a:solidFill>
                <a:srgbClr val="DDEBF4"/>
              </a:solidFill>
            </a:endParaRPr>
          </a:p>
        </p:txBody>
      </p:sp>
      <p:pic>
        <p:nvPicPr>
          <p:cNvPr id="1042" name="Picture 188" descr="Logo_UBo_h24_4c"/>
          <p:cNvPicPr>
            <a:picLocks noChangeAspect="1" noChangeArrowheads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95250"/>
            <a:ext cx="12001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3" name="Picture 189" descr="IGG-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77788"/>
            <a:ext cx="611187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14" descr="Massentransporte_Logo"/>
          <p:cNvPicPr>
            <a:picLocks noChangeAspect="1" noChangeArrowheads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1725" y="6118225"/>
            <a:ext cx="38417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DDEBF4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rgbClr val="004B9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004B9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4B9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4B9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4B9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4B9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4B9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4B9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4B92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F:\home_jkusche\presentations\johannesburg11\material\ITG-Grace03_40fps.wmv" TargetMode="Externa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F:\home_jkusche\presentations\johannesburg11\material\kalmanRadialAfrica.wmv" TargetMode="Externa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wmf"/><Relationship Id="rId11" Type="http://schemas.openxmlformats.org/officeDocument/2006/relationships/image" Target="../media/image43.wmf"/><Relationship Id="rId5" Type="http://schemas.openxmlformats.org/officeDocument/2006/relationships/image" Target="../media/image48.wmf"/><Relationship Id="rId10" Type="http://schemas.openxmlformats.org/officeDocument/2006/relationships/image" Target="../media/image53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wmf"/><Relationship Id="rId5" Type="http://schemas.openxmlformats.org/officeDocument/2006/relationships/image" Target="../media/image56.png"/><Relationship Id="rId4" Type="http://schemas.openxmlformats.org/officeDocument/2006/relationships/image" Target="../media/image55.wmf"/><Relationship Id="rId9" Type="http://schemas.openxmlformats.org/officeDocument/2006/relationships/image" Target="../media/image43.w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lum bright="-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5"/>
            <a:ext cx="9144000" cy="591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de-DE" sz="2000" dirty="0" smtClean="0"/>
              <a:t>IGCP565 Workshop, Johannesburg, 2012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17500" y="869950"/>
            <a:ext cx="8632825" cy="3852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buFontTx/>
              <a:buNone/>
            </a:pPr>
            <a:r>
              <a:rPr lang="en-US" sz="2400" b="1">
                <a:solidFill>
                  <a:srgbClr val="DDEBF4"/>
                </a:solidFill>
                <a:latin typeface="Arial" charset="0"/>
              </a:rPr>
              <a:t>GRACE products for hydrology</a:t>
            </a:r>
          </a:p>
          <a:p>
            <a:pPr marL="342900" indent="-342900" eaLnBrk="0" hangingPunct="0">
              <a:lnSpc>
                <a:spcPct val="80000"/>
              </a:lnSpc>
              <a:buFontTx/>
              <a:buNone/>
            </a:pPr>
            <a:endParaRPr lang="en-US" sz="2400" b="1">
              <a:solidFill>
                <a:srgbClr val="DDEBF4"/>
              </a:solidFill>
              <a:latin typeface="Arial" charset="0"/>
            </a:endParaRPr>
          </a:p>
          <a:p>
            <a:pPr marL="342900" indent="-342900" eaLnBrk="0" hangingPunct="0">
              <a:lnSpc>
                <a:spcPct val="80000"/>
              </a:lnSpc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Jürgen Kusche</a:t>
            </a:r>
            <a:r>
              <a:rPr lang="de-DE" sz="2000" b="1" baseline="30000">
                <a:solidFill>
                  <a:srgbClr val="DDEBF4"/>
                </a:solidFill>
                <a:latin typeface="Arial" charset="0"/>
              </a:rPr>
              <a:t>(1)</a:t>
            </a:r>
            <a:r>
              <a:rPr lang="de-DE" sz="2000" b="1">
                <a:solidFill>
                  <a:srgbClr val="DDEBF4"/>
                </a:solidFill>
                <a:latin typeface="Arial" charset="0"/>
              </a:rPr>
              <a:t>, Annette Eicker</a:t>
            </a:r>
            <a:r>
              <a:rPr lang="de-DE" sz="2000" b="1" baseline="30000">
                <a:solidFill>
                  <a:srgbClr val="DDEBF4"/>
                </a:solidFill>
                <a:latin typeface="Arial" charset="0"/>
              </a:rPr>
              <a:t>(1)</a:t>
            </a:r>
            <a:r>
              <a:rPr lang="de-DE" sz="2000" b="1">
                <a:solidFill>
                  <a:srgbClr val="DDEBF4"/>
                </a:solidFill>
                <a:latin typeface="Arial" charset="0"/>
              </a:rPr>
              <a:t>, Henryk Dobslaw</a:t>
            </a:r>
            <a:r>
              <a:rPr lang="de-DE" sz="2000" b="1" baseline="30000">
                <a:solidFill>
                  <a:srgbClr val="DDEBF4"/>
                </a:solidFill>
                <a:latin typeface="Arial" charset="0"/>
              </a:rPr>
              <a:t>(2)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165100" y="6175375"/>
            <a:ext cx="8789988" cy="2454275"/>
          </a:xfrm>
          <a:noFill/>
        </p:spPr>
        <p:txBody>
          <a:bodyPr/>
          <a:lstStyle/>
          <a:p>
            <a:pPr marL="0" indent="0">
              <a:buFontTx/>
              <a:buNone/>
            </a:pPr>
            <a:r>
              <a:rPr lang="de-DE" sz="1600" b="1" baseline="30000" smtClean="0">
                <a:solidFill>
                  <a:srgbClr val="DDEBF4"/>
                </a:solidFill>
              </a:rPr>
              <a:t>(1)</a:t>
            </a:r>
            <a:r>
              <a:rPr lang="de-DE" sz="1600" b="1" smtClean="0">
                <a:solidFill>
                  <a:srgbClr val="DDEBF4"/>
                </a:solidFill>
              </a:rPr>
              <a:t> University of Bonn, </a:t>
            </a:r>
            <a:r>
              <a:rPr lang="de-DE" sz="1600" b="1" baseline="30000" smtClean="0">
                <a:solidFill>
                  <a:srgbClr val="DDEBF4"/>
                </a:solidFill>
              </a:rPr>
              <a:t>(2)</a:t>
            </a:r>
            <a:r>
              <a:rPr lang="de-DE" sz="1600" b="1" smtClean="0">
                <a:solidFill>
                  <a:srgbClr val="DDEBF4"/>
                </a:solidFill>
              </a:rPr>
              <a:t> GFZ Potsdam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77825" y="6519863"/>
            <a:ext cx="8789988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eaLnBrk="0" hangingPunct="0">
              <a:buFontTx/>
              <a:buNone/>
            </a:pPr>
            <a:r>
              <a:rPr lang="en-US" sz="1600" b="1">
                <a:solidFill>
                  <a:srgbClr val="DDEBF4"/>
                </a:solidFill>
                <a:latin typeface="Arial" charset="0"/>
              </a:rPr>
              <a:t>SPP 1257 “Mass Transport and Mass Distribution”</a:t>
            </a:r>
            <a:endParaRPr lang="de-DE" sz="1600" b="1">
              <a:solidFill>
                <a:srgbClr val="DDEBF4"/>
              </a:solidFill>
              <a:latin typeface="Arial" charset="0"/>
            </a:endParaRPr>
          </a:p>
        </p:txBody>
      </p:sp>
      <p:pic>
        <p:nvPicPr>
          <p:cNvPr id="7" name="Picture 14" descr="Massentransporte_Log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978" y="5418405"/>
            <a:ext cx="919901" cy="91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11150" y="793750"/>
            <a:ext cx="8304213" cy="463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GRACE Mission Facts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highly successful </a:t>
            </a:r>
            <a:r>
              <a:rPr lang="en-US" sz="2000" dirty="0" smtClean="0">
                <a:latin typeface="Arial" charset="0"/>
              </a:rPr>
              <a:t>US/D </a:t>
            </a:r>
            <a:r>
              <a:rPr lang="en-US" sz="2000" dirty="0">
                <a:latin typeface="Arial" charset="0"/>
              </a:rPr>
              <a:t>twin-satellite mission launched in 2002, to monitor mass transport and mass distribution in system Earth</a:t>
            </a: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PI: Byron </a:t>
            </a:r>
            <a:r>
              <a:rPr lang="en-US" sz="2000" dirty="0" err="1">
                <a:latin typeface="Arial" charset="0"/>
              </a:rPr>
              <a:t>Tapley</a:t>
            </a:r>
            <a:r>
              <a:rPr lang="en-US" sz="2000" dirty="0">
                <a:latin typeface="Arial" charset="0"/>
              </a:rPr>
              <a:t> (University of Texas, Center for Space Research), Co-PI: Dr. Frank </a:t>
            </a:r>
            <a:r>
              <a:rPr lang="en-US" sz="2000" dirty="0" err="1">
                <a:latin typeface="Arial" charset="0"/>
              </a:rPr>
              <a:t>Flechtner</a:t>
            </a:r>
            <a:r>
              <a:rPr lang="en-US" sz="2000" dirty="0">
                <a:latin typeface="Arial" charset="0"/>
              </a:rPr>
              <a:t> (GFZ Potsdam)</a:t>
            </a: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Has celebrated </a:t>
            </a:r>
            <a:r>
              <a:rPr lang="en-US" sz="2000" dirty="0" err="1">
                <a:latin typeface="Arial" charset="0"/>
              </a:rPr>
              <a:t>ist</a:t>
            </a:r>
            <a:r>
              <a:rPr lang="en-US" sz="2000" dirty="0">
                <a:latin typeface="Arial" charset="0"/>
              </a:rPr>
              <a:t> 10th birthday on March 17, 2012</a:t>
            </a: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Will likely end its operation in the next 1-3 years (depending on battery status and solar activity</a:t>
            </a:r>
            <a:r>
              <a:rPr lang="en-US" sz="2000" dirty="0" smtClean="0">
                <a:latin typeface="Arial" charset="0"/>
              </a:rPr>
              <a:t>)</a:t>
            </a:r>
          </a:p>
          <a:p>
            <a:pPr>
              <a:lnSpc>
                <a:spcPct val="80000"/>
              </a:lnSpc>
              <a:buNone/>
            </a:pPr>
            <a:endParaRPr lang="en-US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en-US" sz="2000" dirty="0">
              <a:latin typeface="Arial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Status</a:t>
            </a:r>
          </a:p>
        </p:txBody>
      </p:sp>
      <p:pic>
        <p:nvPicPr>
          <p:cNvPr id="15364" name="Grafik 5" descr="country_pie.php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175" y="3711575"/>
            <a:ext cx="3806825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feld 8"/>
          <p:cNvSpPr txBox="1">
            <a:spLocks noChangeArrowheads="1"/>
          </p:cNvSpPr>
          <p:nvPr/>
        </p:nvSpPr>
        <p:spPr bwMode="auto">
          <a:xfrm>
            <a:off x="854075" y="5135563"/>
            <a:ext cx="39036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Arial" charset="0"/>
                <a:cs typeface="Arial" charset="0"/>
              </a:rPr>
              <a:t>April 2011: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Arial" charset="0"/>
                <a:cs typeface="Arial" charset="0"/>
              </a:rPr>
              <a:t>2700 users registered at GFZ/ISDC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Arial" charset="0"/>
                <a:cs typeface="Arial" charset="0"/>
              </a:rPr>
              <a:t>(16% from Germany/China/USA each)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Arial" charset="0"/>
                <a:cs typeface="Arial" charset="0"/>
              </a:rPr>
              <a:t>700+ publications (many Nature/Science)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11150" y="3357967"/>
            <a:ext cx="4315172" cy="155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Will </a:t>
            </a:r>
            <a:r>
              <a:rPr lang="de-DE" sz="2000" dirty="0" err="1" smtClean="0">
                <a:latin typeface="Arial" charset="0"/>
              </a:rPr>
              <a:t>be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continued</a:t>
            </a:r>
            <a:r>
              <a:rPr lang="de-DE" sz="2000" dirty="0" smtClean="0">
                <a:latin typeface="Arial" charset="0"/>
              </a:rPr>
              <a:t> in 2017 </a:t>
            </a:r>
            <a:r>
              <a:rPr lang="de-DE" sz="2000" dirty="0" err="1" smtClean="0">
                <a:latin typeface="Arial" charset="0"/>
              </a:rPr>
              <a:t>by</a:t>
            </a:r>
            <a:r>
              <a:rPr lang="de-DE" sz="2000" dirty="0" smtClean="0">
                <a:latin typeface="Arial" charset="0"/>
              </a:rPr>
              <a:t> GRACE-FO (NASA/GFZ)</a:t>
            </a:r>
          </a:p>
          <a:p>
            <a:pPr marL="800100" lvl="1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KBR</a:t>
            </a:r>
          </a:p>
          <a:p>
            <a:pPr marL="800100" lvl="1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LRI</a:t>
            </a: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 dirty="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311150" y="793750"/>
            <a:ext cx="83042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GRACE Mission Facts</a:t>
            </a:r>
            <a:endParaRPr lang="en-US" sz="2000">
              <a:latin typeface="Arial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Status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1227138"/>
            <a:ext cx="7920037" cy="486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276225" y="6121400"/>
            <a:ext cx="870743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buFontTx/>
              <a:buNone/>
            </a:pPr>
            <a:r>
              <a:rPr lang="en-US" sz="1500">
                <a:latin typeface="Arial" charset="0"/>
              </a:rPr>
              <a:t>Generation of GRACE Standard L1a/b Products (Flechtner 9/11)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3248559"/>
            <a:ext cx="8148542" cy="2762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11150" y="758825"/>
            <a:ext cx="7818438" cy="202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GRACE </a:t>
            </a:r>
            <a:r>
              <a:rPr lang="de-DE" sz="2000" dirty="0" err="1">
                <a:latin typeface="Arial" charset="0"/>
              </a:rPr>
              <a:t>Health</a:t>
            </a:r>
            <a:r>
              <a:rPr lang="de-DE" sz="2000" dirty="0">
                <a:latin typeface="Arial" charset="0"/>
              </a:rPr>
              <a:t> Status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err="1">
                <a:latin typeface="Arial" charset="0"/>
              </a:rPr>
              <a:t>Degraded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battery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capacity</a:t>
            </a:r>
            <a:r>
              <a:rPr lang="de-DE" sz="2000" dirty="0">
                <a:latin typeface="Arial" charset="0"/>
              </a:rPr>
              <a:t> (</a:t>
            </a:r>
            <a:r>
              <a:rPr lang="de-DE" sz="2000" dirty="0" err="1">
                <a:latin typeface="Arial" charset="0"/>
              </a:rPr>
              <a:t>cell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failure</a:t>
            </a:r>
            <a:r>
              <a:rPr lang="de-DE" sz="2000" dirty="0" smtClean="0">
                <a:latin typeface="Arial" charset="0"/>
              </a:rPr>
              <a:t>), </a:t>
            </a:r>
            <a:r>
              <a:rPr lang="de-DE" sz="2000" dirty="0" err="1" smtClean="0">
                <a:latin typeface="Arial" charset="0"/>
              </a:rPr>
              <a:t>otherwise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healthy</a:t>
            </a: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dirty="0">
                <a:latin typeface="Arial" charset="0"/>
              </a:rPr>
              <a:t>Every 161 </a:t>
            </a:r>
            <a:r>
              <a:rPr lang="de-DE" sz="2000" dirty="0" err="1">
                <a:latin typeface="Arial" charset="0"/>
              </a:rPr>
              <a:t>days</a:t>
            </a:r>
            <a:r>
              <a:rPr lang="de-DE" sz="2000" dirty="0">
                <a:latin typeface="Arial" charset="0"/>
              </a:rPr>
              <a:t> (Sun in orbital plane), </a:t>
            </a:r>
            <a:r>
              <a:rPr lang="de-DE" sz="2000" dirty="0" err="1">
                <a:latin typeface="Arial" charset="0"/>
              </a:rPr>
              <a:t>battery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use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is</a:t>
            </a:r>
            <a:r>
              <a:rPr lang="de-DE" sz="2000" dirty="0">
                <a:latin typeface="Arial" charset="0"/>
              </a:rPr>
              <a:t> limited (</a:t>
            </a:r>
            <a:r>
              <a:rPr lang="de-DE" sz="2000" dirty="0">
                <a:latin typeface="Arial" charset="0"/>
                <a:sym typeface="Symbol" pitchFamily="18" charset="2"/>
              </a:rPr>
              <a:t> </a:t>
            </a:r>
            <a:r>
              <a:rPr lang="de-DE" sz="2000" dirty="0" err="1">
                <a:latin typeface="Arial" charset="0"/>
                <a:sym typeface="Symbol" pitchFamily="18" charset="2"/>
              </a:rPr>
              <a:t>maximize</a:t>
            </a:r>
            <a:r>
              <a:rPr lang="de-DE" sz="2000" dirty="0">
                <a:latin typeface="Arial" charset="0"/>
                <a:sym typeface="Symbol" pitchFamily="18" charset="2"/>
              </a:rPr>
              <a:t> </a:t>
            </a:r>
            <a:r>
              <a:rPr lang="de-DE" sz="2000" dirty="0" err="1">
                <a:latin typeface="Arial" charset="0"/>
                <a:sym typeface="Symbol" pitchFamily="18" charset="2"/>
              </a:rPr>
              <a:t>lifetime</a:t>
            </a:r>
            <a:r>
              <a:rPr lang="de-DE" sz="2000" dirty="0">
                <a:latin typeface="Arial" charset="0"/>
                <a:sym typeface="Symbol" pitchFamily="18" charset="2"/>
              </a:rPr>
              <a:t>)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>
                <a:latin typeface="Arial" charset="0"/>
              </a:rPr>
              <a:t>http://www.csr.utexas.edu/grace/operations/mission_status/</a:t>
            </a: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Status</a:t>
            </a:r>
          </a:p>
        </p:txBody>
      </p:sp>
      <p:sp>
        <p:nvSpPr>
          <p:cNvPr id="18437" name="Textfeld 8"/>
          <p:cNvSpPr txBox="1">
            <a:spLocks noChangeArrowheads="1"/>
          </p:cNvSpPr>
          <p:nvPr/>
        </p:nvSpPr>
        <p:spPr bwMode="auto">
          <a:xfrm>
            <a:off x="406400" y="2910005"/>
            <a:ext cx="81051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600" dirty="0">
                <a:latin typeface="Arial" charset="0"/>
                <a:cs typeface="Arial" charset="0"/>
              </a:rPr>
              <a:t>GRACE SDS Newsletter </a:t>
            </a:r>
            <a:r>
              <a:rPr lang="en-US" sz="1600" dirty="0" smtClean="0">
                <a:latin typeface="Arial" charset="0"/>
                <a:cs typeface="Arial" charset="0"/>
              </a:rPr>
              <a:t>8/2012 (availability for GFZ solutions, similar for CSR and JPL)</a:t>
            </a:r>
            <a:endParaRPr lang="en-US" sz="16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311150" y="776288"/>
            <a:ext cx="7818438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Hydrology –Grippa et al. (2011): TWS from 6 GRACE solutions, different post-processing, and 9 LSMs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- multimodel averaging is difficult to justify - </a:t>
            </a:r>
          </a:p>
          <a:p>
            <a:pPr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  <a:p>
            <a:pPr>
              <a:lnSpc>
                <a:spcPct val="80000"/>
              </a:lnSpc>
            </a:pPr>
            <a:endParaRPr lang="de-DE" sz="2000">
              <a:latin typeface="Arial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GRACE Science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Results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for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Africa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  <p:pic>
        <p:nvPicPr>
          <p:cNvPr id="2355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4032250"/>
            <a:ext cx="2819400" cy="243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1331913"/>
            <a:ext cx="2738437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75" y="1973263"/>
            <a:ext cx="316865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25" y="3787775"/>
            <a:ext cx="4852988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60" name="Line 12"/>
          <p:cNvSpPr>
            <a:spLocks noChangeShapeType="1"/>
          </p:cNvSpPr>
          <p:nvPr/>
        </p:nvSpPr>
        <p:spPr bwMode="auto">
          <a:xfrm>
            <a:off x="6126163" y="3538538"/>
            <a:ext cx="0" cy="15097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3561" name="Line 13"/>
          <p:cNvSpPr>
            <a:spLocks noChangeShapeType="1"/>
          </p:cNvSpPr>
          <p:nvPr/>
        </p:nvSpPr>
        <p:spPr bwMode="auto">
          <a:xfrm>
            <a:off x="3676650" y="5056188"/>
            <a:ext cx="13795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3562" name="Rectangle 3"/>
          <p:cNvSpPr>
            <a:spLocks noChangeArrowheads="1"/>
          </p:cNvSpPr>
          <p:nvPr/>
        </p:nvSpPr>
        <p:spPr bwMode="auto">
          <a:xfrm>
            <a:off x="730250" y="6184900"/>
            <a:ext cx="3629025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GRACE</a:t>
            </a:r>
          </a:p>
          <a:p>
            <a:pPr>
              <a:lnSpc>
                <a:spcPct val="80000"/>
              </a:lnSpc>
            </a:pPr>
            <a:endParaRPr lang="de-DE" sz="2000">
              <a:latin typeface="Arial" charset="0"/>
            </a:endParaRPr>
          </a:p>
        </p:txBody>
      </p:sp>
      <p:sp>
        <p:nvSpPr>
          <p:cNvPr id="23563" name="Rectangle 3"/>
          <p:cNvSpPr>
            <a:spLocks noChangeArrowheads="1"/>
          </p:cNvSpPr>
          <p:nvPr/>
        </p:nvSpPr>
        <p:spPr bwMode="auto">
          <a:xfrm>
            <a:off x="7804150" y="3503613"/>
            <a:ext cx="1123950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LSM</a:t>
            </a:r>
          </a:p>
          <a:p>
            <a:pPr>
              <a:lnSpc>
                <a:spcPct val="80000"/>
              </a:lnSpc>
            </a:pPr>
            <a:endParaRPr lang="de-DE" sz="2000"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ChangeArrowheads="1"/>
          </p:cNvSpPr>
          <p:nvPr/>
        </p:nvSpPr>
        <p:spPr bwMode="auto">
          <a:xfrm>
            <a:off x="311150" y="776288"/>
            <a:ext cx="7818438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Hydrology – Henry et al. (2011):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GRACE TWS – GLDAS Soil moisure = Groundwater variation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de-DE" sz="2000">
              <a:latin typeface="Arial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GRACE Science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Results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for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Africa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2408238"/>
            <a:ext cx="4348163" cy="404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50" y="1495425"/>
            <a:ext cx="3433763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568450"/>
            <a:ext cx="3346450" cy="22796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3" name="Rectangle 3"/>
          <p:cNvSpPr>
            <a:spLocks noChangeArrowheads="1"/>
          </p:cNvSpPr>
          <p:nvPr/>
        </p:nvSpPr>
        <p:spPr bwMode="auto">
          <a:xfrm>
            <a:off x="2255838" y="1670050"/>
            <a:ext cx="11604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Avg. GW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11850"/>
            <a:ext cx="3519488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11150" y="1131888"/>
            <a:ext cx="7818438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Hydrology – Becker et 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al. (2010,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C.R. Geoscience)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de-DE" sz="2000">
              <a:latin typeface="Arial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GRACE Science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Results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for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Africa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889000"/>
            <a:ext cx="3859213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325" y="2179638"/>
            <a:ext cx="2278063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25" y="4535488"/>
            <a:ext cx="2295525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8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003425"/>
            <a:ext cx="2390775" cy="174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4302125" y="3325813"/>
            <a:ext cx="487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H="1">
            <a:off x="6118225" y="2501900"/>
            <a:ext cx="8747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 flipH="1">
            <a:off x="5813425" y="5305425"/>
            <a:ext cx="8747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C:\Users\ehsan\Dropbox\ICA_AR_Forecasting\ICA_SST\RMS_AL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856" y="2779959"/>
            <a:ext cx="3821596" cy="363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311150" y="803274"/>
            <a:ext cx="7818438" cy="55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 dirty="0" err="1" smtClean="0">
                <a:latin typeface="Arial" charset="0"/>
              </a:rPr>
              <a:t>Idea</a:t>
            </a:r>
            <a:endParaRPr lang="de-DE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Can </a:t>
            </a:r>
            <a:r>
              <a:rPr lang="de-DE" sz="2000" dirty="0" err="1" smtClean="0">
                <a:latin typeface="Arial" charset="0"/>
              </a:rPr>
              <a:t>we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describe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the</a:t>
            </a:r>
            <a:r>
              <a:rPr lang="de-DE" sz="2000" dirty="0" smtClean="0">
                <a:latin typeface="Arial" charset="0"/>
              </a:rPr>
              <a:t> GRACE </a:t>
            </a:r>
            <a:r>
              <a:rPr lang="de-DE" sz="2000" dirty="0" err="1" smtClean="0">
                <a:latin typeface="Arial" charset="0"/>
              </a:rPr>
              <a:t>maps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over</a:t>
            </a:r>
            <a:r>
              <a:rPr lang="de-DE" sz="2000" dirty="0" smtClean="0">
                <a:latin typeface="Arial" charset="0"/>
              </a:rPr>
              <a:t> West-</a:t>
            </a:r>
            <a:r>
              <a:rPr lang="de-DE" sz="2000" dirty="0" err="1" smtClean="0">
                <a:latin typeface="Arial" charset="0"/>
              </a:rPr>
              <a:t>Africa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by</a:t>
            </a:r>
            <a:r>
              <a:rPr lang="de-DE" sz="2000" dirty="0" smtClean="0">
                <a:latin typeface="Arial" charset="0"/>
              </a:rPr>
              <a:t> just a </a:t>
            </a:r>
            <a:r>
              <a:rPr lang="de-DE" sz="2000" dirty="0" err="1" smtClean="0">
                <a:latin typeface="Arial" charset="0"/>
              </a:rPr>
              <a:t>few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statistically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independent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modes</a:t>
            </a:r>
            <a:r>
              <a:rPr lang="de-DE" sz="2000" dirty="0" smtClean="0">
                <a:latin typeface="Arial" charset="0"/>
              </a:rPr>
              <a:t>?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Are </a:t>
            </a:r>
            <a:r>
              <a:rPr lang="de-DE" sz="2000" dirty="0" err="1" smtClean="0">
                <a:latin typeface="Arial" charset="0"/>
              </a:rPr>
              <a:t>these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related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to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Tropical </a:t>
            </a:r>
            <a:r>
              <a:rPr lang="de-DE" sz="2000" dirty="0" err="1">
                <a:latin typeface="Arial" charset="0"/>
              </a:rPr>
              <a:t>A</a:t>
            </a:r>
            <a:r>
              <a:rPr lang="de-DE" sz="2000" dirty="0" err="1" smtClean="0">
                <a:latin typeface="Arial" charset="0"/>
              </a:rPr>
              <a:t>tlantic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sea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surface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temperature</a:t>
            </a:r>
            <a:r>
              <a:rPr lang="de-DE" sz="2000" dirty="0" smtClean="0">
                <a:latin typeface="Arial" charset="0"/>
              </a:rPr>
              <a:t>? (</a:t>
            </a:r>
            <a:r>
              <a:rPr lang="de-DE" sz="2000" dirty="0" err="1" smtClean="0">
                <a:latin typeface="Arial" charset="0"/>
              </a:rPr>
              <a:t>we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would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expect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this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from</a:t>
            </a:r>
            <a:r>
              <a:rPr lang="de-DE" sz="2000" dirty="0" smtClean="0">
                <a:latin typeface="Arial" charset="0"/>
              </a:rPr>
              <a:t> GCMs)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err="1" smtClean="0">
                <a:latin typeface="Arial" charset="0"/>
              </a:rPr>
              <a:t>If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yes</a:t>
            </a:r>
            <a:r>
              <a:rPr lang="de-DE" sz="2000" dirty="0" smtClean="0">
                <a:latin typeface="Arial" charset="0"/>
              </a:rPr>
              <a:t>, </a:t>
            </a:r>
            <a:r>
              <a:rPr lang="de-DE" sz="2000" dirty="0" err="1" smtClean="0">
                <a:latin typeface="Arial" charset="0"/>
              </a:rPr>
              <a:t>can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we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build</a:t>
            </a:r>
            <a:r>
              <a:rPr lang="de-DE" sz="2000" dirty="0" smtClean="0">
                <a:latin typeface="Arial" charset="0"/>
              </a:rPr>
              <a:t> a </a:t>
            </a:r>
            <a:r>
              <a:rPr lang="de-DE" sz="2000" dirty="0" err="1" smtClean="0">
                <a:latin typeface="Arial" charset="0"/>
              </a:rPr>
              <a:t>forecast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approach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for</a:t>
            </a:r>
            <a:r>
              <a:rPr lang="de-DE" sz="2000" dirty="0" smtClean="0">
                <a:latin typeface="Arial" charset="0"/>
              </a:rPr>
              <a:t> TWS on </a:t>
            </a:r>
            <a:r>
              <a:rPr lang="de-DE" sz="2000" dirty="0" err="1" smtClean="0">
                <a:latin typeface="Arial" charset="0"/>
              </a:rPr>
              <a:t>these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modes</a:t>
            </a:r>
            <a:endParaRPr lang="de-DE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de-DE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Inputs</a:t>
            </a:r>
          </a:p>
          <a:p>
            <a:pPr marL="800100" lvl="1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GRACE</a:t>
            </a:r>
          </a:p>
          <a:p>
            <a:pPr marL="800100" lvl="1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SST</a:t>
            </a:r>
          </a:p>
          <a:p>
            <a:pPr marL="800100" lvl="1" indent="-342900">
              <a:lnSpc>
                <a:spcPct val="80000"/>
              </a:lnSpc>
            </a:pPr>
            <a:r>
              <a:rPr lang="de-DE" sz="2000" dirty="0" err="1" smtClean="0">
                <a:latin typeface="Arial" charset="0"/>
              </a:rPr>
              <a:t>Hydrology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model</a:t>
            </a:r>
            <a:r>
              <a:rPr lang="de-DE" sz="2000" dirty="0" smtClean="0">
                <a:latin typeface="Arial" charset="0"/>
              </a:rPr>
              <a:t> (</a:t>
            </a:r>
            <a:r>
              <a:rPr lang="de-DE" sz="2000" dirty="0" err="1" smtClean="0">
                <a:latin typeface="Arial" charset="0"/>
              </a:rPr>
              <a:t>validation</a:t>
            </a:r>
            <a:r>
              <a:rPr lang="de-DE" sz="2000" dirty="0" smtClean="0">
                <a:latin typeface="Arial" charset="0"/>
              </a:rPr>
              <a:t>)</a:t>
            </a: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dirty="0" err="1" smtClean="0">
                <a:latin typeface="Arial" charset="0"/>
              </a:rPr>
              <a:t>Methods</a:t>
            </a:r>
            <a:endParaRPr lang="de-DE" sz="2000" dirty="0" smtClean="0">
              <a:latin typeface="Arial" charset="0"/>
            </a:endParaRPr>
          </a:p>
          <a:p>
            <a:pPr marL="800100" lvl="1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ICA </a:t>
            </a:r>
            <a:r>
              <a:rPr lang="de-DE" sz="2000" dirty="0" err="1" smtClean="0">
                <a:latin typeface="Arial" charset="0"/>
              </a:rPr>
              <a:t>for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extracting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modes</a:t>
            </a:r>
            <a:endParaRPr lang="de-DE" sz="2000" dirty="0" smtClean="0">
              <a:latin typeface="Arial" charset="0"/>
            </a:endParaRPr>
          </a:p>
          <a:p>
            <a:pPr marL="800100" lvl="1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Fitting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AR-models</a:t>
            </a: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>
              <a:lnSpc>
                <a:spcPct val="80000"/>
              </a:lnSpc>
              <a:buNone/>
            </a:pPr>
            <a:r>
              <a:rPr lang="de-DE" sz="1600" dirty="0" err="1" smtClean="0">
                <a:latin typeface="Arial" charset="0"/>
              </a:rPr>
              <a:t>Forootan</a:t>
            </a:r>
            <a:r>
              <a:rPr lang="de-DE" sz="1600" dirty="0" smtClean="0">
                <a:latin typeface="Arial" charset="0"/>
              </a:rPr>
              <a:t>, </a:t>
            </a:r>
            <a:r>
              <a:rPr lang="de-DE" sz="1600" dirty="0" err="1">
                <a:latin typeface="Arial" charset="0"/>
              </a:rPr>
              <a:t>E</a:t>
            </a:r>
            <a:r>
              <a:rPr lang="de-DE" sz="1600" dirty="0" err="1" smtClean="0">
                <a:latin typeface="Arial" charset="0"/>
              </a:rPr>
              <a:t>icker</a:t>
            </a:r>
            <a:r>
              <a:rPr lang="de-DE" sz="1600" dirty="0" smtClean="0">
                <a:latin typeface="Arial" charset="0"/>
              </a:rPr>
              <a:t>, Kusche, </a:t>
            </a:r>
            <a:r>
              <a:rPr lang="de-DE" sz="1600" dirty="0" err="1" smtClean="0">
                <a:latin typeface="Arial" charset="0"/>
              </a:rPr>
              <a:t>Diekkrüger</a:t>
            </a:r>
            <a:r>
              <a:rPr lang="de-DE" sz="1600" dirty="0" smtClean="0">
                <a:latin typeface="Arial" charset="0"/>
              </a:rPr>
              <a:t>, … (U Bonn)</a:t>
            </a: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GRACE 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Science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Results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for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Africa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3906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311150" y="803274"/>
            <a:ext cx="7818438" cy="55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>
              <a:lnSpc>
                <a:spcPct val="80000"/>
              </a:lnSpc>
              <a:buNone/>
            </a:pPr>
            <a:r>
              <a:rPr lang="de-DE" sz="1600" dirty="0" err="1" smtClean="0">
                <a:latin typeface="Arial" charset="0"/>
              </a:rPr>
              <a:t>Forootan</a:t>
            </a:r>
            <a:r>
              <a:rPr lang="de-DE" sz="1600" dirty="0" smtClean="0">
                <a:latin typeface="Arial" charset="0"/>
              </a:rPr>
              <a:t>, </a:t>
            </a:r>
            <a:r>
              <a:rPr lang="de-DE" sz="1600" dirty="0" err="1">
                <a:latin typeface="Arial" charset="0"/>
              </a:rPr>
              <a:t>E</a:t>
            </a:r>
            <a:r>
              <a:rPr lang="de-DE" sz="1600" dirty="0" err="1" smtClean="0">
                <a:latin typeface="Arial" charset="0"/>
              </a:rPr>
              <a:t>icker</a:t>
            </a:r>
            <a:r>
              <a:rPr lang="de-DE" sz="1600" dirty="0" smtClean="0">
                <a:latin typeface="Arial" charset="0"/>
              </a:rPr>
              <a:t>, Kusche, </a:t>
            </a:r>
            <a:r>
              <a:rPr lang="de-DE" sz="1600" dirty="0" err="1" smtClean="0">
                <a:latin typeface="Arial" charset="0"/>
              </a:rPr>
              <a:t>Diekkrüger</a:t>
            </a:r>
            <a:r>
              <a:rPr lang="de-DE" sz="1600" dirty="0" smtClean="0">
                <a:latin typeface="Arial" charset="0"/>
              </a:rPr>
              <a:t>, … (U Bonn)</a:t>
            </a: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GRACE 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Science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Results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for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Africa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  <p:pic>
        <p:nvPicPr>
          <p:cNvPr id="5" name="Picture 11" descr="C:\Users\ehsan\Dropbox\ICA_AR_Forecasting\ICA_SST\forecast_y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43" y="803274"/>
            <a:ext cx="3983525" cy="319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C:\Users\ehsan\Dropbox\ICA_AR_Forecasting\ICA_SST\forecast_y2N_0906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23" y="803275"/>
            <a:ext cx="3984559" cy="319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43" y="3994193"/>
            <a:ext cx="2078965" cy="204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195" y="4105660"/>
            <a:ext cx="1741221" cy="1826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582062" y="4354008"/>
            <a:ext cx="3800631" cy="168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GRACE Mode 2 </a:t>
            </a:r>
            <a:r>
              <a:rPr lang="de-DE" sz="2000" dirty="0" err="1" smtClean="0">
                <a:latin typeface="Arial" charset="0"/>
              </a:rPr>
              <a:t>related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to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</a:t>
            </a:r>
            <a:r>
              <a:rPr lang="de-DE" sz="2000" dirty="0" smtClean="0">
                <a:latin typeface="Arial" charset="0"/>
              </a:rPr>
              <a:t> 2 </a:t>
            </a:r>
            <a:r>
              <a:rPr lang="de-DE" sz="2000" dirty="0" err="1" smtClean="0">
                <a:latin typeface="Arial" charset="0"/>
              </a:rPr>
              <a:t>of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Atlantic</a:t>
            </a:r>
            <a:r>
              <a:rPr lang="de-DE" sz="2000" dirty="0" smtClean="0">
                <a:latin typeface="Arial" charset="0"/>
              </a:rPr>
              <a:t> SST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GRACE </a:t>
            </a:r>
            <a:r>
              <a:rPr lang="de-DE" sz="2000" dirty="0" err="1" smtClean="0">
                <a:latin typeface="Arial" charset="0"/>
              </a:rPr>
              <a:t>mode</a:t>
            </a:r>
            <a:r>
              <a:rPr lang="de-DE" sz="2000" dirty="0" smtClean="0">
                <a:latin typeface="Arial" charset="0"/>
              </a:rPr>
              <a:t> 3 </a:t>
            </a:r>
            <a:r>
              <a:rPr lang="de-DE" sz="2000" dirty="0" err="1" smtClean="0">
                <a:latin typeface="Arial" charset="0"/>
              </a:rPr>
              <a:t>isolates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mode</a:t>
            </a:r>
            <a:r>
              <a:rPr lang="de-DE" sz="2000" dirty="0" smtClean="0">
                <a:latin typeface="Arial" charset="0"/>
              </a:rPr>
              <a:t> 3 in Pacific SST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Simple AR-</a:t>
            </a:r>
            <a:r>
              <a:rPr lang="de-DE" sz="2000" dirty="0" err="1" smtClean="0">
                <a:latin typeface="Arial" charset="0"/>
              </a:rPr>
              <a:t>forecast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works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well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for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up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to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two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years</a:t>
            </a:r>
            <a:endParaRPr lang="de-DE" sz="2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57297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ChangeArrowheads="1"/>
          </p:cNvSpPr>
          <p:nvPr/>
        </p:nvSpPr>
        <p:spPr bwMode="auto">
          <a:xfrm>
            <a:off x="311150" y="803274"/>
            <a:ext cx="7818438" cy="553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lvl="1">
              <a:lnSpc>
                <a:spcPct val="80000"/>
              </a:lnSpc>
              <a:buNone/>
            </a:pPr>
            <a:endParaRPr lang="de-DE" sz="2000" dirty="0" smtClean="0">
              <a:latin typeface="Arial" charset="0"/>
            </a:endParaRPr>
          </a:p>
          <a:p>
            <a:pPr>
              <a:lnSpc>
                <a:spcPct val="80000"/>
              </a:lnSpc>
              <a:buNone/>
            </a:pPr>
            <a:r>
              <a:rPr lang="de-DE" sz="2000" dirty="0" err="1" smtClean="0">
                <a:latin typeface="Arial" charset="0"/>
              </a:rPr>
              <a:t>Upcoming</a:t>
            </a:r>
            <a:r>
              <a:rPr lang="de-DE" sz="2000" dirty="0" smtClean="0">
                <a:latin typeface="Arial" charset="0"/>
              </a:rPr>
              <a:t>: </a:t>
            </a:r>
            <a:r>
              <a:rPr lang="de-DE" sz="2000" dirty="0" err="1" smtClean="0">
                <a:latin typeface="Arial" charset="0"/>
              </a:rPr>
              <a:t>university-driven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proposal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to</a:t>
            </a:r>
            <a:r>
              <a:rPr lang="de-DE" sz="2000" dirty="0" smtClean="0">
                <a:latin typeface="Arial" charset="0"/>
              </a:rPr>
              <a:t> DFG: Look </a:t>
            </a:r>
            <a:r>
              <a:rPr lang="de-DE" sz="2000" dirty="0" err="1" smtClean="0">
                <a:latin typeface="Arial" charset="0"/>
              </a:rPr>
              <a:t>into</a:t>
            </a:r>
            <a:r>
              <a:rPr lang="de-DE" sz="2000" dirty="0" smtClean="0">
                <a:latin typeface="Arial" charset="0"/>
              </a:rPr>
              <a:t> </a:t>
            </a: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long-term </a:t>
            </a:r>
            <a:r>
              <a:rPr lang="en-US" sz="2000" dirty="0" smtClean="0">
                <a:latin typeface="Arial" charset="0"/>
              </a:rPr>
              <a:t>changes,</a:t>
            </a:r>
          </a:p>
          <a:p>
            <a:pPr marL="342900" indent="-342900">
              <a:lnSpc>
                <a:spcPct val="80000"/>
              </a:lnSpc>
            </a:pPr>
            <a:r>
              <a:rPr lang="en-US" sz="2000" dirty="0" smtClean="0">
                <a:latin typeface="Arial" charset="0"/>
              </a:rPr>
              <a:t>extreme </a:t>
            </a:r>
            <a:r>
              <a:rPr lang="en-US" sz="2000" dirty="0">
                <a:latin typeface="Arial" charset="0"/>
              </a:rPr>
              <a:t>events, </a:t>
            </a:r>
            <a:endParaRPr lang="en-US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en-US" sz="2000" dirty="0" smtClean="0">
                <a:latin typeface="Arial" charset="0"/>
              </a:rPr>
              <a:t>anthropogenic </a:t>
            </a:r>
            <a:r>
              <a:rPr lang="en-US" sz="2000" dirty="0">
                <a:latin typeface="Arial" charset="0"/>
              </a:rPr>
              <a:t>feedbacks, </a:t>
            </a:r>
            <a:endParaRPr lang="en-US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en-US" sz="2000" dirty="0" smtClean="0">
                <a:latin typeface="Arial" charset="0"/>
              </a:rPr>
              <a:t>feedbacks </a:t>
            </a:r>
            <a:r>
              <a:rPr lang="en-US" sz="2000" dirty="0">
                <a:latin typeface="Arial" charset="0"/>
              </a:rPr>
              <a:t>in water-energy cycle</a:t>
            </a: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  <a:p>
            <a:pPr>
              <a:lnSpc>
                <a:spcPct val="80000"/>
              </a:lnSpc>
              <a:buNone/>
            </a:pPr>
            <a:r>
              <a:rPr lang="de-DE" sz="2000" dirty="0" err="1" smtClean="0">
                <a:latin typeface="Arial" charset="0"/>
              </a:rPr>
              <a:t>Regions</a:t>
            </a:r>
            <a:endParaRPr lang="de-DE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Southern Europe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err="1" smtClean="0">
                <a:latin typeface="Arial" charset="0"/>
              </a:rPr>
              <a:t>Monsoon</a:t>
            </a:r>
            <a:r>
              <a:rPr lang="de-DE" sz="2000" dirty="0" smtClean="0">
                <a:latin typeface="Arial" charset="0"/>
              </a:rPr>
              <a:t> (West) </a:t>
            </a:r>
            <a:r>
              <a:rPr lang="de-DE" sz="2000" dirty="0" err="1" smtClean="0">
                <a:latin typeface="Arial" charset="0"/>
              </a:rPr>
              <a:t>Africa</a:t>
            </a:r>
            <a:endParaRPr lang="de-DE" sz="2000" dirty="0" smtClean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en-US" sz="2000" dirty="0">
              <a:latin typeface="Arial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dirty="0">
                <a:latin typeface="Arial" charset="0"/>
              </a:rPr>
              <a:t>with</a:t>
            </a:r>
          </a:p>
          <a:p>
            <a:pPr marL="342900" indent="-342900">
              <a:lnSpc>
                <a:spcPct val="80000"/>
              </a:lnSpc>
            </a:pPr>
            <a:r>
              <a:rPr lang="en-US" sz="2000" dirty="0" err="1">
                <a:latin typeface="Arial" charset="0"/>
              </a:rPr>
              <a:t>Hydrogeodesy</a:t>
            </a:r>
            <a:endParaRPr lang="en-US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Hydrological </a:t>
            </a:r>
            <a:r>
              <a:rPr lang="en-US" sz="2000" dirty="0" err="1">
                <a:latin typeface="Arial" charset="0"/>
              </a:rPr>
              <a:t>modelling</a:t>
            </a:r>
            <a:endParaRPr lang="en-US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en-US" sz="2000" dirty="0">
                <a:latin typeface="Arial" charset="0"/>
              </a:rPr>
              <a:t>Meteorological </a:t>
            </a:r>
            <a:r>
              <a:rPr lang="en-US" sz="2000" dirty="0" smtClean="0">
                <a:latin typeface="Arial" charset="0"/>
              </a:rPr>
              <a:t>remote sensing and </a:t>
            </a:r>
            <a:r>
              <a:rPr lang="en-US" sz="2000" dirty="0" err="1" smtClean="0">
                <a:latin typeface="Arial" charset="0"/>
              </a:rPr>
              <a:t>modelling</a:t>
            </a:r>
            <a:endParaRPr lang="en-US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</p:txBody>
      </p:sp>
      <p:sp>
        <p:nvSpPr>
          <p:cNvPr id="41987" name="Rectangle 5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GRACE 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Science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Results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for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err="1" smtClean="0">
                <a:solidFill>
                  <a:srgbClr val="DDEBF4"/>
                </a:solidFill>
                <a:latin typeface="Arial" charset="0"/>
              </a:rPr>
              <a:t>Africa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3720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311150" y="1131888"/>
            <a:ext cx="8258175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69875" indent="-269875">
              <a:lnSpc>
                <a:spcPct val="80000"/>
              </a:lnSpc>
              <a:buFontTx/>
              <a:buNone/>
            </a:pPr>
            <a:r>
              <a:rPr lang="en-US" sz="2000" dirty="0">
                <a:latin typeface="Arial" charset="0"/>
              </a:rPr>
              <a:t>GRACE standard products</a:t>
            </a:r>
          </a:p>
          <a:p>
            <a:pPr marL="269875" indent="-269875">
              <a:lnSpc>
                <a:spcPct val="80000"/>
              </a:lnSpc>
            </a:pPr>
            <a:r>
              <a:rPr lang="de-DE" sz="2000" dirty="0">
                <a:latin typeface="Arial" charset="0"/>
              </a:rPr>
              <a:t> L2 </a:t>
            </a:r>
            <a:r>
              <a:rPr lang="de-DE" sz="2000" dirty="0" err="1">
                <a:latin typeface="Arial" charset="0"/>
              </a:rPr>
              <a:t>level</a:t>
            </a:r>
            <a:r>
              <a:rPr lang="de-DE" sz="2000" dirty="0">
                <a:latin typeface="Arial" charset="0"/>
              </a:rPr>
              <a:t>: </a:t>
            </a:r>
            <a:r>
              <a:rPr lang="de-DE" sz="2000" dirty="0" err="1">
                <a:latin typeface="Arial" charset="0"/>
              </a:rPr>
              <a:t>Monthly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smtClean="0">
                <a:latin typeface="Arial" charset="0"/>
              </a:rPr>
              <a:t>SH </a:t>
            </a:r>
            <a:r>
              <a:rPr lang="de-DE" sz="2000" dirty="0" err="1">
                <a:latin typeface="Arial" charset="0"/>
              </a:rPr>
              <a:t>expansions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gravity</a:t>
            </a:r>
            <a:r>
              <a:rPr lang="de-DE" sz="2000" dirty="0">
                <a:latin typeface="Arial" charset="0"/>
              </a:rPr>
              <a:t> potential V</a:t>
            </a:r>
          </a:p>
          <a:p>
            <a:pPr marL="269875" indent="-269875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  <a:p>
            <a:pPr marL="269875" indent="-269875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User </a:t>
            </a:r>
            <a:r>
              <a:rPr lang="de-DE" sz="2000" dirty="0" err="1">
                <a:latin typeface="Arial" charset="0"/>
              </a:rPr>
              <a:t>interest</a:t>
            </a:r>
            <a:r>
              <a:rPr lang="de-DE" sz="2000" dirty="0">
                <a:latin typeface="Arial" charset="0"/>
              </a:rPr>
              <a:t> (I)</a:t>
            </a:r>
          </a:p>
          <a:p>
            <a:pPr marL="269875" indent="-269875">
              <a:lnSpc>
                <a:spcPct val="80000"/>
              </a:lnSpc>
            </a:pPr>
            <a:r>
              <a:rPr lang="de-DE" sz="2000" dirty="0">
                <a:latin typeface="Arial" charset="0"/>
              </a:rPr>
              <a:t> „L3 </a:t>
            </a:r>
            <a:r>
              <a:rPr lang="de-DE" sz="2000" dirty="0" err="1">
                <a:latin typeface="Arial" charset="0"/>
              </a:rPr>
              <a:t>level</a:t>
            </a:r>
            <a:r>
              <a:rPr lang="de-DE" sz="2000" dirty="0">
                <a:latin typeface="Arial" charset="0"/>
              </a:rPr>
              <a:t>“: </a:t>
            </a:r>
            <a:r>
              <a:rPr lang="de-DE" sz="2000" dirty="0" err="1">
                <a:latin typeface="Arial" charset="0"/>
              </a:rPr>
              <a:t>Monthly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maps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equivalent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water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heights</a:t>
            </a:r>
            <a:r>
              <a:rPr lang="de-DE" sz="2000" dirty="0">
                <a:latin typeface="Arial" charset="0"/>
              </a:rPr>
              <a:t> (</a:t>
            </a:r>
            <a:r>
              <a:rPr lang="de-DE" sz="2000" dirty="0" err="1">
                <a:latin typeface="Arial" charset="0"/>
              </a:rPr>
              <a:t>can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be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derived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from</a:t>
            </a:r>
            <a:r>
              <a:rPr lang="de-DE" sz="2000" dirty="0">
                <a:latin typeface="Arial" charset="0"/>
              </a:rPr>
              <a:t> L2 </a:t>
            </a:r>
            <a:r>
              <a:rPr lang="de-DE" sz="2000" dirty="0" err="1">
                <a:latin typeface="Arial" charset="0"/>
              </a:rPr>
              <a:t>standard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products</a:t>
            </a:r>
            <a:r>
              <a:rPr lang="de-DE" sz="2000" dirty="0">
                <a:latin typeface="Arial" charset="0"/>
              </a:rPr>
              <a:t>)</a:t>
            </a:r>
          </a:p>
          <a:p>
            <a:pPr marL="269875" indent="-269875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  <a:p>
            <a:pPr marL="269875" indent="-269875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User </a:t>
            </a:r>
            <a:r>
              <a:rPr lang="de-DE" sz="2000" dirty="0" err="1">
                <a:latin typeface="Arial" charset="0"/>
              </a:rPr>
              <a:t>interest</a:t>
            </a:r>
            <a:r>
              <a:rPr lang="de-DE" sz="2000" dirty="0">
                <a:latin typeface="Arial" charset="0"/>
              </a:rPr>
              <a:t> (II)</a:t>
            </a:r>
          </a:p>
          <a:p>
            <a:pPr marL="269875" indent="-269875">
              <a:lnSpc>
                <a:spcPct val="80000"/>
              </a:lnSpc>
            </a:pPr>
            <a:r>
              <a:rPr lang="de-DE" sz="2000" dirty="0" err="1">
                <a:latin typeface="Arial" charset="0"/>
              </a:rPr>
              <a:t>Enhance</a:t>
            </a:r>
            <a:r>
              <a:rPr lang="de-DE" sz="2000" dirty="0">
                <a:latin typeface="Arial" charset="0"/>
              </a:rPr>
              <a:t> temporal </a:t>
            </a:r>
            <a:r>
              <a:rPr lang="de-DE" sz="2000" dirty="0" err="1">
                <a:latin typeface="Arial" charset="0"/>
              </a:rPr>
              <a:t>and</a:t>
            </a:r>
            <a:r>
              <a:rPr lang="de-DE" sz="2000" dirty="0">
                <a:latin typeface="Arial" charset="0"/>
              </a:rPr>
              <a:t>/</a:t>
            </a:r>
            <a:r>
              <a:rPr lang="de-DE" sz="2000" dirty="0" err="1">
                <a:latin typeface="Arial" charset="0"/>
              </a:rPr>
              <a:t>or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spatial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resolution</a:t>
            </a:r>
            <a:endParaRPr lang="de-DE" sz="2000" dirty="0">
              <a:latin typeface="Arial" charset="0"/>
            </a:endParaRPr>
          </a:p>
          <a:p>
            <a:pPr marL="269875" indent="-269875">
              <a:lnSpc>
                <a:spcPct val="80000"/>
              </a:lnSpc>
            </a:pPr>
            <a:r>
              <a:rPr lang="de-DE" sz="2000" dirty="0" err="1">
                <a:latin typeface="Arial" charset="0"/>
              </a:rPr>
              <a:t>Minimize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leakage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mass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variation</a:t>
            </a:r>
            <a:r>
              <a:rPr lang="de-DE" sz="2000" dirty="0">
                <a:latin typeface="Arial" charset="0"/>
              </a:rPr>
              <a:t> outside </a:t>
            </a:r>
            <a:r>
              <a:rPr lang="de-DE" sz="2000" dirty="0" err="1">
                <a:latin typeface="Arial" charset="0"/>
              </a:rPr>
              <a:t>area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of</a:t>
            </a:r>
            <a:r>
              <a:rPr lang="de-DE" sz="2000" dirty="0">
                <a:latin typeface="Arial" charset="0"/>
              </a:rPr>
              <a:t> </a:t>
            </a:r>
            <a:r>
              <a:rPr lang="de-DE" sz="2000" dirty="0" err="1">
                <a:latin typeface="Arial" charset="0"/>
              </a:rPr>
              <a:t>interest</a:t>
            </a:r>
            <a:endParaRPr lang="de-DE" sz="2000" dirty="0">
              <a:latin typeface="Arial" charset="0"/>
            </a:endParaRPr>
          </a:p>
          <a:p>
            <a:pPr marL="269875" indent="-269875">
              <a:lnSpc>
                <a:spcPct val="80000"/>
              </a:lnSpc>
            </a:pPr>
            <a:r>
              <a:rPr lang="de-DE" sz="2000" dirty="0">
                <a:latin typeface="Arial" charset="0"/>
              </a:rPr>
              <a:t>Combine </a:t>
            </a:r>
            <a:r>
              <a:rPr lang="de-DE" sz="2000" dirty="0" err="1">
                <a:latin typeface="Arial" charset="0"/>
              </a:rPr>
              <a:t>with</a:t>
            </a:r>
            <a:r>
              <a:rPr lang="de-DE" sz="2000" dirty="0">
                <a:latin typeface="Arial" charset="0"/>
              </a:rPr>
              <a:t> in-situ </a:t>
            </a:r>
            <a:r>
              <a:rPr lang="de-DE" sz="2000" dirty="0" err="1">
                <a:latin typeface="Arial" charset="0"/>
              </a:rPr>
              <a:t>data</a:t>
            </a:r>
            <a:endParaRPr lang="de-DE" sz="2000" dirty="0">
              <a:latin typeface="Arial" charset="0"/>
            </a:endParaRPr>
          </a:p>
          <a:p>
            <a:pPr marL="269875" indent="-269875">
              <a:lnSpc>
                <a:spcPct val="80000"/>
              </a:lnSpc>
            </a:pPr>
            <a:endParaRPr lang="de-DE" sz="2000" dirty="0">
              <a:latin typeface="Arial" charset="0"/>
            </a:endParaRPr>
          </a:p>
          <a:p>
            <a:pPr marL="269875" indent="-269875">
              <a:lnSpc>
                <a:spcPct val="80000"/>
              </a:lnSpc>
            </a:pPr>
            <a:r>
              <a:rPr lang="de-DE" sz="2000" dirty="0">
                <a:latin typeface="Arial" charset="0"/>
                <a:sym typeface="Symbol" pitchFamily="18" charset="2"/>
              </a:rPr>
              <a:t> </a:t>
            </a:r>
            <a:r>
              <a:rPr lang="de-DE" sz="2000" dirty="0" err="1">
                <a:latin typeface="Arial" charset="0"/>
                <a:sym typeface="Symbol" pitchFamily="18" charset="2"/>
              </a:rPr>
              <a:t>Nonstandard</a:t>
            </a:r>
            <a:r>
              <a:rPr lang="de-DE" sz="2000" dirty="0">
                <a:latin typeface="Arial" charset="0"/>
                <a:sym typeface="Symbol" pitchFamily="18" charset="2"/>
              </a:rPr>
              <a:t> </a:t>
            </a:r>
            <a:r>
              <a:rPr lang="de-DE" sz="2000" dirty="0" err="1">
                <a:latin typeface="Arial" charset="0"/>
                <a:sym typeface="Symbol" pitchFamily="18" charset="2"/>
              </a:rPr>
              <a:t>products</a:t>
            </a:r>
            <a:endParaRPr lang="de-DE" sz="2000" dirty="0">
              <a:latin typeface="Arial" charset="0"/>
              <a:sym typeface="Symbol" pitchFamily="18" charset="2"/>
            </a:endParaRP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r>
              <a:rPr lang="de-DE" sz="1800" dirty="0">
                <a:latin typeface="Arial" charset="0"/>
              </a:rPr>
              <a:t>Special L1-L2 </a:t>
            </a:r>
            <a:r>
              <a:rPr lang="de-DE" sz="1800" dirty="0" err="1">
                <a:latin typeface="Arial" charset="0"/>
              </a:rPr>
              <a:t>processing</a:t>
            </a: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>
                <a:latin typeface="Arial" charset="0"/>
              </a:rPr>
              <a:t>approaches</a:t>
            </a:r>
            <a:r>
              <a:rPr lang="de-DE" sz="1800" dirty="0">
                <a:latin typeface="Arial" charset="0"/>
              </a:rPr>
              <a:t> </a:t>
            </a: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r>
              <a:rPr lang="de-DE" sz="1800" dirty="0">
                <a:latin typeface="Arial" charset="0"/>
              </a:rPr>
              <a:t>Development </a:t>
            </a:r>
            <a:r>
              <a:rPr lang="de-DE" sz="1800" dirty="0" err="1">
                <a:latin typeface="Arial" charset="0"/>
              </a:rPr>
              <a:t>of</a:t>
            </a:r>
            <a:r>
              <a:rPr lang="de-DE" sz="1800" dirty="0">
                <a:latin typeface="Arial" charset="0"/>
              </a:rPr>
              <a:t> </a:t>
            </a:r>
            <a:r>
              <a:rPr lang="de-DE" sz="1800" dirty="0" err="1">
                <a:latin typeface="Arial" charset="0"/>
              </a:rPr>
              <a:t>postprocessing</a:t>
            </a:r>
            <a:endParaRPr lang="de-DE" sz="1800" dirty="0">
              <a:latin typeface="Arial" charset="0"/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Data Products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Standard Products &amp; How to use them</a:t>
            </a:r>
          </a:p>
        </p:txBody>
      </p:sp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75" y="5508625"/>
            <a:ext cx="290671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663" y="3852863"/>
            <a:ext cx="386873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150" y="3411538"/>
            <a:ext cx="1350963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75" y="4718050"/>
            <a:ext cx="2114550" cy="37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5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1682750"/>
            <a:ext cx="6561138" cy="128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6" name="Line 9"/>
          <p:cNvSpPr>
            <a:spLocks noChangeShapeType="1"/>
          </p:cNvSpPr>
          <p:nvPr/>
        </p:nvSpPr>
        <p:spPr bwMode="auto">
          <a:xfrm>
            <a:off x="6124575" y="2960688"/>
            <a:ext cx="0" cy="966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7657" name="Line 10"/>
          <p:cNvSpPr>
            <a:spLocks noChangeShapeType="1"/>
          </p:cNvSpPr>
          <p:nvPr/>
        </p:nvSpPr>
        <p:spPr bwMode="auto">
          <a:xfrm>
            <a:off x="3805238" y="4454525"/>
            <a:ext cx="0" cy="1028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27658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3435350"/>
            <a:ext cx="126523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9" name="Line 12"/>
          <p:cNvSpPr>
            <a:spLocks noChangeShapeType="1"/>
          </p:cNvSpPr>
          <p:nvPr/>
        </p:nvSpPr>
        <p:spPr bwMode="auto">
          <a:xfrm flipV="1">
            <a:off x="7077075" y="4410075"/>
            <a:ext cx="0" cy="290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7660" name="Line 13"/>
          <p:cNvSpPr>
            <a:spLocks noChangeShapeType="1"/>
          </p:cNvSpPr>
          <p:nvPr/>
        </p:nvSpPr>
        <p:spPr bwMode="auto">
          <a:xfrm flipV="1">
            <a:off x="5568950" y="4616450"/>
            <a:ext cx="0" cy="612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7661" name="Rectangle 3"/>
          <p:cNvSpPr>
            <a:spLocks noChangeArrowheads="1"/>
          </p:cNvSpPr>
          <p:nvPr/>
        </p:nvSpPr>
        <p:spPr bwMode="auto">
          <a:xfrm>
            <a:off x="5343525" y="5297488"/>
            <a:ext cx="3800475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solidFill>
                  <a:schemeClr val="tx1"/>
                </a:solidFill>
                <a:latin typeface="Arial" charset="0"/>
              </a:rPr>
              <a:t>Solid Earth Response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solidFill>
                  <a:schemeClr val="tx1"/>
                </a:solidFill>
                <a:latin typeface="Arial" charset="0"/>
              </a:rPr>
              <a:t>(Love numbers/ Geophysical model)</a:t>
            </a:r>
          </a:p>
        </p:txBody>
      </p:sp>
      <p:sp>
        <p:nvSpPr>
          <p:cNvPr id="27662" name="Rectangle 3"/>
          <p:cNvSpPr>
            <a:spLocks noChangeArrowheads="1"/>
          </p:cNvSpPr>
          <p:nvPr/>
        </p:nvSpPr>
        <p:spPr bwMode="auto">
          <a:xfrm>
            <a:off x="311150" y="1131888"/>
            <a:ext cx="781843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Monthly sets of spherical harmonics. TWS from GRACE</a:t>
            </a:r>
          </a:p>
        </p:txBody>
      </p:sp>
      <p:sp>
        <p:nvSpPr>
          <p:cNvPr id="27663" name="Rectangle 3"/>
          <p:cNvSpPr>
            <a:spLocks noChangeArrowheads="1"/>
          </p:cNvSpPr>
          <p:nvPr/>
        </p:nvSpPr>
        <p:spPr bwMode="auto">
          <a:xfrm>
            <a:off x="317500" y="2990850"/>
            <a:ext cx="2841625" cy="198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Issues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SH resolution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Latency and gaps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Processing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AOD-Products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Degree-1 and C20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</p:txBody>
      </p:sp>
      <p:sp>
        <p:nvSpPr>
          <p:cNvPr id="27664" name="Rectangle 3"/>
          <p:cNvSpPr>
            <a:spLocks noChangeArrowheads="1"/>
          </p:cNvSpPr>
          <p:nvPr/>
        </p:nvSpPr>
        <p:spPr bwMode="auto">
          <a:xfrm>
            <a:off x="958850" y="5748338"/>
            <a:ext cx="3141663" cy="757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solidFill>
                  <a:schemeClr val="tx1"/>
                </a:solidFill>
                <a:latin typeface="Arial" charset="0"/>
              </a:rPr>
              <a:t>EWH maps</a:t>
            </a:r>
          </a:p>
        </p:txBody>
      </p:sp>
      <p:sp>
        <p:nvSpPr>
          <p:cNvPr id="27665" name="Oval 18"/>
          <p:cNvSpPr>
            <a:spLocks noChangeArrowheads="1"/>
          </p:cNvSpPr>
          <p:nvPr/>
        </p:nvSpPr>
        <p:spPr bwMode="auto">
          <a:xfrm>
            <a:off x="5421313" y="2338388"/>
            <a:ext cx="800100" cy="487362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27666" name="Oval 19"/>
          <p:cNvSpPr>
            <a:spLocks noChangeArrowheads="1"/>
          </p:cNvSpPr>
          <p:nvPr/>
        </p:nvSpPr>
        <p:spPr bwMode="auto">
          <a:xfrm>
            <a:off x="7077075" y="2354263"/>
            <a:ext cx="779463" cy="487362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Standard Products &amp; How to use them</a:t>
            </a: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"/>
            <a:ext cx="9158288" cy="541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276225" y="6121400"/>
            <a:ext cx="870743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buFontTx/>
              <a:buNone/>
            </a:pPr>
            <a:r>
              <a:rPr lang="en-US" sz="1500">
                <a:latin typeface="Arial" charset="0"/>
              </a:rPr>
              <a:t>Generation of GRACE Standard L2 Products (Flechtner 9/11)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Standard Products &amp; How to use them</a:t>
            </a:r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800100"/>
            <a:ext cx="7202488" cy="542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276225" y="6121400"/>
            <a:ext cx="870743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buFontTx/>
              <a:buNone/>
            </a:pPr>
            <a:r>
              <a:rPr lang="en-US" sz="1500">
                <a:latin typeface="Arial" charset="0"/>
              </a:rPr>
              <a:t>Generation of GRACE Standard AODB Products (Flechtner 9/11)</a:t>
            </a:r>
          </a:p>
        </p:txBody>
      </p: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2774950" y="966788"/>
            <a:ext cx="914400" cy="436562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Standard Products &amp; How to use them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76225" y="6121400"/>
            <a:ext cx="8707438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buFontTx/>
              <a:buNone/>
            </a:pPr>
            <a:r>
              <a:rPr lang="en-US" sz="1500">
                <a:latin typeface="Arial" charset="0"/>
              </a:rPr>
              <a:t>Generation of GRACE Standard AODB Products (Flechtner 9/11)</a:t>
            </a:r>
          </a:p>
        </p:txBody>
      </p:sp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714375"/>
            <a:ext cx="7229475" cy="542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3086100" y="841375"/>
            <a:ext cx="914400" cy="436563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311150" y="1131888"/>
            <a:ext cx="7818438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Enhanced temporal </a:t>
            </a:r>
            <a:r>
              <a:rPr lang="de-DE" sz="2000" dirty="0" err="1">
                <a:latin typeface="Arial" charset="0"/>
              </a:rPr>
              <a:t>resolution</a:t>
            </a: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b="1" dirty="0">
                <a:latin typeface="Arial" charset="0"/>
              </a:rPr>
              <a:t>Daily GRACE </a:t>
            </a:r>
            <a:r>
              <a:rPr lang="de-DE" sz="2000" b="1" dirty="0" err="1">
                <a:latin typeface="Arial" charset="0"/>
              </a:rPr>
              <a:t>solutions</a:t>
            </a:r>
            <a:endParaRPr lang="de-DE" sz="2000" b="1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dirty="0" err="1">
                <a:latin typeface="Arial" charset="0"/>
              </a:rPr>
              <a:t>Weekly</a:t>
            </a:r>
            <a:r>
              <a:rPr lang="de-DE" sz="2000" dirty="0">
                <a:latin typeface="Arial" charset="0"/>
              </a:rPr>
              <a:t> GRACE </a:t>
            </a:r>
            <a:r>
              <a:rPr lang="de-DE" sz="2000" dirty="0" err="1">
                <a:latin typeface="Arial" charset="0"/>
              </a:rPr>
              <a:t>solutions</a:t>
            </a: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b="1" dirty="0" err="1">
                <a:latin typeface="Arial" charset="0"/>
              </a:rPr>
              <a:t>Monthly</a:t>
            </a:r>
            <a:r>
              <a:rPr lang="de-DE" sz="2000" b="1" dirty="0">
                <a:latin typeface="Arial" charset="0"/>
              </a:rPr>
              <a:t> GRACE </a:t>
            </a:r>
            <a:r>
              <a:rPr lang="de-DE" sz="2000" b="1" dirty="0" err="1">
                <a:latin typeface="Arial" charset="0"/>
              </a:rPr>
              <a:t>solutions</a:t>
            </a:r>
            <a:endParaRPr lang="de-DE" sz="2000" b="1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Enhanced </a:t>
            </a:r>
            <a:r>
              <a:rPr lang="de-DE" sz="2000" dirty="0" err="1">
                <a:latin typeface="Arial" charset="0"/>
              </a:rPr>
              <a:t>spatio</a:t>
            </a:r>
            <a:r>
              <a:rPr lang="de-DE" sz="2000" dirty="0">
                <a:latin typeface="Arial" charset="0"/>
              </a:rPr>
              <a:t>-temporal </a:t>
            </a:r>
            <a:r>
              <a:rPr lang="de-DE" sz="2000" dirty="0" err="1">
                <a:latin typeface="Arial" charset="0"/>
              </a:rPr>
              <a:t>resolution</a:t>
            </a:r>
            <a:endParaRPr lang="de-DE" sz="2000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b="1" dirty="0" err="1">
                <a:latin typeface="Arial" charset="0"/>
              </a:rPr>
              <a:t>Masscon</a:t>
            </a:r>
            <a:r>
              <a:rPr lang="de-DE" sz="2000" b="1" dirty="0">
                <a:latin typeface="Arial" charset="0"/>
              </a:rPr>
              <a:t> </a:t>
            </a:r>
            <a:r>
              <a:rPr lang="de-DE" sz="2000" b="1" dirty="0" err="1">
                <a:latin typeface="Arial" charset="0"/>
              </a:rPr>
              <a:t>solutions</a:t>
            </a:r>
            <a:endParaRPr lang="de-DE" sz="2000" b="1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2000" b="1" dirty="0">
                <a:latin typeface="Arial" charset="0"/>
              </a:rPr>
              <a:t>RBF </a:t>
            </a:r>
            <a:r>
              <a:rPr lang="de-DE" sz="2000" b="1" dirty="0" err="1" smtClean="0">
                <a:latin typeface="Arial" charset="0"/>
              </a:rPr>
              <a:t>solutions</a:t>
            </a:r>
            <a:endParaRPr lang="de-DE" sz="2000" dirty="0">
              <a:latin typeface="Arial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311150" y="820738"/>
            <a:ext cx="7818438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From L1 data to L2/“L3“ data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280988" y="1814513"/>
            <a:ext cx="1890712" cy="1060450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r>
              <a:rPr lang="de-DE" sz="1400"/>
              <a:t>L1 data (KBR, GPS, </a:t>
            </a:r>
          </a:p>
          <a:p>
            <a:pPr marL="342900" indent="-342900" algn="ctr">
              <a:buFontTx/>
              <a:buNone/>
            </a:pPr>
            <a:r>
              <a:rPr lang="de-DE" sz="1400"/>
              <a:t>ACC, ATT)</a:t>
            </a: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5813425" y="1249363"/>
            <a:ext cx="1890713" cy="1060450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r>
              <a:rPr lang="de-DE" sz="1400"/>
              <a:t>Geophysical model</a:t>
            </a:r>
          </a:p>
          <a:p>
            <a:pPr marL="342900" indent="-342900" algn="ctr">
              <a:buFontTx/>
              <a:buNone/>
            </a:pPr>
            <a:r>
              <a:rPr lang="de-DE" sz="1400"/>
              <a:t>(loading)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2357438" y="2813050"/>
            <a:ext cx="1890712" cy="1060450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r>
              <a:rPr lang="de-DE" sz="1400"/>
              <a:t>Intermediate functional </a:t>
            </a:r>
          </a:p>
          <a:p>
            <a:pPr marL="342900" indent="-342900" algn="ctr">
              <a:buFontTx/>
              <a:buNone/>
            </a:pPr>
            <a:r>
              <a:rPr lang="de-DE" sz="1400"/>
              <a:t>(LOS acc.,  potential </a:t>
            </a:r>
          </a:p>
          <a:p>
            <a:pPr marL="342900" indent="-342900" algn="ctr">
              <a:buFontTx/>
              <a:buNone/>
            </a:pPr>
            <a:r>
              <a:rPr lang="de-DE" sz="1400"/>
              <a:t>difference, …)</a:t>
            </a: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4618038" y="2813050"/>
            <a:ext cx="1890712" cy="106045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r>
              <a:rPr lang="de-DE" sz="1400"/>
              <a:t>Gravity potential</a:t>
            </a:r>
          </a:p>
          <a:p>
            <a:pPr marL="342900" indent="-342900" algn="ctr">
              <a:buFontTx/>
              <a:buNone/>
            </a:pPr>
            <a:r>
              <a:rPr lang="de-DE" sz="1400"/>
              <a:t>parameterization</a:t>
            </a: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6911975" y="2828925"/>
            <a:ext cx="1890713" cy="106045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r>
              <a:rPr lang="de-DE" sz="1400"/>
              <a:t>EWH</a:t>
            </a:r>
          </a:p>
          <a:p>
            <a:pPr marL="342900" indent="-342900" algn="ctr">
              <a:buFontTx/>
              <a:buNone/>
            </a:pPr>
            <a:r>
              <a:rPr lang="de-DE" sz="1400"/>
              <a:t>parameterization</a:t>
            </a:r>
          </a:p>
        </p:txBody>
      </p:sp>
      <p:sp>
        <p:nvSpPr>
          <p:cNvPr id="37897" name="Rectangle 3"/>
          <p:cNvSpPr>
            <a:spLocks noChangeArrowheads="1"/>
          </p:cNvSpPr>
          <p:nvPr/>
        </p:nvSpPr>
        <p:spPr bwMode="auto">
          <a:xfrm>
            <a:off x="304800" y="6126163"/>
            <a:ext cx="7818438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400" b="1">
                <a:latin typeface="Arial" charset="0"/>
              </a:rPr>
              <a:t>Modified from Panet et al (2009)</a:t>
            </a: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1673225" y="2887663"/>
            <a:ext cx="612775" cy="207962"/>
          </a:xfrm>
          <a:prstGeom prst="line">
            <a:avLst/>
          </a:prstGeom>
          <a:noFill/>
          <a:ln w="444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V="1">
            <a:off x="1689100" y="3636963"/>
            <a:ext cx="612775" cy="207962"/>
          </a:xfrm>
          <a:prstGeom prst="line">
            <a:avLst/>
          </a:prstGeom>
          <a:noFill/>
          <a:ln w="444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4279900" y="3363913"/>
            <a:ext cx="331788" cy="0"/>
          </a:xfrm>
          <a:prstGeom prst="line">
            <a:avLst/>
          </a:prstGeom>
          <a:noFill/>
          <a:ln w="444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6529388" y="3379788"/>
            <a:ext cx="331787" cy="0"/>
          </a:xfrm>
          <a:prstGeom prst="line">
            <a:avLst/>
          </a:prstGeom>
          <a:noFill/>
          <a:ln w="4445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512763" y="4102100"/>
            <a:ext cx="1890712" cy="1060450"/>
          </a:xfrm>
          <a:prstGeom prst="ellipse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buFontTx/>
              <a:buNone/>
            </a:pPr>
            <a:r>
              <a:rPr lang="de-DE" sz="1400"/>
              <a:t>Geophysical </a:t>
            </a:r>
          </a:p>
          <a:p>
            <a:pPr marL="342900" indent="-342900" algn="ctr">
              <a:buFontTx/>
              <a:buNone/>
            </a:pPr>
            <a:r>
              <a:rPr lang="de-DE" sz="1400"/>
              <a:t>background models</a:t>
            </a:r>
          </a:p>
        </p:txBody>
      </p:sp>
      <p:sp>
        <p:nvSpPr>
          <p:cNvPr id="37903" name="Freeform 15"/>
          <p:cNvSpPr>
            <a:spLocks/>
          </p:cNvSpPr>
          <p:nvPr/>
        </p:nvSpPr>
        <p:spPr bwMode="auto">
          <a:xfrm>
            <a:off x="3314700" y="2305050"/>
            <a:ext cx="4217988" cy="490538"/>
          </a:xfrm>
          <a:custGeom>
            <a:avLst/>
            <a:gdLst>
              <a:gd name="T0" fmla="*/ 0 w 2657"/>
              <a:gd name="T1" fmla="*/ 355600 h 309"/>
              <a:gd name="T2" fmla="*/ 2119313 w 2657"/>
              <a:gd name="T3" fmla="*/ 22225 h 309"/>
              <a:gd name="T4" fmla="*/ 4217988 w 2657"/>
              <a:gd name="T5" fmla="*/ 490538 h 30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7" h="309">
                <a:moveTo>
                  <a:pt x="0" y="224"/>
                </a:moveTo>
                <a:cubicBezTo>
                  <a:pt x="222" y="189"/>
                  <a:pt x="892" y="0"/>
                  <a:pt x="1335" y="14"/>
                </a:cubicBezTo>
                <a:cubicBezTo>
                  <a:pt x="1778" y="28"/>
                  <a:pt x="2382" y="248"/>
                  <a:pt x="2657" y="309"/>
                </a:cubicBezTo>
              </a:path>
            </a:pathLst>
          </a:custGeom>
          <a:noFill/>
          <a:ln w="44450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904" name="Freeform 16"/>
          <p:cNvSpPr>
            <a:spLocks/>
          </p:cNvSpPr>
          <p:nvPr/>
        </p:nvSpPr>
        <p:spPr bwMode="auto">
          <a:xfrm flipV="1">
            <a:off x="2159000" y="3810000"/>
            <a:ext cx="2711450" cy="490538"/>
          </a:xfrm>
          <a:custGeom>
            <a:avLst/>
            <a:gdLst>
              <a:gd name="T0" fmla="*/ 0 w 2657"/>
              <a:gd name="T1" fmla="*/ 355600 h 309"/>
              <a:gd name="T2" fmla="*/ 1362358 w 2657"/>
              <a:gd name="T3" fmla="*/ 22225 h 309"/>
              <a:gd name="T4" fmla="*/ 2711450 w 2657"/>
              <a:gd name="T5" fmla="*/ 490538 h 30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7" h="309">
                <a:moveTo>
                  <a:pt x="0" y="224"/>
                </a:moveTo>
                <a:cubicBezTo>
                  <a:pt x="222" y="189"/>
                  <a:pt x="892" y="0"/>
                  <a:pt x="1335" y="14"/>
                </a:cubicBezTo>
                <a:cubicBezTo>
                  <a:pt x="1778" y="28"/>
                  <a:pt x="2382" y="248"/>
                  <a:pt x="2657" y="309"/>
                </a:cubicBezTo>
              </a:path>
            </a:pathLst>
          </a:custGeom>
          <a:noFill/>
          <a:ln w="44450" cap="flat" cmpd="sng">
            <a:solidFill>
              <a:srgbClr val="FFCC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6775450" y="2400300"/>
            <a:ext cx="174625" cy="695325"/>
          </a:xfrm>
          <a:prstGeom prst="line">
            <a:avLst/>
          </a:prstGeom>
          <a:noFill/>
          <a:ln w="44450">
            <a:solidFill>
              <a:srgbClr val="FFCC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7906" name="Rectangle 3"/>
          <p:cNvSpPr>
            <a:spLocks noChangeArrowheads="1"/>
          </p:cNvSpPr>
          <p:nvPr/>
        </p:nvSpPr>
        <p:spPr bwMode="auto">
          <a:xfrm>
            <a:off x="2312988" y="4360863"/>
            <a:ext cx="39433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Satellite altitude</a:t>
            </a:r>
          </a:p>
        </p:txBody>
      </p:sp>
      <p:sp>
        <p:nvSpPr>
          <p:cNvPr id="37907" name="Rectangle 3"/>
          <p:cNvSpPr>
            <a:spLocks noChangeArrowheads="1"/>
          </p:cNvSpPr>
          <p:nvPr/>
        </p:nvSpPr>
        <p:spPr bwMode="auto">
          <a:xfrm>
            <a:off x="5673725" y="4354513"/>
            <a:ext cx="3214688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Earth‘s surface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ChangeArrowheads="1"/>
          </p:cNvSpPr>
          <p:nvPr/>
        </p:nvSpPr>
        <p:spPr bwMode="auto">
          <a:xfrm>
            <a:off x="311150" y="803275"/>
            <a:ext cx="8348663" cy="525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Daily GRACE SH solutions (Bonn University, Kurtenbach et al, 2009)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160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sz="1600">
                <a:latin typeface="Arial" charset="0"/>
              </a:rPr>
              <a:t>Low spatial resolution but high temporal resolution</a:t>
            </a:r>
          </a:p>
          <a:p>
            <a:pPr marL="342900" indent="-342900">
              <a:lnSpc>
                <a:spcPct val="80000"/>
              </a:lnSpc>
            </a:pPr>
            <a:r>
              <a:rPr lang="de-DE" sz="1600">
                <a:latin typeface="Arial" charset="0"/>
              </a:rPr>
              <a:t>Not a combination, uses only stochastic constraints</a:t>
            </a:r>
          </a:p>
          <a:p>
            <a:pPr marL="342900" indent="-342900">
              <a:lnSpc>
                <a:spcPct val="80000"/>
              </a:lnSpc>
            </a:pPr>
            <a:r>
              <a:rPr lang="de-DE" sz="1600">
                <a:latin typeface="Arial" charset="0"/>
              </a:rPr>
              <a:t>Used as well in de-aliasing of ITG2010 monthly solutions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1600">
              <a:latin typeface="Arial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89092" name="ITG-Grace03_40fps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2400300"/>
            <a:ext cx="6545262" cy="4062413"/>
          </a:xfrm>
          <a:prstGeom prst="rect">
            <a:avLst/>
          </a:prstGeom>
          <a:noFill/>
          <a:ln w="19050">
            <a:solidFill>
              <a:srgbClr val="004B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25" fill="hold"/>
                                        <p:tgtEl>
                                          <p:spTgt spid="890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909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9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90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09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ChangeArrowheads="1"/>
          </p:cNvSpPr>
          <p:nvPr/>
        </p:nvSpPr>
        <p:spPr bwMode="auto">
          <a:xfrm>
            <a:off x="311150" y="871538"/>
            <a:ext cx="7818438" cy="525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Enhanced spatio-temporal resolution („regional“ approaches“, using regional constraints)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RBF solutions (Eicker, Holschneider,…)</a:t>
            </a: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r>
              <a:rPr lang="de-DE" sz="1800">
                <a:latin typeface="Arial" charset="0"/>
              </a:rPr>
              <a:t>Compute a harmonic gravity model (L2) with less base functions, avoiding SH expansion, L3 EWH using Love numbers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Masscon solutions (Rowlands, Ramillien, …)</a:t>
            </a: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r>
              <a:rPr lang="de-DE" sz="1800">
                <a:latin typeface="Arial" charset="0"/>
              </a:rPr>
              <a:t>Direct modelization of EWH (L3) or use of SH expansion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Basin-shaped „masscons“ (Wouters, Sandberg-S</a:t>
            </a:r>
            <a:r>
              <a:rPr lang="en-US" sz="2000">
                <a:latin typeface="Arial" charset="0"/>
                <a:cs typeface="Arial" charset="0"/>
              </a:rPr>
              <a:t>ørensen</a:t>
            </a:r>
            <a:r>
              <a:rPr lang="de-DE" sz="2000">
                <a:latin typeface="Arial" charset="0"/>
              </a:rPr>
              <a:t>…)</a:t>
            </a: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r>
              <a:rPr lang="de-DE" sz="1800">
                <a:latin typeface="Arial" charset="0"/>
              </a:rPr>
              <a:t>Derived from gridded L2 products at altitude</a:t>
            </a: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endParaRPr lang="de-DE" sz="180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4301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5213"/>
            <a:ext cx="2879725" cy="266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8" y="3854450"/>
            <a:ext cx="3279775" cy="232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3779838"/>
            <a:ext cx="1966913" cy="237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258763" y="830263"/>
            <a:ext cx="7818437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RBF solutions (Eicker et al, Uni Bonn) 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>
                <a:latin typeface="Arial" charset="0"/>
              </a:rPr>
              <a:t>Compute a harmonic gravity model (L2) with less base functions, avoiding SH expansion, L3 EWH using Love numbers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168973" name="kalmanRadialAfrica.wmv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5" y="2014538"/>
            <a:ext cx="526097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00" fill="hold"/>
                                        <p:tgtEl>
                                          <p:spTgt spid="1689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897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89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89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897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ChangeArrowheads="1"/>
          </p:cNvSpPr>
          <p:nvPr/>
        </p:nvSpPr>
        <p:spPr bwMode="auto">
          <a:xfrm>
            <a:off x="258763" y="830263"/>
            <a:ext cx="7818437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 dirty="0">
                <a:latin typeface="Arial" charset="0"/>
              </a:rPr>
              <a:t>RBF </a:t>
            </a:r>
            <a:r>
              <a:rPr lang="de-DE" sz="2000" dirty="0" err="1">
                <a:latin typeface="Arial" charset="0"/>
              </a:rPr>
              <a:t>solutions</a:t>
            </a:r>
            <a:r>
              <a:rPr lang="de-DE" sz="2000" dirty="0">
                <a:latin typeface="Arial" charset="0"/>
              </a:rPr>
              <a:t> (</a:t>
            </a:r>
            <a:r>
              <a:rPr lang="de-DE" sz="2000" dirty="0" err="1">
                <a:latin typeface="Arial" charset="0"/>
              </a:rPr>
              <a:t>Eicker</a:t>
            </a:r>
            <a:r>
              <a:rPr lang="de-DE" sz="2000" dirty="0">
                <a:latin typeface="Arial" charset="0"/>
              </a:rPr>
              <a:t> et al, Uni Bonn) </a:t>
            </a:r>
          </a:p>
          <a:p>
            <a:pPr marL="342900" indent="-342900">
              <a:lnSpc>
                <a:spcPct val="80000"/>
              </a:lnSpc>
            </a:pPr>
            <a:r>
              <a:rPr lang="de-DE" sz="2000" dirty="0" smtClean="0">
                <a:latin typeface="Arial" charset="0"/>
              </a:rPr>
              <a:t>100km </a:t>
            </a:r>
            <a:r>
              <a:rPr lang="de-DE" sz="2000" dirty="0" err="1" smtClean="0">
                <a:latin typeface="Arial" charset="0"/>
              </a:rPr>
              <a:t>resolution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appears</a:t>
            </a:r>
            <a:r>
              <a:rPr lang="de-DE" sz="2000" dirty="0" smtClean="0">
                <a:latin typeface="Arial" charset="0"/>
              </a:rPr>
              <a:t> </a:t>
            </a:r>
            <a:r>
              <a:rPr lang="de-DE" sz="2000" dirty="0" err="1" smtClean="0">
                <a:latin typeface="Arial" charset="0"/>
              </a:rPr>
              <a:t>possible</a:t>
            </a:r>
            <a:endParaRPr lang="de-DE" sz="2000" dirty="0">
              <a:latin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45060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2082800"/>
            <a:ext cx="3606800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258763" y="830263"/>
            <a:ext cx="7818437" cy="1150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Masscon solutions (standard 4</a:t>
            </a:r>
            <a:r>
              <a:rPr lang="de-DE" sz="2000" baseline="30000">
                <a:latin typeface="Arial" charset="0"/>
              </a:rPr>
              <a:t>o</a:t>
            </a:r>
            <a:r>
              <a:rPr lang="de-DE" sz="2000">
                <a:latin typeface="Arial" charset="0"/>
              </a:rPr>
              <a:t>x4</a:t>
            </a:r>
            <a:r>
              <a:rPr lang="de-DE" sz="2000" baseline="30000">
                <a:latin typeface="Arial" charset="0"/>
              </a:rPr>
              <a:t>o</a:t>
            </a:r>
            <a:r>
              <a:rPr lang="de-DE" sz="2000">
                <a:latin typeface="Arial" charset="0"/>
              </a:rPr>
              <a:t>, isotropic constraints)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Krogh et al (2011), 10d x 1.5</a:t>
            </a:r>
            <a:r>
              <a:rPr lang="de-DE" sz="2000" baseline="30000">
                <a:latin typeface="Arial" charset="0"/>
              </a:rPr>
              <a:t>o</a:t>
            </a:r>
            <a:r>
              <a:rPr lang="de-DE" sz="2000">
                <a:latin typeface="Arial" charset="0"/>
              </a:rPr>
              <a:t>/1.25</a:t>
            </a:r>
            <a:r>
              <a:rPr lang="de-DE" sz="2000" baseline="30000">
                <a:latin typeface="Arial" charset="0"/>
              </a:rPr>
              <a:t>o</a:t>
            </a:r>
            <a:r>
              <a:rPr lang="de-DE" sz="2000">
                <a:latin typeface="Arial" charset="0"/>
              </a:rPr>
              <a:t> x 1</a:t>
            </a:r>
            <a:r>
              <a:rPr lang="de-DE" sz="2000" baseline="30000">
                <a:latin typeface="Arial" charset="0"/>
              </a:rPr>
              <a:t>o</a:t>
            </a:r>
            <a:r>
              <a:rPr lang="de-DE" sz="2000">
                <a:latin typeface="Arial" charset="0"/>
              </a:rPr>
              <a:t>, regional constraints (RC)</a:t>
            </a: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460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4271963"/>
            <a:ext cx="2239962" cy="167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4235450"/>
            <a:ext cx="6188075" cy="197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6" name="Rectangle 3"/>
          <p:cNvSpPr>
            <a:spLocks noChangeArrowheads="1"/>
          </p:cNvSpPr>
          <p:nvPr/>
        </p:nvSpPr>
        <p:spPr bwMode="auto">
          <a:xfrm>
            <a:off x="3144838" y="2084388"/>
            <a:ext cx="12525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GLDAS</a:t>
            </a:r>
          </a:p>
        </p:txBody>
      </p:sp>
      <p:pic>
        <p:nvPicPr>
          <p:cNvPr id="4608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2319338"/>
            <a:ext cx="6243637" cy="194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8" name="Rectangle 3"/>
          <p:cNvSpPr>
            <a:spLocks noChangeArrowheads="1"/>
          </p:cNvSpPr>
          <p:nvPr/>
        </p:nvSpPr>
        <p:spPr bwMode="auto">
          <a:xfrm>
            <a:off x="6970713" y="2097088"/>
            <a:ext cx="12525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GRGS-50</a:t>
            </a:r>
          </a:p>
        </p:txBody>
      </p:sp>
      <p:sp>
        <p:nvSpPr>
          <p:cNvPr id="46089" name="Rectangle 3"/>
          <p:cNvSpPr>
            <a:spLocks noChangeArrowheads="1"/>
          </p:cNvSpPr>
          <p:nvPr/>
        </p:nvSpPr>
        <p:spPr bwMode="auto">
          <a:xfrm>
            <a:off x="5016500" y="2084388"/>
            <a:ext cx="163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4</a:t>
            </a:r>
            <a:r>
              <a:rPr lang="de-DE" sz="1600" baseline="30000">
                <a:latin typeface="Arial" charset="0"/>
              </a:rPr>
              <a:t>o</a:t>
            </a:r>
            <a:r>
              <a:rPr lang="de-DE" sz="1600">
                <a:latin typeface="Arial" charset="0"/>
              </a:rPr>
              <a:t> mascon</a:t>
            </a:r>
          </a:p>
        </p:txBody>
      </p:sp>
      <p:sp>
        <p:nvSpPr>
          <p:cNvPr id="46090" name="Rectangle 3"/>
          <p:cNvSpPr>
            <a:spLocks noChangeArrowheads="1"/>
          </p:cNvSpPr>
          <p:nvPr/>
        </p:nvSpPr>
        <p:spPr bwMode="auto">
          <a:xfrm>
            <a:off x="3017838" y="6140450"/>
            <a:ext cx="16367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1.5</a:t>
            </a:r>
            <a:r>
              <a:rPr lang="de-DE" sz="1600" baseline="30000">
                <a:latin typeface="Arial" charset="0"/>
              </a:rPr>
              <a:t>o</a:t>
            </a:r>
            <a:r>
              <a:rPr lang="de-DE" sz="1600">
                <a:latin typeface="Arial" charset="0"/>
              </a:rPr>
              <a:t> mascon</a:t>
            </a:r>
          </a:p>
        </p:txBody>
      </p:sp>
      <p:sp>
        <p:nvSpPr>
          <p:cNvPr id="46091" name="Rectangle 3"/>
          <p:cNvSpPr>
            <a:spLocks noChangeArrowheads="1"/>
          </p:cNvSpPr>
          <p:nvPr/>
        </p:nvSpPr>
        <p:spPr bwMode="auto">
          <a:xfrm>
            <a:off x="5033963" y="6145213"/>
            <a:ext cx="16367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mascon RC</a:t>
            </a:r>
          </a:p>
        </p:txBody>
      </p:sp>
      <p:sp>
        <p:nvSpPr>
          <p:cNvPr id="46092" name="Rectangle 3"/>
          <p:cNvSpPr>
            <a:spLocks noChangeArrowheads="1"/>
          </p:cNvSpPr>
          <p:nvPr/>
        </p:nvSpPr>
        <p:spPr bwMode="auto">
          <a:xfrm>
            <a:off x="6838950" y="6149975"/>
            <a:ext cx="163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1600">
                <a:latin typeface="Arial" charset="0"/>
              </a:rPr>
              <a:t>mascon RC-50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7"/>
          <p:cNvSpPr>
            <a:spLocks noChangeArrowheads="1"/>
          </p:cNvSpPr>
          <p:nvPr/>
        </p:nvSpPr>
        <p:spPr bwMode="auto">
          <a:xfrm>
            <a:off x="287338" y="3644900"/>
            <a:ext cx="7626350" cy="2349500"/>
          </a:xfrm>
          <a:prstGeom prst="rect">
            <a:avLst/>
          </a:prstGeom>
          <a:solidFill>
            <a:srgbClr val="FFCC00"/>
          </a:solidFill>
          <a:ln w="25400" algn="ctr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7107" name="Rectangle 18"/>
          <p:cNvSpPr>
            <a:spLocks noChangeArrowheads="1"/>
          </p:cNvSpPr>
          <p:nvPr/>
        </p:nvSpPr>
        <p:spPr bwMode="auto">
          <a:xfrm>
            <a:off x="623888" y="4967288"/>
            <a:ext cx="6099175" cy="779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7108" name="Rectangle 16"/>
          <p:cNvSpPr>
            <a:spLocks noChangeArrowheads="1"/>
          </p:cNvSpPr>
          <p:nvPr/>
        </p:nvSpPr>
        <p:spPr bwMode="auto">
          <a:xfrm>
            <a:off x="301625" y="1547813"/>
            <a:ext cx="7626350" cy="1725612"/>
          </a:xfrm>
          <a:prstGeom prst="rect">
            <a:avLst/>
          </a:prstGeom>
          <a:solidFill>
            <a:srgbClr val="99CCFF"/>
          </a:solidFill>
          <a:ln w="25400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311150" y="798513"/>
            <a:ext cx="7818438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Fundamental difference: Implementation of </a:t>
            </a:r>
            <a:r>
              <a:rPr lang="de-DE" sz="2000" b="1">
                <a:latin typeface="Arial" charset="0"/>
              </a:rPr>
              <a:t>constraints</a:t>
            </a:r>
            <a:r>
              <a:rPr lang="de-DE" sz="2000">
                <a:latin typeface="Arial" charset="0"/>
              </a:rPr>
              <a:t> in the 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masscon approach (Rowlands et al 2010, Sabaka et al 2010)</a:t>
            </a:r>
          </a:p>
          <a:p>
            <a:pPr marL="342900" indent="-342900">
              <a:lnSpc>
                <a:spcPct val="80000"/>
              </a:lnSpc>
            </a:pPr>
            <a:endParaRPr lang="de-DE" sz="200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endParaRPr lang="de-DE" sz="1800">
              <a:latin typeface="Arial" charset="0"/>
            </a:endParaRPr>
          </a:p>
          <a:p>
            <a:pPr marL="342900" indent="-342900">
              <a:lnSpc>
                <a:spcPct val="80000"/>
              </a:lnSpc>
              <a:buFontTx/>
              <a:buNone/>
            </a:pPr>
            <a:endParaRPr lang="de-DE" sz="2000">
              <a:latin typeface="Arial" charset="0"/>
            </a:endParaRPr>
          </a:p>
        </p:txBody>
      </p:sp>
      <p:sp>
        <p:nvSpPr>
          <p:cNvPr id="47110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471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97038"/>
            <a:ext cx="514032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050" y="3895725"/>
            <a:ext cx="1350963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4338638"/>
            <a:ext cx="17462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4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4513263"/>
            <a:ext cx="3217862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5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4959350"/>
            <a:ext cx="4122738" cy="78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6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5049838"/>
            <a:ext cx="982662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7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25" y="2593975"/>
            <a:ext cx="1379538" cy="29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8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3" y="1992313"/>
            <a:ext cx="11525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9" name="Picture 1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695325"/>
            <a:ext cx="106997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5"/>
          <p:cNvSpPr>
            <a:spLocks noChangeArrowheads="1"/>
          </p:cNvSpPr>
          <p:nvPr/>
        </p:nvSpPr>
        <p:spPr bwMode="auto">
          <a:xfrm>
            <a:off x="287338" y="3644900"/>
            <a:ext cx="7626350" cy="2349500"/>
          </a:xfrm>
          <a:prstGeom prst="rect">
            <a:avLst/>
          </a:prstGeom>
          <a:solidFill>
            <a:srgbClr val="FFCC00"/>
          </a:solidFill>
          <a:ln w="25400" algn="ctr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31" name="Rectangle 23"/>
          <p:cNvSpPr>
            <a:spLocks noChangeArrowheads="1"/>
          </p:cNvSpPr>
          <p:nvPr/>
        </p:nvSpPr>
        <p:spPr bwMode="auto">
          <a:xfrm>
            <a:off x="301625" y="1547813"/>
            <a:ext cx="7626350" cy="1725612"/>
          </a:xfrm>
          <a:prstGeom prst="rect">
            <a:avLst/>
          </a:prstGeom>
          <a:solidFill>
            <a:srgbClr val="99CCFF"/>
          </a:solidFill>
          <a:ln w="25400" algn="ctr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rgbClr val="DDEBF4"/>
                </a:solidFill>
                <a:latin typeface="Arial" charset="0"/>
              </a:rPr>
              <a:t>GRACE Non-Standard Products &amp; Procedures</a:t>
            </a:r>
          </a:p>
        </p:txBody>
      </p:sp>
      <p:pic>
        <p:nvPicPr>
          <p:cNvPr id="4813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647825"/>
            <a:ext cx="5084763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2482850"/>
            <a:ext cx="1322387" cy="33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5" name="Picture 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8" y="3879850"/>
            <a:ext cx="1803400" cy="30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6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4303713"/>
            <a:ext cx="1350963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7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71963"/>
            <a:ext cx="5173662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8" name="Rectangle 3"/>
          <p:cNvSpPr>
            <a:spLocks noChangeArrowheads="1"/>
          </p:cNvSpPr>
          <p:nvPr/>
        </p:nvSpPr>
        <p:spPr bwMode="auto">
          <a:xfrm>
            <a:off x="311150" y="798513"/>
            <a:ext cx="7818438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Fundamental difference: Implementation of </a:t>
            </a:r>
            <a:r>
              <a:rPr lang="de-DE" sz="2000" b="1">
                <a:latin typeface="Arial" charset="0"/>
              </a:rPr>
              <a:t>constraints</a:t>
            </a:r>
            <a:r>
              <a:rPr lang="de-DE" sz="2000">
                <a:latin typeface="Arial" charset="0"/>
              </a:rPr>
              <a:t> in the</a:t>
            </a:r>
          </a:p>
          <a:p>
            <a:pPr marL="342900" indent="-342900">
              <a:lnSpc>
                <a:spcPct val="80000"/>
              </a:lnSpc>
              <a:buFontTx/>
              <a:buNone/>
            </a:pPr>
            <a:r>
              <a:rPr lang="de-DE" sz="2000">
                <a:latin typeface="Arial" charset="0"/>
              </a:rPr>
              <a:t>RBF/Kalman filter approach (Eicker 2008, Kurtenbach 2011)</a:t>
            </a:r>
          </a:p>
        </p:txBody>
      </p:sp>
      <p:pic>
        <p:nvPicPr>
          <p:cNvPr id="48139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13" y="1992313"/>
            <a:ext cx="1152525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40" name="Picture 2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695325"/>
            <a:ext cx="106997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609D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311150" y="1131888"/>
            <a:ext cx="7818438" cy="463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de-DE" dirty="0">
                <a:latin typeface="Arial" charset="0"/>
              </a:rPr>
              <a:t>GRACE </a:t>
            </a:r>
            <a:r>
              <a:rPr lang="de-DE" dirty="0" err="1">
                <a:latin typeface="Arial" charset="0"/>
              </a:rPr>
              <a:t>has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provided</a:t>
            </a:r>
            <a:r>
              <a:rPr lang="de-DE" dirty="0">
                <a:latin typeface="Arial" charset="0"/>
              </a:rPr>
              <a:t> a </a:t>
            </a:r>
            <a:r>
              <a:rPr lang="de-DE" dirty="0" err="1">
                <a:latin typeface="Arial" charset="0"/>
              </a:rPr>
              <a:t>unique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opportunity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for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geodesy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and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hydrology</a:t>
            </a:r>
            <a:endParaRPr lang="de-DE" dirty="0">
              <a:latin typeface="Arial" charset="0"/>
            </a:endParaRPr>
          </a:p>
          <a:p>
            <a:pPr marL="342900" indent="-342900">
              <a:lnSpc>
                <a:spcPct val="80000"/>
              </a:lnSpc>
            </a:pPr>
            <a:r>
              <a:rPr lang="de-DE" dirty="0" err="1">
                <a:latin typeface="Arial" charset="0"/>
              </a:rPr>
              <a:t>With</a:t>
            </a:r>
            <a:r>
              <a:rPr lang="de-DE" dirty="0">
                <a:latin typeface="Arial" charset="0"/>
              </a:rPr>
              <a:t> GRACE-FO in </a:t>
            </a:r>
            <a:r>
              <a:rPr lang="de-DE" dirty="0" err="1">
                <a:latin typeface="Arial" charset="0"/>
              </a:rPr>
              <a:t>reach</a:t>
            </a:r>
            <a:r>
              <a:rPr lang="de-DE" dirty="0">
                <a:latin typeface="Arial" charset="0"/>
              </a:rPr>
              <a:t>, </a:t>
            </a:r>
            <a:r>
              <a:rPr lang="de-DE" dirty="0" err="1">
                <a:latin typeface="Arial" charset="0"/>
              </a:rPr>
              <a:t>and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developments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starting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for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missions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beyond</a:t>
            </a:r>
            <a:r>
              <a:rPr lang="de-DE" dirty="0">
                <a:latin typeface="Arial" charset="0"/>
              </a:rPr>
              <a:t>, </a:t>
            </a:r>
            <a:r>
              <a:rPr lang="de-DE" dirty="0" err="1">
                <a:latin typeface="Arial" charset="0"/>
              </a:rPr>
              <a:t>we‘re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hopefully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heading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towards</a:t>
            </a:r>
            <a:r>
              <a:rPr lang="de-DE" dirty="0">
                <a:latin typeface="Arial" charset="0"/>
              </a:rPr>
              <a:t> an operational </a:t>
            </a:r>
            <a:r>
              <a:rPr lang="de-DE" dirty="0" err="1">
                <a:latin typeface="Arial" charset="0"/>
              </a:rPr>
              <a:t>chain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of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gravity</a:t>
            </a:r>
            <a:r>
              <a:rPr lang="de-DE" dirty="0">
                <a:latin typeface="Arial" charset="0"/>
              </a:rPr>
              <a:t>/</a:t>
            </a:r>
            <a:r>
              <a:rPr lang="de-DE" dirty="0" err="1">
                <a:latin typeface="Arial" charset="0"/>
              </a:rPr>
              <a:t>mass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missions</a:t>
            </a:r>
            <a:r>
              <a:rPr lang="de-DE" dirty="0">
                <a:latin typeface="Arial" charset="0"/>
              </a:rPr>
              <a:t> (</a:t>
            </a:r>
            <a:r>
              <a:rPr lang="de-DE" dirty="0" err="1">
                <a:latin typeface="Arial" charset="0"/>
              </a:rPr>
              <a:t>as</a:t>
            </a:r>
            <a:r>
              <a:rPr lang="de-DE" dirty="0">
                <a:latin typeface="Arial" charset="0"/>
              </a:rPr>
              <a:t> in </a:t>
            </a:r>
            <a:r>
              <a:rPr lang="de-DE" dirty="0" err="1">
                <a:latin typeface="Arial" charset="0"/>
              </a:rPr>
              <a:t>altimetry</a:t>
            </a:r>
            <a:r>
              <a:rPr lang="de-DE" dirty="0">
                <a:latin typeface="Arial" charset="0"/>
              </a:rPr>
              <a:t>)</a:t>
            </a:r>
          </a:p>
          <a:p>
            <a:pPr marL="342900" indent="-342900">
              <a:lnSpc>
                <a:spcPct val="80000"/>
              </a:lnSpc>
            </a:pPr>
            <a:r>
              <a:rPr lang="de-DE" dirty="0">
                <a:latin typeface="Arial" charset="0"/>
              </a:rPr>
              <a:t>Future </a:t>
            </a:r>
            <a:r>
              <a:rPr lang="de-DE" dirty="0" err="1">
                <a:latin typeface="Arial" charset="0"/>
              </a:rPr>
              <a:t>missions</a:t>
            </a:r>
            <a:r>
              <a:rPr lang="de-DE" dirty="0">
                <a:latin typeface="Arial" charset="0"/>
              </a:rPr>
              <a:t> will </a:t>
            </a:r>
            <a:r>
              <a:rPr lang="de-DE" dirty="0" err="1">
                <a:latin typeface="Arial" charset="0"/>
              </a:rPr>
              <a:t>likely</a:t>
            </a:r>
            <a:r>
              <a:rPr lang="de-DE" dirty="0">
                <a:latin typeface="Arial" charset="0"/>
              </a:rPr>
              <a:t> push </a:t>
            </a:r>
            <a:r>
              <a:rPr lang="de-DE" dirty="0" err="1">
                <a:latin typeface="Arial" charset="0"/>
              </a:rPr>
              <a:t>the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spatial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resolution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of</a:t>
            </a:r>
            <a:r>
              <a:rPr lang="de-DE" dirty="0">
                <a:latin typeface="Arial" charset="0"/>
              </a:rPr>
              <a:t> GRACE down </a:t>
            </a:r>
            <a:r>
              <a:rPr lang="de-DE" dirty="0" err="1">
                <a:latin typeface="Arial" charset="0"/>
              </a:rPr>
              <a:t>to</a:t>
            </a:r>
            <a:r>
              <a:rPr lang="de-DE" dirty="0">
                <a:latin typeface="Arial" charset="0"/>
              </a:rPr>
              <a:t> 150-200km</a:t>
            </a:r>
          </a:p>
          <a:p>
            <a:pPr marL="342900" indent="-342900">
              <a:lnSpc>
                <a:spcPct val="80000"/>
              </a:lnSpc>
            </a:pPr>
            <a:r>
              <a:rPr lang="de-DE" dirty="0">
                <a:latin typeface="Arial" charset="0"/>
              </a:rPr>
              <a:t>Through a </a:t>
            </a:r>
            <a:r>
              <a:rPr lang="de-DE" dirty="0" err="1">
                <a:latin typeface="Arial" charset="0"/>
              </a:rPr>
              <a:t>series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of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reprocessings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and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through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development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of</a:t>
            </a:r>
            <a:r>
              <a:rPr lang="de-DE" dirty="0">
                <a:latin typeface="Arial" charset="0"/>
              </a:rPr>
              <a:t> non-standard </a:t>
            </a:r>
            <a:r>
              <a:rPr lang="de-DE" dirty="0" err="1">
                <a:latin typeface="Arial" charset="0"/>
              </a:rPr>
              <a:t>products</a:t>
            </a:r>
            <a:r>
              <a:rPr lang="de-DE" dirty="0">
                <a:latin typeface="Arial" charset="0"/>
              </a:rPr>
              <a:t>, GRACE </a:t>
            </a:r>
            <a:r>
              <a:rPr lang="de-DE" dirty="0" err="1">
                <a:latin typeface="Arial" charset="0"/>
              </a:rPr>
              <a:t>product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quality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has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strongly</a:t>
            </a:r>
            <a:r>
              <a:rPr lang="de-DE" dirty="0">
                <a:latin typeface="Arial" charset="0"/>
              </a:rPr>
              <a:t> </a:t>
            </a:r>
            <a:r>
              <a:rPr lang="de-DE" dirty="0" err="1">
                <a:latin typeface="Arial" charset="0"/>
              </a:rPr>
              <a:t>increased</a:t>
            </a:r>
            <a:endParaRPr lang="de-DE" dirty="0">
              <a:latin typeface="Arial" charset="0"/>
            </a:endParaRPr>
          </a:p>
          <a:p>
            <a:pPr marL="742950" lvl="1" indent="-285750">
              <a:lnSpc>
                <a:spcPct val="80000"/>
              </a:lnSpc>
              <a:buFontTx/>
              <a:buChar char="–"/>
            </a:pPr>
            <a:endParaRPr lang="de-DE" sz="2400" dirty="0">
              <a:latin typeface="Arial" charset="0"/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Take-</a:t>
            </a:r>
            <a:r>
              <a:rPr lang="de-DE" sz="2000" b="1" dirty="0" err="1">
                <a:solidFill>
                  <a:srgbClr val="DDEBF4"/>
                </a:solidFill>
                <a:latin typeface="Arial" charset="0"/>
              </a:rPr>
              <a:t>home</a:t>
            </a:r>
            <a:r>
              <a:rPr lang="de-DE" sz="2000" b="1" dirty="0">
                <a:solidFill>
                  <a:srgbClr val="DDEBF4"/>
                </a:solidFill>
                <a:latin typeface="Arial" charset="0"/>
              </a:rPr>
              <a:t> </a:t>
            </a: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Message (I)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6934200" y="6465888"/>
            <a:ext cx="838200" cy="341312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0" hangingPunct="0">
              <a:spcBef>
                <a:spcPct val="0"/>
              </a:spcBef>
              <a:buFontTx/>
              <a:buNone/>
              <a:defRPr/>
            </a:pPr>
            <a:fld id="{14A33F04-864D-4251-84F9-DD79E843FB9A}" type="slidenum">
              <a:rPr lang="de-DE" sz="1200">
                <a:solidFill>
                  <a:schemeClr val="bg2"/>
                </a:solidFill>
                <a:latin typeface="+mn-lt"/>
                <a:ea typeface="ＭＳ Ｐゴシック" pitchFamily="96" charset="-128"/>
              </a:rPr>
              <a:pPr algn="r" eaLnBrk="0" hangingPunct="0">
                <a:spcBef>
                  <a:spcPct val="0"/>
                </a:spcBef>
                <a:buFontTx/>
                <a:buNone/>
                <a:defRPr/>
              </a:pPr>
              <a:t>26</a:t>
            </a:fld>
            <a:endParaRPr lang="de-DE" sz="1200" dirty="0">
              <a:solidFill>
                <a:schemeClr val="tx1"/>
              </a:solidFill>
              <a:latin typeface="+mn-lt"/>
              <a:ea typeface="ＭＳ Ｐゴシック" pitchFamily="96" charset="-128"/>
            </a:endParaRPr>
          </a:p>
        </p:txBody>
      </p:sp>
      <p:sp>
        <p:nvSpPr>
          <p:cNvPr id="62467" name="Textfeld 6"/>
          <p:cNvSpPr txBox="1">
            <a:spLocks noChangeArrowheads="1"/>
          </p:cNvSpPr>
          <p:nvPr/>
        </p:nvSpPr>
        <p:spPr bwMode="auto">
          <a:xfrm>
            <a:off x="361950" y="1222375"/>
            <a:ext cx="8413750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5600" indent="-355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OMCT: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Ocean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General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Circulation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Model (OGCM)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based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on HOPE-C (E. Maier-Reimer)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from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MPI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for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Meteorology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Hamburg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  -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impact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tides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on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the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ocean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general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circulation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(Thomas et al., 2001)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  -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contribution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ocean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dynamics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to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Earth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rotation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variability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(Thomas, 2002)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  - de-aliasing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ocean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mass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variability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for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GRACE (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Dobslaw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2007)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AOD RL04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based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on a OMCT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version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Jan, 2006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weaknesses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in RL04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series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have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emerged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during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the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years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(e.g.,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Bonin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&amp; Chambers, 2011)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validation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database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has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been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substantially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improved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since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2006: in-situ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pressure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gauges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satellite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altimetry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GRACE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solutions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with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high temporal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resolution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etc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.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RL05: 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Several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model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updates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in OMCT (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discretization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time 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step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spin-up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</a:t>
            </a:r>
            <a:r>
              <a:rPr lang="de-DE" sz="1800" dirty="0" err="1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paramterizations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)</a:t>
            </a: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2468" name="Rectangle 3"/>
          <p:cNvSpPr>
            <a:spLocks noChangeArrowheads="1"/>
          </p:cNvSpPr>
          <p:nvPr/>
        </p:nvSpPr>
        <p:spPr bwMode="auto">
          <a:xfrm>
            <a:off x="863600" y="0"/>
            <a:ext cx="6956425" cy="59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>
              <a:spcBef>
                <a:spcPct val="0"/>
              </a:spcBef>
              <a:buFontTx/>
              <a:buNone/>
            </a:pPr>
            <a:r>
              <a:rPr lang="de-DE" sz="2000" b="1" dirty="0" smtClean="0">
                <a:solidFill>
                  <a:srgbClr val="DDEBF4"/>
                </a:solidFill>
                <a:latin typeface="Arial" charset="0"/>
              </a:rPr>
              <a:t>AOD1B</a:t>
            </a:r>
            <a:endParaRPr lang="de-DE" sz="2000" b="1" dirty="0">
              <a:solidFill>
                <a:srgbClr val="DDEBF4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el 1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smtClean="0"/>
              <a:t>Bottom Pressure Anomalies: Snapshot</a:t>
            </a:r>
            <a:endParaRPr lang="de-DE" smtClean="0"/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6934200" y="6465888"/>
            <a:ext cx="838200" cy="341312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0" hangingPunct="0">
              <a:spcBef>
                <a:spcPct val="0"/>
              </a:spcBef>
              <a:buFontTx/>
              <a:buNone/>
              <a:defRPr/>
            </a:pPr>
            <a:fld id="{C65C9B08-9B51-4DD4-8F6A-A9B1781E5668}" type="slidenum">
              <a:rPr lang="de-DE" sz="1200">
                <a:solidFill>
                  <a:schemeClr val="bg2"/>
                </a:solidFill>
                <a:latin typeface="+mn-lt"/>
                <a:ea typeface="ＭＳ Ｐゴシック" pitchFamily="96" charset="-128"/>
              </a:rPr>
              <a:pPr algn="r" eaLnBrk="0" hangingPunct="0">
                <a:spcBef>
                  <a:spcPct val="0"/>
                </a:spcBef>
                <a:buFontTx/>
                <a:buNone/>
                <a:defRPr/>
              </a:pPr>
              <a:t>27</a:t>
            </a:fld>
            <a:endParaRPr lang="de-DE" sz="1200" dirty="0">
              <a:solidFill>
                <a:schemeClr val="tx1"/>
              </a:solidFill>
              <a:latin typeface="+mn-lt"/>
              <a:ea typeface="ＭＳ Ｐゴシック" pitchFamily="96" charset="-128"/>
            </a:endParaRPr>
          </a:p>
        </p:txBody>
      </p:sp>
      <p:sp>
        <p:nvSpPr>
          <p:cNvPr id="64516" name="Textfeld 16"/>
          <p:cNvSpPr txBox="1">
            <a:spLocks noChangeArrowheads="1"/>
          </p:cNvSpPr>
          <p:nvPr/>
        </p:nvSpPr>
        <p:spPr bwMode="auto">
          <a:xfrm>
            <a:off x="114300" y="5778500"/>
            <a:ext cx="6683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0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[Pa]</a:t>
            </a:r>
          </a:p>
        </p:txBody>
      </p:sp>
      <p:sp>
        <p:nvSpPr>
          <p:cNvPr id="64517" name="Textfeld 19"/>
          <p:cNvSpPr txBox="1">
            <a:spLocks noChangeArrowheads="1"/>
          </p:cNvSpPr>
          <p:nvPr/>
        </p:nvSpPr>
        <p:spPr bwMode="auto">
          <a:xfrm>
            <a:off x="6996113" y="790575"/>
            <a:ext cx="2066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Feb 1st, 2008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00:00 UTC</a:t>
            </a:r>
          </a:p>
        </p:txBody>
      </p:sp>
      <p:sp>
        <p:nvSpPr>
          <p:cNvPr id="64518" name="Textfeld 20"/>
          <p:cNvSpPr txBox="1">
            <a:spLocks noChangeArrowheads="1"/>
          </p:cNvSpPr>
          <p:nvPr/>
        </p:nvSpPr>
        <p:spPr bwMode="auto">
          <a:xfrm>
            <a:off x="5640388" y="2690813"/>
            <a:ext cx="222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rgbClr val="92D050"/>
                </a:solidFill>
                <a:latin typeface="Arial" charset="0"/>
                <a:ea typeface="ＭＳ Ｐゴシック" pitchFamily="34" charset="-128"/>
              </a:rPr>
              <a:t>OMCT RL04</a:t>
            </a:r>
          </a:p>
        </p:txBody>
      </p:sp>
      <p:sp>
        <p:nvSpPr>
          <p:cNvPr id="64519" name="Textfeld 21"/>
          <p:cNvSpPr txBox="1">
            <a:spLocks noChangeArrowheads="1"/>
          </p:cNvSpPr>
          <p:nvPr/>
        </p:nvSpPr>
        <p:spPr bwMode="auto">
          <a:xfrm>
            <a:off x="5640388" y="5138738"/>
            <a:ext cx="222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OMCT RL05</a:t>
            </a:r>
          </a:p>
        </p:txBody>
      </p:sp>
      <p:pic>
        <p:nvPicPr>
          <p:cNvPr id="6452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735013"/>
            <a:ext cx="4899025" cy="557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el 1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sz="2000" dirty="0" smtClean="0"/>
              <a:t>Validation: ENVISAT &amp; in-situ OBP (&lt; 30 days)</a:t>
            </a:r>
            <a:endParaRPr lang="de-DE" sz="2000" dirty="0" smtClean="0"/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6934200" y="6465888"/>
            <a:ext cx="838200" cy="341312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0" hangingPunct="0">
              <a:spcBef>
                <a:spcPct val="0"/>
              </a:spcBef>
              <a:buFontTx/>
              <a:buNone/>
              <a:defRPr/>
            </a:pPr>
            <a:fld id="{2A2C8D10-4E19-457D-97F7-6CE8FBD95CBC}" type="slidenum">
              <a:rPr lang="de-DE" sz="1200">
                <a:solidFill>
                  <a:schemeClr val="bg2"/>
                </a:solidFill>
                <a:latin typeface="+mn-lt"/>
                <a:ea typeface="ＭＳ Ｐゴシック" pitchFamily="96" charset="-128"/>
              </a:rPr>
              <a:pPr algn="r" eaLnBrk="0" hangingPunct="0">
                <a:spcBef>
                  <a:spcPct val="0"/>
                </a:spcBef>
                <a:buFontTx/>
                <a:buNone/>
                <a:defRPr/>
              </a:pPr>
              <a:t>28</a:t>
            </a:fld>
            <a:endParaRPr lang="de-DE" sz="1200" dirty="0">
              <a:solidFill>
                <a:schemeClr val="tx1"/>
              </a:solidFill>
              <a:latin typeface="+mn-lt"/>
              <a:ea typeface="ＭＳ Ｐゴシック" pitchFamily="96" charset="-128"/>
            </a:endParaRPr>
          </a:p>
        </p:txBody>
      </p:sp>
      <p:pic>
        <p:nvPicPr>
          <p:cNvPr id="67588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608013"/>
            <a:ext cx="5305425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Textfeld 20"/>
          <p:cNvSpPr txBox="1">
            <a:spLocks noChangeArrowheads="1"/>
          </p:cNvSpPr>
          <p:nvPr/>
        </p:nvSpPr>
        <p:spPr bwMode="auto">
          <a:xfrm>
            <a:off x="5640388" y="2690813"/>
            <a:ext cx="222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rgbClr val="92D050"/>
                </a:solidFill>
                <a:latin typeface="Arial" charset="0"/>
                <a:ea typeface="ＭＳ Ｐゴシック" pitchFamily="34" charset="-128"/>
              </a:rPr>
              <a:t>OMCT RL04</a:t>
            </a:r>
          </a:p>
        </p:txBody>
      </p:sp>
      <p:sp>
        <p:nvSpPr>
          <p:cNvPr id="67590" name="Textfeld 21"/>
          <p:cNvSpPr txBox="1">
            <a:spLocks noChangeArrowheads="1"/>
          </p:cNvSpPr>
          <p:nvPr/>
        </p:nvSpPr>
        <p:spPr bwMode="auto">
          <a:xfrm>
            <a:off x="5640388" y="5138738"/>
            <a:ext cx="222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sz="2800" b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OMCT RL05</a:t>
            </a:r>
          </a:p>
        </p:txBody>
      </p:sp>
      <p:pic>
        <p:nvPicPr>
          <p:cNvPr id="6759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3076575"/>
            <a:ext cx="52165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2" name="Ellipse 7"/>
          <p:cNvSpPr>
            <a:spLocks noChangeArrowheads="1"/>
          </p:cNvSpPr>
          <p:nvPr/>
        </p:nvSpPr>
        <p:spPr bwMode="auto">
          <a:xfrm>
            <a:off x="4192588" y="3278188"/>
            <a:ext cx="1258887" cy="569912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de-DE" sz="24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7593" name="Ellipse 8"/>
          <p:cNvSpPr>
            <a:spLocks noChangeArrowheads="1"/>
          </p:cNvSpPr>
          <p:nvPr/>
        </p:nvSpPr>
        <p:spPr bwMode="auto">
          <a:xfrm>
            <a:off x="769938" y="5059363"/>
            <a:ext cx="915987" cy="449262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de-DE" sz="24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7594" name="Ellipse 9"/>
          <p:cNvSpPr>
            <a:spLocks noChangeArrowheads="1"/>
          </p:cNvSpPr>
          <p:nvPr/>
        </p:nvSpPr>
        <p:spPr bwMode="auto">
          <a:xfrm>
            <a:off x="519113" y="3298825"/>
            <a:ext cx="915987" cy="449263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de-DE" sz="24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7595" name="Ellipse 10"/>
          <p:cNvSpPr>
            <a:spLocks noChangeArrowheads="1"/>
          </p:cNvSpPr>
          <p:nvPr/>
        </p:nvSpPr>
        <p:spPr bwMode="auto">
          <a:xfrm>
            <a:off x="4589463" y="4972050"/>
            <a:ext cx="915987" cy="449263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de-DE" sz="24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7596" name="Ellipse 11"/>
          <p:cNvSpPr>
            <a:spLocks noChangeArrowheads="1"/>
          </p:cNvSpPr>
          <p:nvPr/>
        </p:nvSpPr>
        <p:spPr bwMode="auto">
          <a:xfrm>
            <a:off x="1989138" y="2043113"/>
            <a:ext cx="587375" cy="34925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FontTx/>
              <a:buNone/>
            </a:pPr>
            <a:endParaRPr lang="de-DE" sz="24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el 1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sz="2000" dirty="0" smtClean="0">
                <a:solidFill>
                  <a:srgbClr val="FFFFFF"/>
                </a:solidFill>
              </a:rPr>
              <a:t>Impact on K-band Range-Rate (</a:t>
            </a:r>
            <a:r>
              <a:rPr lang="en-US" sz="2000" dirty="0" err="1" smtClean="0">
                <a:solidFill>
                  <a:srgbClr val="FFFFFF"/>
                </a:solidFill>
              </a:rPr>
              <a:t>kbrr</a:t>
            </a:r>
            <a:r>
              <a:rPr lang="en-US" sz="2000" dirty="0" smtClean="0">
                <a:solidFill>
                  <a:srgbClr val="FFFFFF"/>
                </a:solidFill>
              </a:rPr>
              <a:t>) Residuals </a:t>
            </a:r>
            <a:endParaRPr lang="de-DE" sz="2000" dirty="0" smtClean="0"/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6934200" y="6465888"/>
            <a:ext cx="838200" cy="341312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0" hangingPunct="0">
              <a:spcBef>
                <a:spcPct val="0"/>
              </a:spcBef>
              <a:buFontTx/>
              <a:buNone/>
              <a:defRPr/>
            </a:pPr>
            <a:fld id="{C26A328D-A906-4BAE-A09E-962333A92003}" type="slidenum">
              <a:rPr lang="de-DE" sz="1200">
                <a:solidFill>
                  <a:schemeClr val="bg2"/>
                </a:solidFill>
                <a:latin typeface="+mn-lt"/>
                <a:ea typeface="ＭＳ Ｐゴシック" pitchFamily="96" charset="-128"/>
              </a:rPr>
              <a:pPr algn="r" eaLnBrk="0" hangingPunct="0">
                <a:spcBef>
                  <a:spcPct val="0"/>
                </a:spcBef>
                <a:buFontTx/>
                <a:buNone/>
                <a:defRPr/>
              </a:pPr>
              <a:t>29</a:t>
            </a:fld>
            <a:endParaRPr lang="de-DE" sz="1200" dirty="0">
              <a:solidFill>
                <a:schemeClr val="tx1"/>
              </a:solidFill>
              <a:latin typeface="+mn-lt"/>
              <a:ea typeface="ＭＳ Ｐゴシック" pitchFamily="96" charset="-128"/>
            </a:endParaRPr>
          </a:p>
        </p:txBody>
      </p:sp>
      <p:pic>
        <p:nvPicPr>
          <p:cNvPr id="72708" name="Grafik 16" descr="RESIDUEN_KRR_2008_AOD1B_RL04-RL05_blockmea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8" y="3465513"/>
            <a:ext cx="46482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Grafik 7" descr="RESIDUEN_KRR_2008_AOD1B_RL04-RL05_MONTHLY_MEAN_blockmean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684213"/>
            <a:ext cx="46482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0" name="Textfeld 19"/>
          <p:cNvSpPr txBox="1">
            <a:spLocks noChangeArrowheads="1"/>
          </p:cNvSpPr>
          <p:nvPr/>
        </p:nvSpPr>
        <p:spPr bwMode="auto">
          <a:xfrm>
            <a:off x="0" y="5640388"/>
            <a:ext cx="4487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rgbClr val="00589C"/>
                </a:solidFill>
                <a:latin typeface="Arial" charset="0"/>
                <a:ea typeface="ＭＳ Ｐゴシック" pitchFamily="34" charset="-128"/>
              </a:rPr>
              <a:t>locally averaged (2° x 2°) kbrr residuals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rgbClr val="00589C"/>
                </a:solidFill>
                <a:latin typeface="Arial" charset="0"/>
                <a:ea typeface="ＭＳ Ｐゴシック" pitchFamily="34" charset="-128"/>
              </a:rPr>
              <a:t>for 2008 (AOD RL04 – AOD RL05)</a:t>
            </a:r>
            <a:endParaRPr lang="en-US" sz="18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72711" name="Textfeld 19"/>
          <p:cNvSpPr txBox="1">
            <a:spLocks noChangeArrowheads="1"/>
          </p:cNvSpPr>
          <p:nvPr/>
        </p:nvSpPr>
        <p:spPr bwMode="auto">
          <a:xfrm>
            <a:off x="4451350" y="781050"/>
            <a:ext cx="48053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rgbClr val="00589C"/>
                </a:solidFill>
                <a:latin typeface="Arial" charset="0"/>
                <a:ea typeface="ＭＳ Ｐゴシック" pitchFamily="34" charset="-128"/>
              </a:rPr>
              <a:t>locally averaged (2° x 2°) kbrr residuals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800" b="1">
                <a:solidFill>
                  <a:srgbClr val="00589C"/>
                </a:solidFill>
                <a:latin typeface="Arial" charset="0"/>
                <a:ea typeface="ＭＳ Ｐゴシック" pitchFamily="34" charset="-128"/>
              </a:rPr>
              <a:t>for 2008 (AOD RL04_sm  – AOD RL05_sm)</a:t>
            </a:r>
            <a:endParaRPr lang="en-US" sz="180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el 1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en-US" smtClean="0"/>
              <a:t>Impact on GRACE gravity fields: GFZ RL05</a:t>
            </a:r>
            <a:endParaRPr lang="de-DE" smtClean="0"/>
          </a:p>
        </p:txBody>
      </p:sp>
      <p:sp>
        <p:nvSpPr>
          <p:cNvPr id="4" name="Foliennummernplatzhalter 3"/>
          <p:cNvSpPr txBox="1">
            <a:spLocks noGrp="1"/>
          </p:cNvSpPr>
          <p:nvPr/>
        </p:nvSpPr>
        <p:spPr bwMode="auto">
          <a:xfrm>
            <a:off x="6934200" y="6465888"/>
            <a:ext cx="838200" cy="341312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0" hangingPunct="0">
              <a:spcBef>
                <a:spcPct val="0"/>
              </a:spcBef>
              <a:buFontTx/>
              <a:buNone/>
              <a:defRPr/>
            </a:pPr>
            <a:fld id="{9CE69D3B-00D2-40DB-B80C-5F632EB7486D}" type="slidenum">
              <a:rPr lang="de-DE" sz="1200">
                <a:solidFill>
                  <a:schemeClr val="bg2"/>
                </a:solidFill>
                <a:latin typeface="+mn-lt"/>
                <a:ea typeface="ＭＳ Ｐゴシック" pitchFamily="96" charset="-128"/>
              </a:rPr>
              <a:pPr algn="r" eaLnBrk="0" hangingPunct="0">
                <a:spcBef>
                  <a:spcPct val="0"/>
                </a:spcBef>
                <a:buFontTx/>
                <a:buNone/>
                <a:defRPr/>
              </a:pPr>
              <a:t>30</a:t>
            </a:fld>
            <a:endParaRPr lang="de-DE" sz="1200" dirty="0">
              <a:solidFill>
                <a:schemeClr val="tx1"/>
              </a:solidFill>
              <a:latin typeface="+mn-lt"/>
              <a:ea typeface="ＭＳ Ｐゴシック" pitchFamily="96" charset="-128"/>
            </a:endParaRPr>
          </a:p>
        </p:txBody>
      </p:sp>
      <p:sp>
        <p:nvSpPr>
          <p:cNvPr id="73732" name="Rechteck 5"/>
          <p:cNvSpPr>
            <a:spLocks noChangeArrowheads="1"/>
          </p:cNvSpPr>
          <p:nvPr/>
        </p:nvSpPr>
        <p:spPr bwMode="auto">
          <a:xfrm>
            <a:off x="438150" y="4314825"/>
            <a:ext cx="35544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RL05 with </a:t>
            </a:r>
            <a:r>
              <a:rPr lang="de-DE" sz="1600" b="1">
                <a:solidFill>
                  <a:srgbClr val="92D050"/>
                </a:solidFill>
                <a:latin typeface="Arial" charset="0"/>
                <a:ea typeface="ＭＳ Ｐゴシック" pitchFamily="34" charset="-128"/>
              </a:rPr>
              <a:t>AOD1B RL04</a:t>
            </a: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	wRMS = </a:t>
            </a:r>
            <a:r>
              <a:rPr lang="de-DE" sz="1600" b="1">
                <a:solidFill>
                  <a:srgbClr val="92D050"/>
                </a:solidFill>
                <a:latin typeface="Arial" charset="0"/>
                <a:ea typeface="ＭＳ Ｐゴシック" pitchFamily="34" charset="-128"/>
              </a:rPr>
              <a:t>4.91 mm</a:t>
            </a: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Geoid</a:t>
            </a:r>
          </a:p>
          <a:p>
            <a:pPr>
              <a:spcBef>
                <a:spcPct val="0"/>
              </a:spcBef>
              <a:buFontTx/>
              <a:buNone/>
            </a:pPr>
            <a:endParaRPr lang="de-DE" sz="1600" b="1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RL05 with </a:t>
            </a:r>
            <a:r>
              <a:rPr lang="de-DE" sz="1600" b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AOD1B RL05</a:t>
            </a: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	wRMS = </a:t>
            </a:r>
            <a:r>
              <a:rPr lang="de-DE" sz="1600" b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4.74 mm </a:t>
            </a:r>
            <a:r>
              <a:rPr lang="de-DE" sz="1600" b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Geoid</a:t>
            </a:r>
          </a:p>
        </p:txBody>
      </p:sp>
      <p:pic>
        <p:nvPicPr>
          <p:cNvPr id="73733" name="Grafik 7" descr="GSM+GAC_200802_AOD1B_RL04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013"/>
            <a:ext cx="3959225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Grafik 8" descr="GSM+GAC_200802_AOD1B_RL05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3" y="612775"/>
            <a:ext cx="3959225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Textfeld 5"/>
          <p:cNvSpPr txBox="1">
            <a:spLocks noChangeArrowheads="1"/>
          </p:cNvSpPr>
          <p:nvPr/>
        </p:nvSpPr>
        <p:spPr bwMode="auto">
          <a:xfrm>
            <a:off x="7775575" y="836613"/>
            <a:ext cx="1106488" cy="64611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sz="180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February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sz="180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2007</a:t>
            </a:r>
          </a:p>
        </p:txBody>
      </p:sp>
      <p:pic>
        <p:nvPicPr>
          <p:cNvPr id="10" name="Grafik 9" descr="diff_GSM+GAC_200802_AOD1B_RL05-RL04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3181350"/>
            <a:ext cx="4319588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DE" sz="2200" dirty="0" smtClean="0"/>
              <a:t>Take-</a:t>
            </a:r>
            <a:r>
              <a:rPr lang="de-DE" sz="2200" dirty="0" err="1" smtClean="0"/>
              <a:t>home</a:t>
            </a:r>
            <a:r>
              <a:rPr lang="de-DE" sz="2200" dirty="0" smtClean="0"/>
              <a:t> </a:t>
            </a:r>
            <a:r>
              <a:rPr lang="de-DE" sz="2200" dirty="0" err="1" smtClean="0"/>
              <a:t>message</a:t>
            </a:r>
            <a:r>
              <a:rPr lang="de-DE" sz="2200" dirty="0" smtClean="0"/>
              <a:t> (II)</a:t>
            </a:r>
          </a:p>
        </p:txBody>
      </p:sp>
      <p:sp>
        <p:nvSpPr>
          <p:cNvPr id="5" name="Foliennummernplatzhalter 4"/>
          <p:cNvSpPr txBox="1">
            <a:spLocks noGrp="1"/>
          </p:cNvSpPr>
          <p:nvPr/>
        </p:nvSpPr>
        <p:spPr bwMode="auto">
          <a:xfrm>
            <a:off x="6934200" y="6465888"/>
            <a:ext cx="838200" cy="341312"/>
          </a:xfrm>
          <a:prstGeom prst="rect">
            <a:avLst/>
          </a:prstGeom>
          <a:noFill/>
          <a:extLst/>
        </p:spPr>
        <p:txBody>
          <a:bodyPr/>
          <a:lstStyle/>
          <a:p>
            <a:pPr algn="r" eaLnBrk="0" hangingPunct="0">
              <a:spcBef>
                <a:spcPct val="0"/>
              </a:spcBef>
              <a:buFontTx/>
              <a:buNone/>
              <a:defRPr/>
            </a:pPr>
            <a:fld id="{1AD194F2-D751-4F2B-9768-9A70C6948889}" type="slidenum">
              <a:rPr lang="de-DE" sz="1200">
                <a:solidFill>
                  <a:schemeClr val="bg2"/>
                </a:solidFill>
                <a:latin typeface="+mn-lt"/>
                <a:ea typeface="ＭＳ Ｐゴシック" pitchFamily="96" charset="-128"/>
              </a:rPr>
              <a:pPr algn="r" eaLnBrk="0" hangingPunct="0">
                <a:spcBef>
                  <a:spcPct val="0"/>
                </a:spcBef>
                <a:buFontTx/>
                <a:buNone/>
                <a:defRPr/>
              </a:pPr>
              <a:t>31</a:t>
            </a:fld>
            <a:endParaRPr lang="de-DE" sz="1200" dirty="0">
              <a:solidFill>
                <a:schemeClr val="tx1"/>
              </a:solidFill>
              <a:latin typeface="+mn-lt"/>
              <a:ea typeface="ＭＳ Ｐゴシック" pitchFamily="96" charset="-128"/>
            </a:endParaRPr>
          </a:p>
        </p:txBody>
      </p:sp>
      <p:sp>
        <p:nvSpPr>
          <p:cNvPr id="80900" name="Textfeld 8"/>
          <p:cNvSpPr txBox="1">
            <a:spLocks noChangeArrowheads="1"/>
          </p:cNvSpPr>
          <p:nvPr/>
        </p:nvSpPr>
        <p:spPr bwMode="auto">
          <a:xfrm>
            <a:off x="528638" y="1162050"/>
            <a:ext cx="74803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OMCT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bottom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pressure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series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with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increased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spatial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resolution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are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available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for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GRACE de-aliasing (AOD1B RL05)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short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-term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variability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substantially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improved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wrt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. 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in-situ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bottom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pressure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and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ENVISAT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Jason-1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sea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level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anomalies</a:t>
            </a:r>
            <a:endParaRPr lang="de-DE" sz="1800" dirty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kbrr-residuals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are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largely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reduced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over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the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Southern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Ocean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but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increase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in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several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shallow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water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regions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(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primarily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related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to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trends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)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new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AOD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contributes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to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the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lower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noise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level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in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re-processed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GRACE 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RL05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monthly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solutions</a:t>
            </a:r>
            <a:endParaRPr lang="de-DE" sz="1800" dirty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6" name="Textfeld 3"/>
          <p:cNvSpPr txBox="1">
            <a:spLocks noChangeArrowheads="1"/>
          </p:cNvSpPr>
          <p:nvPr/>
        </p:nvSpPr>
        <p:spPr bwMode="auto">
          <a:xfrm>
            <a:off x="528638" y="4618831"/>
            <a:ext cx="779938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1pPr>
            <a:lvl2pPr marL="742950" indent="-28575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2pPr>
            <a:lvl3pPr marL="11430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3pPr>
            <a:lvl4pPr marL="16002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4pPr>
            <a:lvl5pPr marL="2057400" indent="-228600" eaLnBrk="0" hangingPunct="0">
              <a:defRPr sz="2600">
                <a:solidFill>
                  <a:srgbClr val="004B92"/>
                </a:solidFill>
                <a:latin typeface="News Gothic M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>
                <a:solidFill>
                  <a:srgbClr val="004B92"/>
                </a:solidFill>
                <a:latin typeface="News Gothic MT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de-DE" sz="18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Future</a:t>
            </a:r>
            <a:endParaRPr lang="de-DE" sz="1800" dirty="0">
              <a:solidFill>
                <a:srgbClr val="FF0000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consider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ERA Interim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atmospheric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data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: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no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discontinuities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, but time-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series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is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only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sequentially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updated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with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some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months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latency</a:t>
            </a: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Consideration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numerical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improvements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for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the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3D </a:t>
            </a:r>
            <a:r>
              <a:rPr lang="de-DE" sz="1800" dirty="0" err="1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integration</a:t>
            </a:r>
            <a:r>
              <a:rPr lang="de-DE" sz="1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of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atmospheric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masses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suggested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by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Forootan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et al. (JGR,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under</a:t>
            </a:r>
            <a:r>
              <a:rPr lang="de-DE" sz="1800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 </a:t>
            </a:r>
            <a:r>
              <a:rPr lang="de-DE" sz="1800" dirty="0" err="1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review</a:t>
            </a:r>
            <a:r>
              <a:rPr lang="de-DE" sz="1800" dirty="0" smtClean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)</a:t>
            </a:r>
            <a:endParaRPr lang="de-DE" sz="1800" dirty="0">
              <a:solidFill>
                <a:schemeClr val="tx1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399"/>
      </a:hlink>
      <a:folHlink>
        <a:srgbClr val="003399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609D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2600" b="0" i="0" u="none" strike="noStrike" cap="none" normalizeH="0" baseline="0" smtClean="0">
            <a:ln>
              <a:noFill/>
            </a:ln>
            <a:solidFill>
              <a:srgbClr val="004B92"/>
            </a:solidFill>
            <a:effectLst/>
            <a:latin typeface="News Gothic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rgbClr val="00609D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de-DE" sz="2600" b="0" i="0" u="none" strike="noStrike" cap="none" normalizeH="0" baseline="0" smtClean="0">
            <a:ln>
              <a:noFill/>
            </a:ln>
            <a:solidFill>
              <a:srgbClr val="004B92"/>
            </a:solidFill>
            <a:effectLst/>
            <a:latin typeface="News Gothic MT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1423</Words>
  <Application>Microsoft Office PowerPoint</Application>
  <PresentationFormat>Bildschirmpräsentation (4:3)</PresentationFormat>
  <Paragraphs>292</Paragraphs>
  <Slides>31</Slides>
  <Notes>30</Notes>
  <HiddenSlides>0</HiddenSlides>
  <MMClips>2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2" baseType="lpstr">
      <vt:lpstr>Standarddesign</vt:lpstr>
      <vt:lpstr>IGCP565 Workshop, Johannesburg, 2012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Bottom Pressure Anomalies: Snapshot</vt:lpstr>
      <vt:lpstr>Validation: ENVISAT &amp; in-situ OBP (&lt; 30 days)</vt:lpstr>
      <vt:lpstr>Impact on K-band Range-Rate (kbrr) Residuals </vt:lpstr>
      <vt:lpstr>Impact on GRACE gravity fields: GFZ RL05</vt:lpstr>
      <vt:lpstr>Take-home message (II)</vt:lpstr>
    </vt:vector>
  </TitlesOfParts>
  <Company>IGG - Uni Bonn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Michael Kneuper</dc:creator>
  <dc:description>Vorläufige Version der IGG-Folie_x000d_
Bitte nur zu Testzwecken verwenden !</dc:description>
  <cp:lastModifiedBy>Kusche</cp:lastModifiedBy>
  <cp:revision>473</cp:revision>
  <dcterms:created xsi:type="dcterms:W3CDTF">2006-05-15T09:14:39Z</dcterms:created>
  <dcterms:modified xsi:type="dcterms:W3CDTF">2012-10-29T07:48:40Z</dcterms:modified>
</cp:coreProperties>
</file>