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theme/theme5.xml" ContentType="application/vnd.openxmlformats-officedocument.them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theme/theme3.xml" ContentType="application/vnd.openxmlformats-officedocument.them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9.xml" ContentType="application/vnd.openxmlformats-officedocument.presentationml.slideLayout+xml"/>
  <Override PartName="/ppt/theme/theme10.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Default Extension="gif" ContentType="image/gi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94" r:id="rId3"/>
    <p:sldMasterId id="2147483722" r:id="rId4"/>
    <p:sldMasterId id="2147483724" r:id="rId5"/>
    <p:sldMasterId id="2147483726" r:id="rId6"/>
    <p:sldMasterId id="2147483738" r:id="rId7"/>
    <p:sldMasterId id="2147483742" r:id="rId8"/>
    <p:sldMasterId id="2147483746" r:id="rId9"/>
    <p:sldMasterId id="2147483748" r:id="rId10"/>
    <p:sldMasterId id="2147483750" r:id="rId11"/>
    <p:sldMasterId id="2147483754" r:id="rId12"/>
  </p:sldMasterIdLst>
  <p:notesMasterIdLst>
    <p:notesMasterId r:id="rId54"/>
  </p:notesMasterIdLst>
  <p:sldIdLst>
    <p:sldId id="283" r:id="rId13"/>
    <p:sldId id="354" r:id="rId14"/>
    <p:sldId id="323" r:id="rId15"/>
    <p:sldId id="334" r:id="rId16"/>
    <p:sldId id="333" r:id="rId17"/>
    <p:sldId id="318" r:id="rId18"/>
    <p:sldId id="306" r:id="rId19"/>
    <p:sldId id="349" r:id="rId20"/>
    <p:sldId id="304" r:id="rId21"/>
    <p:sldId id="320" r:id="rId22"/>
    <p:sldId id="285" r:id="rId23"/>
    <p:sldId id="284" r:id="rId24"/>
    <p:sldId id="356" r:id="rId25"/>
    <p:sldId id="339" r:id="rId26"/>
    <p:sldId id="350" r:id="rId27"/>
    <p:sldId id="340" r:id="rId28"/>
    <p:sldId id="337" r:id="rId29"/>
    <p:sldId id="338" r:id="rId30"/>
    <p:sldId id="341" r:id="rId31"/>
    <p:sldId id="342" r:id="rId32"/>
    <p:sldId id="343" r:id="rId33"/>
    <p:sldId id="324" r:id="rId34"/>
    <p:sldId id="358" r:id="rId35"/>
    <p:sldId id="357" r:id="rId36"/>
    <p:sldId id="344" r:id="rId37"/>
    <p:sldId id="312" r:id="rId38"/>
    <p:sldId id="346" r:id="rId39"/>
    <p:sldId id="355" r:id="rId40"/>
    <p:sldId id="345" r:id="rId41"/>
    <p:sldId id="347" r:id="rId42"/>
    <p:sldId id="330" r:id="rId43"/>
    <p:sldId id="351" r:id="rId44"/>
    <p:sldId id="329" r:id="rId45"/>
    <p:sldId id="352" r:id="rId46"/>
    <p:sldId id="299" r:id="rId47"/>
    <p:sldId id="314" r:id="rId48"/>
    <p:sldId id="316" r:id="rId49"/>
    <p:sldId id="300" r:id="rId50"/>
    <p:sldId id="336" r:id="rId51"/>
    <p:sldId id="353" r:id="rId52"/>
    <p:sldId id="332" r:id="rId5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FF99"/>
    <a:srgbClr val="FFFFCC"/>
    <a:srgbClr val="FFFFFF"/>
    <a:srgbClr val="00CC99"/>
    <a:srgbClr val="CCCC00"/>
    <a:srgbClr val="808080"/>
    <a:srgbClr val="00B0F0"/>
    <a:srgbClr val="333300"/>
    <a:srgbClr val="34343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7" autoAdjust="0"/>
    <p:restoredTop sz="94718" autoAdjust="0"/>
  </p:normalViewPr>
  <p:slideViewPr>
    <p:cSldViewPr>
      <p:cViewPr varScale="1">
        <p:scale>
          <a:sx n="67" d="100"/>
          <a:sy n="67" d="100"/>
        </p:scale>
        <p:origin x="-18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04917-A1F2-4B8D-A8F1-AFE48F97B3CA}" type="datetimeFigureOut">
              <a:rPr kumimoji="1" lang="ja-JP" altLang="en-US" smtClean="0"/>
              <a:pPr/>
              <a:t>2010/10/11</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EB452-78FF-4D53-940F-D1FD841DD578}"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D3E96D-47DC-47CE-A517-1C78D3C3EF8D}" type="slidenum">
              <a:rPr lang="en-US" altLang="ja-JP">
                <a:solidFill>
                  <a:srgbClr val="000000"/>
                </a:solidFill>
              </a:rPr>
              <a:pPr/>
              <a:t>7</a:t>
            </a:fld>
            <a:endParaRPr lang="en-US" altLang="ja-JP">
              <a:solidFill>
                <a:srgbClr val="000000"/>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r>
              <a:rPr lang="en-US" altLang="ja-JP"/>
              <a:t>There are four factors responsible for the gravity change.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C4EB452-78FF-4D53-940F-D1FD841DD578}" type="slidenum">
              <a:rPr kumimoji="1" lang="ja-JP" altLang="en-US" smtClean="0"/>
              <a:pPr/>
              <a:t>8</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14C516-1F80-4DCD-9134-FBA9C22F0011}" type="slidenum">
              <a:rPr lang="en-US" altLang="ja-JP">
                <a:solidFill>
                  <a:srgbClr val="000000"/>
                </a:solidFill>
              </a:rPr>
              <a:pPr/>
              <a:t>9</a:t>
            </a:fld>
            <a:endParaRPr lang="en-US" altLang="ja-JP">
              <a:solidFill>
                <a:srgbClr val="000000"/>
              </a:solidFill>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altLang="ja-JP"/>
              <a:t>Coseismic gravity change was first observed by satellite for the 2004 Sumatra-Andaman Eq.</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5B3809-22D3-48BE-9CF4-F3C4AE29A68D}" type="slidenum">
              <a:rPr lang="en-US" altLang="ja-JP">
                <a:solidFill>
                  <a:srgbClr val="000000"/>
                </a:solidFill>
              </a:rPr>
              <a:pPr/>
              <a:t>26</a:t>
            </a:fld>
            <a:endParaRPr lang="en-US" altLang="ja-JP">
              <a:solidFill>
                <a:srgbClr val="000000"/>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endParaRPr lang="en-US" altLang="ja-JP"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E529B5-74DA-473A-86D1-DC9028BB7258}" type="slidenum">
              <a:rPr lang="en-US" altLang="ja-JP">
                <a:solidFill>
                  <a:srgbClr val="000000"/>
                </a:solidFill>
              </a:rPr>
              <a:pPr/>
              <a:t>36</a:t>
            </a:fld>
            <a:endParaRPr lang="en-US" altLang="ja-JP">
              <a:solidFill>
                <a:srgbClr val="000000"/>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ja-JP"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B380EE9-5396-4187-AB00-A877457BB868}" type="slidenum">
              <a:rPr lang="en-US" altLang="ja-JP">
                <a:solidFill>
                  <a:srgbClr val="000000"/>
                </a:solidFill>
              </a:rPr>
              <a:pPr>
                <a:defRPr/>
              </a:pPr>
              <a:t>&lt;#&gt;</a:t>
            </a:fld>
            <a:endParaRPr lang="en-US" altLang="ja-JP">
              <a:solidFill>
                <a:srgbClr val="000000"/>
              </a:solidFill>
            </a:endParaRPr>
          </a:p>
        </p:txBody>
      </p:sp>
    </p:spTree>
  </p:cSld>
  <p:clrMapOvr>
    <a:masterClrMapping/>
  </p:clrMapOvr>
  <p:transition spd="med">
    <p:cover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39A5A8AE-B973-496B-AAD4-344BF0A502C9}" type="slidenum">
              <a:rPr lang="en-US" altLang="ja-JP">
                <a:solidFill>
                  <a:srgbClr val="000000"/>
                </a:solidFill>
              </a:rPr>
              <a:pPr/>
              <a:t>&lt;#&gt;</a:t>
            </a:fld>
            <a:endParaRPr lang="en-US" altLang="ja-JP">
              <a:solidFill>
                <a:srgbClr val="000000"/>
              </a:solidFill>
            </a:endParaRPr>
          </a:p>
        </p:txBody>
      </p:sp>
    </p:spTree>
  </p:cSld>
  <p:clrMapOvr>
    <a:masterClrMapping/>
  </p:clrMapOvr>
  <p:transition spd="med">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39A5A8AE-B973-496B-AAD4-344BF0A502C9}" type="slidenum">
              <a:rPr lang="en-US" altLang="ja-JP">
                <a:solidFill>
                  <a:srgbClr val="000000"/>
                </a:solidFill>
              </a:rPr>
              <a:pPr/>
              <a:t>&lt;#&gt;</a:t>
            </a:fld>
            <a:endParaRPr lang="en-US" altLang="ja-JP">
              <a:solidFill>
                <a:srgbClr val="000000"/>
              </a:solidFill>
            </a:endParaRPr>
          </a:p>
        </p:txBody>
      </p:sp>
    </p:spTree>
  </p:cSld>
  <p:clrMapOvr>
    <a:masterClrMapping/>
  </p:clrMapOvr>
  <p:transition spd="med">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7B0B3861-9D73-468F-8F19-D6C670D0914C}" type="slidenum">
              <a:rPr lang="en-US" altLang="ja-JP">
                <a:solidFill>
                  <a:srgbClr val="000000"/>
                </a:solidFill>
              </a:rPr>
              <a:pPr/>
              <a:t>&lt;#&gt;</a:t>
            </a:fld>
            <a:endParaRPr lang="en-US" altLang="ja-JP">
              <a:solidFill>
                <a:srgbClr val="000000"/>
              </a:solidFill>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B380EE9-5396-4187-AB00-A877457BB868}" type="slidenum">
              <a:rPr lang="en-US" altLang="ja-JP">
                <a:solidFill>
                  <a:srgbClr val="000000"/>
                </a:solidFill>
              </a:rPr>
              <a:pPr>
                <a:defRPr/>
              </a:pPr>
              <a:t>&lt;#&gt;</a:t>
            </a:fld>
            <a:endParaRPr lang="en-US" altLang="ja-JP">
              <a:solidFill>
                <a:srgbClr val="000000"/>
              </a:solidFill>
            </a:endParaRPr>
          </a:p>
        </p:txBody>
      </p:sp>
    </p:spTree>
  </p:cSld>
  <p:clrMapOvr>
    <a:masterClrMapping/>
  </p:clrMapOvr>
  <p:transition spd="med">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F36B5371-0AF3-4217-BC43-5026E09E93CF}" type="slidenum">
              <a:rPr lang="en-US" altLang="ja-JP">
                <a:solidFill>
                  <a:srgbClr val="000000"/>
                </a:solidFill>
              </a:rPr>
              <a:pPr/>
              <a:t>&lt;#&gt;</a:t>
            </a:fld>
            <a:endParaRPr lang="en-US" altLang="ja-JP">
              <a:solidFill>
                <a:srgbClr val="000000"/>
              </a:solidFill>
            </a:endParaRPr>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6BE0674B-9CEA-48C9-B5E5-2601EFD0BA58}"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6BE0674B-9CEA-48C9-B5E5-2601EFD0BA58}"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6BE0674B-9CEA-48C9-B5E5-2601EFD0BA58}"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6BE0674B-9CEA-48C9-B5E5-2601EFD0BA58}"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A31C7249-8C26-4907-B395-310A8DA0F1FF}"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76369734-00EC-4FF1-A536-A34798E5BA2D}"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50" charset="-128"/>
              </a:defRPr>
            </a:lvl1pPr>
          </a:lstStyle>
          <a:p>
            <a:pPr fontAlgn="base">
              <a:spcBef>
                <a:spcPct val="0"/>
              </a:spcBef>
              <a:spcAft>
                <a:spcPct val="0"/>
              </a:spcAft>
              <a:defRPr/>
            </a:pPr>
            <a:fld id="{70E38ACF-E83A-4EF2-B535-1B14C474812D}" type="slidenum">
              <a:rPr lang="en-US" altLang="ja-JP">
                <a:solidFill>
                  <a:srgbClr val="000000"/>
                </a:solidFill>
              </a:rPr>
              <a:pPr fontAlgn="base">
                <a:spcBef>
                  <a:spcPct val="0"/>
                </a:spcBef>
                <a:spcAft>
                  <a:spcPct val="0"/>
                </a:spcAft>
                <a:defRPr/>
              </a:pPr>
              <a:t>&lt;#&gt;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Lst>
  <p:transition spd="med">
    <p:cover dir="r"/>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264C"/>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E4B7496-5596-465F-ADCD-DBF2CD166E86}"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Lst>
  <p:transition spd="med">
    <p:cover dir="r"/>
  </p:transition>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264C"/>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E4B7496-5596-465F-ADCD-DBF2CD166E86}"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51" r:id="rId1"/>
  </p:sldLayoutIdLst>
  <p:transition spd="med">
    <p:cover dir="r"/>
  </p:transition>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5463C86-CB50-4AB8-A527-BE4AB058C365}" type="slidenum">
              <a:rPr lang="en-US" altLang="ja-JP">
                <a:solidFill>
                  <a:srgbClr val="000000"/>
                </a:solidFill>
              </a:rPr>
              <a:pPr fontAlgn="base">
                <a:spcBef>
                  <a:spcPct val="0"/>
                </a:spcBef>
                <a:spcAft>
                  <a:spcPct val="0"/>
                </a:spcAft>
              </a:pPr>
              <a:t>&lt;#&gt;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755" r:id="rId1"/>
  </p:sldLayoutIdLst>
  <p:transition spd="med">
    <p:fade/>
  </p:transition>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charset="-128"/>
        </a:defRPr>
      </a:lvl2pPr>
      <a:lvl3pPr algn="ctr" rtl="0" fontAlgn="base">
        <a:spcBef>
          <a:spcPct val="0"/>
        </a:spcBef>
        <a:spcAft>
          <a:spcPct val="0"/>
        </a:spcAft>
        <a:defRPr kumimoji="1" sz="4400">
          <a:solidFill>
            <a:schemeClr val="tx2"/>
          </a:solidFill>
          <a:latin typeface="Times New Roman" pitchFamily="18" charset="0"/>
          <a:ea typeface="ＭＳ Ｐゴシック" charset="-128"/>
        </a:defRPr>
      </a:lvl3pPr>
      <a:lvl4pPr algn="ctr" rtl="0" fontAlgn="base">
        <a:spcBef>
          <a:spcPct val="0"/>
        </a:spcBef>
        <a:spcAft>
          <a:spcPct val="0"/>
        </a:spcAft>
        <a:defRPr kumimoji="1" sz="4400">
          <a:solidFill>
            <a:schemeClr val="tx2"/>
          </a:solidFill>
          <a:latin typeface="Times New Roman" pitchFamily="18" charset="0"/>
          <a:ea typeface="ＭＳ Ｐゴシック" charset="-128"/>
        </a:defRPr>
      </a:lvl4pPr>
      <a:lvl5pPr algn="ctr" rtl="0" fontAlgn="base">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50" charset="-128"/>
              </a:defRPr>
            </a:lvl1pPr>
          </a:lstStyle>
          <a:p>
            <a:pPr fontAlgn="base">
              <a:spcBef>
                <a:spcPct val="0"/>
              </a:spcBef>
              <a:spcAft>
                <a:spcPct val="0"/>
              </a:spcAft>
              <a:defRPr/>
            </a:pPr>
            <a:fld id="{70E38ACF-E83A-4EF2-B535-1B14C474812D}" type="slidenum">
              <a:rPr lang="en-US" altLang="ja-JP">
                <a:solidFill>
                  <a:srgbClr val="000000"/>
                </a:solidFill>
              </a:rPr>
              <a:pPr fontAlgn="base">
                <a:spcBef>
                  <a:spcPct val="0"/>
                </a:spcBef>
                <a:spcAft>
                  <a:spcPct val="0"/>
                </a:spcAft>
                <a:defRPr/>
              </a:pPr>
              <a:t>&lt;#&gt;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663" r:id="rId1"/>
  </p:sldLayoutIdLst>
  <p:transition spd="med">
    <p:cover dir="r"/>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5DF93D13-51D6-4C4F-BD84-B6D866BF3EAE}" type="slidenum">
              <a:rPr lang="en-US" altLang="ja-JP">
                <a:solidFill>
                  <a:srgbClr val="000000"/>
                </a:solidFill>
              </a:rPr>
              <a:pPr fontAlgn="base">
                <a:spcBef>
                  <a:spcPct val="0"/>
                </a:spcBef>
                <a:spcAft>
                  <a:spcPct val="0"/>
                </a:spcAft>
              </a:pPr>
              <a:t>&lt;#&gt;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695" r:id="rId1"/>
  </p:sldLayoutIdLst>
  <p:transition spd="slow">
    <p:random/>
  </p:transition>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A0934C8-4CFB-4CFA-BEA3-CEB5B3E517AD}"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23" r:id="rId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A0934C8-4CFB-4CFA-BEA3-CEB5B3E517AD}"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25" r:id="rId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A0934C8-4CFB-4CFA-BEA3-CEB5B3E517AD}"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27" r:id="rId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A0934C8-4CFB-4CFA-BEA3-CEB5B3E517AD}"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39" r:id="rId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894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894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894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894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2BEAED1-CD5D-403C-AAEB-A6E4492289AE}"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43" r:id="rId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894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894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894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894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2BEAED1-CD5D-403C-AAEB-A6E4492289AE}"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47" r:id="rId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26" descr="http://grad.isc.hokudai.ac.jp/cgi-bin/index.pl?page=files&amp;view_file=763_45"/>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25602" name="Text Box 2"/>
          <p:cNvSpPr txBox="1">
            <a:spLocks noChangeArrowheads="1"/>
          </p:cNvSpPr>
          <p:nvPr/>
        </p:nvSpPr>
        <p:spPr bwMode="auto">
          <a:xfrm>
            <a:off x="0" y="126499"/>
            <a:ext cx="9144000" cy="3170099"/>
          </a:xfrm>
          <a:prstGeom prst="rect">
            <a:avLst/>
          </a:prstGeom>
          <a:noFill/>
          <a:ln w="9525">
            <a:noFill/>
            <a:miter lim="800000"/>
            <a:headEnd/>
            <a:tailEnd/>
          </a:ln>
        </p:spPr>
        <p:txBody>
          <a:bodyPr wrap="square">
            <a:spAutoFit/>
          </a:bodyPr>
          <a:lstStyle/>
          <a:p>
            <a:pPr marL="342900" indent="-342900" algn="ctr" fontAlgn="base">
              <a:spcBef>
                <a:spcPct val="0"/>
              </a:spcBef>
              <a:spcAft>
                <a:spcPct val="0"/>
              </a:spcAft>
            </a:pPr>
            <a:endParaRPr lang="en-US" altLang="ja-JP" sz="3200" dirty="0">
              <a:solidFill>
                <a:srgbClr val="99CC00"/>
              </a:solidFill>
              <a:latin typeface="HGP正楷書体" pitchFamily="66" charset="-128"/>
              <a:ea typeface="HGP正楷書体" pitchFamily="66" charset="-128"/>
            </a:endParaRPr>
          </a:p>
          <a:p>
            <a:pPr marL="342900" indent="-342900" algn="ctr" fontAlgn="base">
              <a:spcBef>
                <a:spcPct val="0"/>
              </a:spcBef>
              <a:spcAft>
                <a:spcPct val="0"/>
              </a:spcAft>
            </a:pPr>
            <a:r>
              <a:rPr lang="en-US" altLang="ja-JP" sz="3600" dirty="0" smtClean="0">
                <a:solidFill>
                  <a:srgbClr val="FFFF00"/>
                </a:solidFill>
                <a:latin typeface="Comic Sans MS" pitchFamily="66" charset="0"/>
                <a:ea typeface="HGP正楷書体" pitchFamily="66" charset="-128"/>
              </a:rPr>
              <a:t>Coseismic </a:t>
            </a:r>
            <a:r>
              <a:rPr lang="ja-JP" altLang="en-US" sz="3600" dirty="0" smtClean="0">
                <a:solidFill>
                  <a:srgbClr val="FFFF00"/>
                </a:solidFill>
                <a:latin typeface="Comic Sans MS" pitchFamily="66" charset="0"/>
                <a:ea typeface="HGP正楷書体" pitchFamily="66" charset="-128"/>
              </a:rPr>
              <a:t>　　　　　　　　　　　　</a:t>
            </a:r>
            <a:r>
              <a:rPr lang="en-US" altLang="ja-JP" sz="3600" dirty="0" smtClean="0">
                <a:solidFill>
                  <a:srgbClr val="FFFF00"/>
                </a:solidFill>
                <a:latin typeface="Comic Sans MS" pitchFamily="66" charset="0"/>
                <a:ea typeface="HGP正楷書体" pitchFamily="66" charset="-128"/>
              </a:rPr>
              <a:t>gravity </a:t>
            </a:r>
            <a:r>
              <a:rPr lang="en-US" altLang="ja-JP" sz="3600" dirty="0" smtClean="0">
                <a:solidFill>
                  <a:srgbClr val="FFFF00"/>
                </a:solidFill>
                <a:latin typeface="Comic Sans MS" pitchFamily="66" charset="0"/>
                <a:ea typeface="HGP正楷書体" pitchFamily="66" charset="-128"/>
              </a:rPr>
              <a:t>changes by the 2010 Chile earthquake: </a:t>
            </a:r>
            <a:r>
              <a:rPr lang="en-US" altLang="ja-JP" sz="3200" dirty="0" smtClean="0">
                <a:solidFill>
                  <a:srgbClr val="99CC00"/>
                </a:solidFill>
                <a:latin typeface="Comic Sans MS" pitchFamily="66" charset="0"/>
                <a:ea typeface="HGP正楷書体" pitchFamily="66" charset="-128"/>
              </a:rPr>
              <a:t>separating hydrological and tectonic signals in GRACE data</a:t>
            </a:r>
            <a:endParaRPr lang="en-US" altLang="ja-JP" sz="3600" dirty="0" smtClean="0">
              <a:solidFill>
                <a:srgbClr val="99CC00"/>
              </a:solidFill>
              <a:latin typeface="Comic Sans MS" pitchFamily="66" charset="0"/>
              <a:ea typeface="HGP正楷書体" pitchFamily="66" charset="-128"/>
            </a:endParaRPr>
          </a:p>
          <a:p>
            <a:pPr marL="342900" indent="-342900" algn="ctr" fontAlgn="base">
              <a:spcBef>
                <a:spcPct val="0"/>
              </a:spcBef>
              <a:spcAft>
                <a:spcPct val="0"/>
              </a:spcAft>
            </a:pPr>
            <a:r>
              <a:rPr lang="ja-JP" altLang="en-US" sz="3200" dirty="0">
                <a:solidFill>
                  <a:srgbClr val="FF0000"/>
                </a:solidFill>
                <a:latin typeface="HGP正楷書体" pitchFamily="66" charset="-128"/>
                <a:ea typeface="HGP正楷書体" pitchFamily="66" charset="-128"/>
              </a:rPr>
              <a:t>　</a:t>
            </a:r>
          </a:p>
        </p:txBody>
      </p:sp>
      <p:sp>
        <p:nvSpPr>
          <p:cNvPr id="3" name="Text Box 2"/>
          <p:cNvSpPr txBox="1">
            <a:spLocks noChangeArrowheads="1"/>
          </p:cNvSpPr>
          <p:nvPr/>
        </p:nvSpPr>
        <p:spPr bwMode="auto">
          <a:xfrm>
            <a:off x="395536" y="3078827"/>
            <a:ext cx="8280920" cy="3662541"/>
          </a:xfrm>
          <a:prstGeom prst="rect">
            <a:avLst/>
          </a:prstGeom>
          <a:noFill/>
          <a:ln w="9525">
            <a:noFill/>
            <a:miter lim="800000"/>
            <a:headEnd/>
            <a:tailEnd/>
          </a:ln>
        </p:spPr>
        <p:txBody>
          <a:bodyPr wrap="square">
            <a:spAutoFit/>
          </a:bodyPr>
          <a:lstStyle/>
          <a:p>
            <a:pPr marL="342900" indent="-342900" algn="ctr" fontAlgn="base">
              <a:spcBef>
                <a:spcPct val="0"/>
              </a:spcBef>
              <a:spcAft>
                <a:spcPct val="0"/>
              </a:spcAft>
            </a:pPr>
            <a:r>
              <a:rPr lang="en-US" altLang="ja-JP" sz="3200" u="sng" dirty="0" smtClean="0">
                <a:solidFill>
                  <a:schemeClr val="accent5">
                    <a:lumMod val="25000"/>
                  </a:schemeClr>
                </a:solidFill>
                <a:latin typeface="Comic Sans MS" pitchFamily="66" charset="0"/>
                <a:ea typeface="HGP正楷書体" pitchFamily="66" charset="-128"/>
              </a:rPr>
              <a:t>Kosuke Heki</a:t>
            </a:r>
            <a:r>
              <a:rPr lang="en-US" altLang="ja-JP" sz="3200" dirty="0" smtClean="0">
                <a:solidFill>
                  <a:schemeClr val="accent5">
                    <a:lumMod val="25000"/>
                  </a:schemeClr>
                </a:solidFill>
                <a:latin typeface="Comic Sans MS" pitchFamily="66" charset="0"/>
                <a:ea typeface="HGP正楷書体" pitchFamily="66" charset="-128"/>
              </a:rPr>
              <a:t> </a:t>
            </a:r>
            <a:r>
              <a:rPr lang="en-US" altLang="ja-JP" sz="2800" dirty="0" smtClean="0">
                <a:solidFill>
                  <a:schemeClr val="accent5">
                    <a:lumMod val="25000"/>
                  </a:schemeClr>
                </a:solidFill>
                <a:latin typeface="Comic Sans MS" pitchFamily="66" charset="0"/>
                <a:ea typeface="HGP正楷書体" pitchFamily="66" charset="-128"/>
              </a:rPr>
              <a:t>&amp; Koji Matsuo</a:t>
            </a:r>
            <a:endParaRPr lang="en-US" altLang="ja-JP" sz="3200" dirty="0" smtClean="0">
              <a:solidFill>
                <a:schemeClr val="accent5">
                  <a:lumMod val="25000"/>
                </a:schemeClr>
              </a:solidFill>
              <a:latin typeface="Comic Sans MS" pitchFamily="66" charset="0"/>
              <a:ea typeface="HGP正楷書体" pitchFamily="66" charset="-128"/>
            </a:endParaRPr>
          </a:p>
          <a:p>
            <a:pPr marL="342900" indent="-342900" algn="ctr" fontAlgn="base">
              <a:spcBef>
                <a:spcPct val="0"/>
              </a:spcBef>
              <a:spcAft>
                <a:spcPct val="0"/>
              </a:spcAft>
            </a:pPr>
            <a:endParaRPr lang="en-US" altLang="ja-JP" sz="3200" dirty="0" smtClean="0">
              <a:solidFill>
                <a:schemeClr val="accent5">
                  <a:lumMod val="25000"/>
                </a:schemeClr>
              </a:solidFill>
              <a:latin typeface="Comic Sans MS" pitchFamily="66" charset="0"/>
              <a:ea typeface="HGP正楷書体" pitchFamily="66" charset="-128"/>
            </a:endParaRPr>
          </a:p>
          <a:p>
            <a:pPr marL="342900" indent="-342900" algn="ctr" fontAlgn="base">
              <a:spcBef>
                <a:spcPct val="0"/>
              </a:spcBef>
              <a:spcAft>
                <a:spcPct val="0"/>
              </a:spcAft>
            </a:pPr>
            <a:endParaRPr lang="en-US" altLang="ja-JP" sz="3600" dirty="0" smtClean="0">
              <a:solidFill>
                <a:srgbClr val="99CC00"/>
              </a:solidFill>
              <a:latin typeface="Comic Sans MS" pitchFamily="66" charset="0"/>
              <a:ea typeface="HGP正楷書体" pitchFamily="66" charset="-128"/>
            </a:endParaRPr>
          </a:p>
          <a:p>
            <a:pPr marL="342900" indent="-342900" algn="ctr" fontAlgn="base">
              <a:spcBef>
                <a:spcPct val="0"/>
              </a:spcBef>
              <a:spcAft>
                <a:spcPct val="0"/>
              </a:spcAft>
            </a:pPr>
            <a:endParaRPr lang="en-US" altLang="ja-JP" sz="3600" dirty="0" smtClean="0">
              <a:solidFill>
                <a:srgbClr val="99CC00"/>
              </a:solidFill>
              <a:latin typeface="Comic Sans MS" pitchFamily="66" charset="0"/>
              <a:ea typeface="HGP正楷書体" pitchFamily="66" charset="-128"/>
            </a:endParaRPr>
          </a:p>
          <a:p>
            <a:pPr marL="342900" indent="-342900" algn="ctr" fontAlgn="base">
              <a:spcBef>
                <a:spcPct val="0"/>
              </a:spcBef>
              <a:spcAft>
                <a:spcPct val="0"/>
              </a:spcAft>
            </a:pPr>
            <a:endParaRPr lang="en-US" altLang="ja-JP" sz="3600" dirty="0" smtClean="0">
              <a:solidFill>
                <a:srgbClr val="99CC00"/>
              </a:solidFill>
              <a:latin typeface="Comic Sans MS" pitchFamily="66" charset="0"/>
              <a:ea typeface="HGP正楷書体" pitchFamily="66" charset="-128"/>
            </a:endParaRPr>
          </a:p>
          <a:p>
            <a:pPr marL="342900" indent="-342900" algn="ctr" fontAlgn="base">
              <a:spcBef>
                <a:spcPct val="0"/>
              </a:spcBef>
              <a:spcAft>
                <a:spcPct val="0"/>
              </a:spcAft>
            </a:pPr>
            <a:r>
              <a:rPr lang="en-US" altLang="ja-JP" sz="2800" dirty="0" smtClean="0">
                <a:solidFill>
                  <a:schemeClr val="accent1"/>
                </a:solidFill>
                <a:latin typeface="Comic Sans MS" pitchFamily="66" charset="0"/>
                <a:ea typeface="HGP正楷書体" pitchFamily="66" charset="-128"/>
              </a:rPr>
              <a:t>Dept. Natural History Sci., Hokkaido Univ.</a:t>
            </a:r>
          </a:p>
          <a:p>
            <a:pPr marL="342900" indent="-342900" algn="ctr" fontAlgn="base">
              <a:spcBef>
                <a:spcPct val="0"/>
              </a:spcBef>
              <a:spcAft>
                <a:spcPct val="0"/>
              </a:spcAft>
            </a:pPr>
            <a:r>
              <a:rPr lang="ja-JP" altLang="en-US" sz="3200" dirty="0">
                <a:solidFill>
                  <a:srgbClr val="FF0000"/>
                </a:solidFill>
                <a:latin typeface="HGP正楷書体" pitchFamily="66" charset="-128"/>
                <a:ea typeface="HGP正楷書体" pitchFamily="66" charset="-128"/>
              </a:rPr>
              <a:t>　</a:t>
            </a:r>
          </a:p>
        </p:txBody>
      </p:sp>
      <p:sp>
        <p:nvSpPr>
          <p:cNvPr id="5" name="Text Box 2"/>
          <p:cNvSpPr txBox="1">
            <a:spLocks noChangeArrowheads="1"/>
          </p:cNvSpPr>
          <p:nvPr/>
        </p:nvSpPr>
        <p:spPr bwMode="auto">
          <a:xfrm>
            <a:off x="2843808" y="621891"/>
            <a:ext cx="4032448" cy="646331"/>
          </a:xfrm>
          <a:prstGeom prst="rect">
            <a:avLst/>
          </a:prstGeom>
          <a:noFill/>
          <a:ln w="9525">
            <a:noFill/>
            <a:miter lim="800000"/>
            <a:headEnd/>
            <a:tailEnd/>
          </a:ln>
        </p:spPr>
        <p:txBody>
          <a:bodyPr wrap="square">
            <a:spAutoFit/>
          </a:bodyPr>
          <a:lstStyle/>
          <a:p>
            <a:pPr marL="342900" indent="-342900" algn="ctr" fontAlgn="base">
              <a:spcBef>
                <a:spcPct val="0"/>
              </a:spcBef>
              <a:spcAft>
                <a:spcPct val="0"/>
              </a:spcAft>
            </a:pPr>
            <a:r>
              <a:rPr lang="en-US" altLang="ja-JP" sz="3600" dirty="0" smtClean="0">
                <a:solidFill>
                  <a:srgbClr val="FFFF00"/>
                </a:solidFill>
                <a:latin typeface="Comic Sans MS" pitchFamily="66" charset="0"/>
                <a:ea typeface="HGP正楷書体" pitchFamily="66" charset="-128"/>
              </a:rPr>
              <a:t>and </a:t>
            </a:r>
            <a:r>
              <a:rPr lang="ja-JP" altLang="en-US" sz="3600" dirty="0" smtClean="0">
                <a:solidFill>
                  <a:srgbClr val="FFFF00"/>
                </a:solidFill>
                <a:latin typeface="Comic Sans MS" pitchFamily="66" charset="0"/>
                <a:ea typeface="HGP正楷書体" pitchFamily="66" charset="-128"/>
              </a:rPr>
              <a:t> </a:t>
            </a:r>
            <a:r>
              <a:rPr lang="en-US" altLang="ja-JP" sz="3600" dirty="0" smtClean="0">
                <a:solidFill>
                  <a:srgbClr val="FFFF00"/>
                </a:solidFill>
                <a:latin typeface="Comic Sans MS" pitchFamily="66" charset="0"/>
                <a:ea typeface="HGP正楷書体" pitchFamily="66" charset="-128"/>
              </a:rPr>
              <a:t>postseismic</a:t>
            </a:r>
            <a:r>
              <a:rPr lang="ja-JP" altLang="en-US" sz="3600" dirty="0">
                <a:solidFill>
                  <a:srgbClr val="FF0000"/>
                </a:solidFill>
                <a:latin typeface="HGP正楷書体" pitchFamily="66" charset="-128"/>
                <a:ea typeface="HGP正楷書体" pitchFamily="66" charset="-128"/>
              </a:rPr>
              <a:t>　</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1000" fill="hold"/>
                                        <p:tgtEl>
                                          <p:spTgt spid="5"/>
                                        </p:tgtEl>
                                        <p:attrNameLst>
                                          <p:attrName>style.color</p:attrName>
                                        </p:attrNameLst>
                                      </p:cBhvr>
                                      <p:to>
                                        <a:srgbClr val="33993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POST.jpg"/>
          <p:cNvPicPr>
            <a:picLocks noChangeAspect="1"/>
          </p:cNvPicPr>
          <p:nvPr/>
        </p:nvPicPr>
        <p:blipFill>
          <a:blip r:embed="rId2" cstate="print"/>
          <a:stretch>
            <a:fillRect/>
          </a:stretch>
        </p:blipFill>
        <p:spPr>
          <a:xfrm>
            <a:off x="3180160" y="476672"/>
            <a:ext cx="4776216" cy="4931664"/>
          </a:xfrm>
          <a:prstGeom prst="rect">
            <a:avLst/>
          </a:prstGeom>
        </p:spPr>
      </p:pic>
      <p:sp>
        <p:nvSpPr>
          <p:cNvPr id="5" name="円/楕円 4"/>
          <p:cNvSpPr/>
          <p:nvPr/>
        </p:nvSpPr>
        <p:spPr>
          <a:xfrm>
            <a:off x="5628432" y="2702780"/>
            <a:ext cx="216024" cy="216024"/>
          </a:xfrm>
          <a:prstGeom prst="ellipse">
            <a:avLst/>
          </a:prstGeom>
          <a:gradFill flip="none" rotWithShape="1">
            <a:gsLst>
              <a:gs pos="0">
                <a:schemeClr val="bg1"/>
              </a:gs>
              <a:gs pos="5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Text Box 4"/>
          <p:cNvSpPr txBox="1">
            <a:spLocks noChangeArrowheads="1"/>
          </p:cNvSpPr>
          <p:nvPr/>
        </p:nvSpPr>
        <p:spPr bwMode="auto">
          <a:xfrm>
            <a:off x="179512" y="260648"/>
            <a:ext cx="2952328" cy="83099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altLang="ja-JP" sz="2400" dirty="0" smtClean="0">
                <a:solidFill>
                  <a:srgbClr val="000000"/>
                </a:solidFill>
                <a:latin typeface="Comic Sans MS" pitchFamily="66" charset="0"/>
                <a:ea typeface="ＭＳ 明朝" charset="-128"/>
              </a:rPr>
              <a:t>Gravity jump near the epicenter</a:t>
            </a:r>
          </a:p>
        </p:txBody>
      </p:sp>
      <p:pic>
        <p:nvPicPr>
          <p:cNvPr id="12" name="図 11" descr="POST.jpg"/>
          <p:cNvPicPr>
            <a:picLocks noChangeAspect="1"/>
          </p:cNvPicPr>
          <p:nvPr/>
        </p:nvPicPr>
        <p:blipFill>
          <a:blip r:embed="rId3" cstate="print"/>
          <a:stretch>
            <a:fillRect/>
          </a:stretch>
        </p:blipFill>
        <p:spPr>
          <a:xfrm>
            <a:off x="179512" y="3933056"/>
            <a:ext cx="8748464" cy="2154410"/>
          </a:xfrm>
          <a:prstGeom prst="rect">
            <a:avLst/>
          </a:prstGeom>
          <a:ln>
            <a:noFill/>
          </a:ln>
          <a:effectLst>
            <a:outerShdw blurRad="292100" dist="139700" dir="2700000" algn="tl" rotWithShape="0">
              <a:srgbClr val="333333">
                <a:alpha val="65000"/>
              </a:srgbClr>
            </a:outerShdw>
          </a:effectLst>
        </p:spPr>
      </p:pic>
      <p:sp>
        <p:nvSpPr>
          <p:cNvPr id="13" name="テキスト ボックス 12"/>
          <p:cNvSpPr txBox="1"/>
          <p:nvPr/>
        </p:nvSpPr>
        <p:spPr>
          <a:xfrm>
            <a:off x="35496" y="6309320"/>
            <a:ext cx="8813631" cy="369332"/>
          </a:xfrm>
          <a:prstGeom prst="rect">
            <a:avLst/>
          </a:prstGeom>
          <a:noFill/>
        </p:spPr>
        <p:txBody>
          <a:bodyPr wrap="none" rtlCol="0">
            <a:spAutoFit/>
          </a:bodyPr>
          <a:lstStyle/>
          <a:p>
            <a:r>
              <a:rPr kumimoji="1" lang="en-US" altLang="ja-JP" dirty="0" smtClean="0">
                <a:latin typeface="Comic Sans MS" pitchFamily="66" charset="0"/>
              </a:rPr>
              <a:t>GLACE  (CSR, RL4): </a:t>
            </a:r>
            <a:r>
              <a:rPr lang="en-US" altLang="ja-JP" sz="1600" dirty="0" smtClean="0">
                <a:latin typeface="Comic Sans MS" pitchFamily="66" charset="0"/>
              </a:rPr>
              <a:t>Replacement of </a:t>
            </a:r>
            <a:r>
              <a:rPr lang="en-US" altLang="ja-JP" sz="1600" i="1" dirty="0" smtClean="0">
                <a:latin typeface="Comic Sans MS" pitchFamily="66" charset="0"/>
              </a:rPr>
              <a:t>C</a:t>
            </a:r>
            <a:r>
              <a:rPr lang="en-US" altLang="ja-JP" sz="1600" baseline="-25000" dirty="0" smtClean="0">
                <a:latin typeface="Comic Sans MS" pitchFamily="66" charset="0"/>
              </a:rPr>
              <a:t>20</a:t>
            </a:r>
            <a:r>
              <a:rPr lang="en-US" altLang="ja-JP" sz="1600" dirty="0" smtClean="0">
                <a:latin typeface="Comic Sans MS" pitchFamily="66" charset="0"/>
              </a:rPr>
              <a:t>, </a:t>
            </a:r>
            <a:r>
              <a:rPr kumimoji="1" lang="en-US" altLang="ja-JP" sz="1600" dirty="0" smtClean="0">
                <a:latin typeface="Comic Sans MS" pitchFamily="66" charset="0"/>
              </a:rPr>
              <a:t>P3M15 de-striping filter, and 300 km fan filter</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11560" y="6093296"/>
            <a:ext cx="3004349" cy="369332"/>
          </a:xfrm>
          <a:prstGeom prst="rect">
            <a:avLst/>
          </a:prstGeom>
          <a:noFill/>
        </p:spPr>
        <p:txBody>
          <a:bodyPr wrap="none" rtlCol="0">
            <a:spAutoFit/>
          </a:bodyPr>
          <a:lstStyle/>
          <a:p>
            <a:r>
              <a:rPr kumimoji="1" lang="en-US" altLang="ja-JP" dirty="0" smtClean="0">
                <a:latin typeface="Comic Sans MS" pitchFamily="66" charset="0"/>
              </a:rPr>
              <a:t>GLDAS: 300 km Fan filter</a:t>
            </a:r>
          </a:p>
        </p:txBody>
      </p:sp>
      <p:sp>
        <p:nvSpPr>
          <p:cNvPr id="8" name="テキスト ボックス 7"/>
          <p:cNvSpPr txBox="1"/>
          <p:nvPr/>
        </p:nvSpPr>
        <p:spPr>
          <a:xfrm>
            <a:off x="1187624" y="188640"/>
            <a:ext cx="6984776" cy="523220"/>
          </a:xfrm>
          <a:prstGeom prst="rect">
            <a:avLst/>
          </a:prstGeom>
          <a:solidFill>
            <a:srgbClr val="FFFFFF">
              <a:alpha val="74902"/>
            </a:srgbClr>
          </a:solidFill>
          <a:effectLst>
            <a:softEdge rad="63500"/>
          </a:effectLst>
        </p:spPr>
        <p:txBody>
          <a:bodyPr wrap="square" rtlCol="0">
            <a:spAutoFit/>
          </a:bodyPr>
          <a:lstStyle/>
          <a:p>
            <a:r>
              <a:rPr kumimoji="1" lang="en-US" altLang="ja-JP" sz="2800" dirty="0" smtClean="0">
                <a:latin typeface="Comic Sans MS" pitchFamily="66" charset="0"/>
              </a:rPr>
              <a:t>Removal of hydrological signals : GLDAS </a:t>
            </a:r>
            <a:endParaRPr kumimoji="1" lang="ja-JP" altLang="en-US" sz="2400" dirty="0">
              <a:latin typeface="Comic Sans MS" pitchFamily="66" charset="0"/>
            </a:endParaRPr>
          </a:p>
        </p:txBody>
      </p:sp>
      <p:pic>
        <p:nvPicPr>
          <p:cNvPr id="10" name="図 9" descr="fig2.jpg"/>
          <p:cNvPicPr>
            <a:picLocks noChangeAspect="1"/>
          </p:cNvPicPr>
          <p:nvPr/>
        </p:nvPicPr>
        <p:blipFill>
          <a:blip r:embed="rId2" cstate="print"/>
          <a:stretch>
            <a:fillRect/>
          </a:stretch>
        </p:blipFill>
        <p:spPr>
          <a:xfrm>
            <a:off x="519543" y="908720"/>
            <a:ext cx="8224104" cy="4968552"/>
          </a:xfrm>
          <a:prstGeom prst="rect">
            <a:avLst/>
          </a:prstGeom>
        </p:spPr>
      </p:pic>
      <p:sp>
        <p:nvSpPr>
          <p:cNvPr id="5" name="テキスト ボックス 4"/>
          <p:cNvSpPr txBox="1"/>
          <p:nvPr/>
        </p:nvSpPr>
        <p:spPr>
          <a:xfrm>
            <a:off x="6588224" y="4725144"/>
            <a:ext cx="1649811" cy="338554"/>
          </a:xfrm>
          <a:prstGeom prst="rect">
            <a:avLst/>
          </a:prstGeom>
          <a:noFill/>
        </p:spPr>
        <p:txBody>
          <a:bodyPr wrap="none" rtlCol="0">
            <a:spAutoFit/>
          </a:bodyPr>
          <a:lstStyle/>
          <a:p>
            <a:r>
              <a:rPr kumimoji="1" lang="en-US" altLang="ja-JP" sz="1600" dirty="0" smtClean="0">
                <a:latin typeface="Comic Sans MS" pitchFamily="66" charset="0"/>
              </a:rPr>
              <a:t>-4.4 ± 0.8 </a:t>
            </a:r>
            <a:r>
              <a:rPr kumimoji="1" lang="en-US" altLang="ja-JP" sz="1600" dirty="0" err="1" smtClean="0">
                <a:latin typeface="Symbol" pitchFamily="18" charset="2"/>
              </a:rPr>
              <a:t>m</a:t>
            </a:r>
            <a:r>
              <a:rPr kumimoji="1" lang="en-US" altLang="ja-JP" sz="1600" dirty="0" err="1" smtClean="0">
                <a:latin typeface="Comic Sans MS" pitchFamily="66" charset="0"/>
              </a:rPr>
              <a:t>gal</a:t>
            </a:r>
            <a:endParaRPr kumimoji="1" lang="ja-JP" altLang="en-US" sz="1600" baseline="30000" dirty="0">
              <a:latin typeface="Comic Sans MS" pitchFamily="66"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alpha val="50000"/>
          </a:srgbClr>
        </a:solidFill>
        <a:effectLst/>
      </p:bgPr>
    </p:bg>
    <p:spTree>
      <p:nvGrpSpPr>
        <p:cNvPr id="1" name=""/>
        <p:cNvGrpSpPr/>
        <p:nvPr/>
      </p:nvGrpSpPr>
      <p:grpSpPr>
        <a:xfrm>
          <a:off x="0" y="0"/>
          <a:ext cx="0" cy="0"/>
          <a:chOff x="0" y="0"/>
          <a:chExt cx="0" cy="0"/>
        </a:xfrm>
      </p:grpSpPr>
      <p:pic>
        <p:nvPicPr>
          <p:cNvPr id="9" name="図 8" descr="POST.jpg"/>
          <p:cNvPicPr>
            <a:picLocks noChangeAspect="1"/>
          </p:cNvPicPr>
          <p:nvPr/>
        </p:nvPicPr>
        <p:blipFill>
          <a:blip r:embed="rId2" cstate="print"/>
          <a:stretch>
            <a:fillRect/>
          </a:stretch>
        </p:blipFill>
        <p:spPr>
          <a:xfrm>
            <a:off x="1532985" y="908720"/>
            <a:ext cx="5698153" cy="5400600"/>
          </a:xfrm>
          <a:prstGeom prst="rect">
            <a:avLst/>
          </a:prstGeom>
          <a:ln>
            <a:noFill/>
          </a:ln>
          <a:effectLst>
            <a:outerShdw blurRad="292100" dist="139700" dir="2700000" algn="tl" rotWithShape="0">
              <a:srgbClr val="333333">
                <a:alpha val="65000"/>
              </a:srgbClr>
            </a:outerShdw>
          </a:effectLst>
        </p:spPr>
      </p:pic>
      <p:sp>
        <p:nvSpPr>
          <p:cNvPr id="14" name="テキスト ボックス 13"/>
          <p:cNvSpPr txBox="1"/>
          <p:nvPr/>
        </p:nvSpPr>
        <p:spPr>
          <a:xfrm>
            <a:off x="251520" y="188640"/>
            <a:ext cx="8820472" cy="523220"/>
          </a:xfrm>
          <a:prstGeom prst="rect">
            <a:avLst/>
          </a:prstGeom>
          <a:solidFill>
            <a:srgbClr val="FFFFFF">
              <a:alpha val="74902"/>
            </a:srgbClr>
          </a:solidFill>
          <a:effectLst>
            <a:softEdge rad="63500"/>
          </a:effectLst>
        </p:spPr>
        <p:txBody>
          <a:bodyPr wrap="square" rtlCol="0">
            <a:spAutoFit/>
          </a:bodyPr>
          <a:lstStyle/>
          <a:p>
            <a:r>
              <a:rPr kumimoji="1" lang="en-US" altLang="ja-JP" sz="2800" dirty="0" smtClean="0">
                <a:latin typeface="Comic Sans MS" pitchFamily="66" charset="0"/>
              </a:rPr>
              <a:t>Mapping the gravity jump : </a:t>
            </a:r>
            <a:r>
              <a:rPr lang="en-US" altLang="ja-JP" sz="2400" dirty="0" smtClean="0">
                <a:latin typeface="Comic Sans MS" pitchFamily="66" charset="0"/>
              </a:rPr>
              <a:t> removing hydrological noises</a:t>
            </a:r>
            <a:endParaRPr kumimoji="1" lang="ja-JP" altLang="en-US" sz="2400" dirty="0">
              <a:latin typeface="Comic Sans MS" pitchFamily="66" charset="0"/>
            </a:endParaRPr>
          </a:p>
        </p:txBody>
      </p:sp>
      <p:sp>
        <p:nvSpPr>
          <p:cNvPr id="7" name="テキスト ボックス 6"/>
          <p:cNvSpPr txBox="1"/>
          <p:nvPr/>
        </p:nvSpPr>
        <p:spPr>
          <a:xfrm>
            <a:off x="2411760" y="1979548"/>
            <a:ext cx="2295872" cy="369332"/>
          </a:xfrm>
          <a:prstGeom prst="rect">
            <a:avLst/>
          </a:prstGeom>
          <a:noFill/>
          <a:effectLst>
            <a:softEdge rad="63500"/>
          </a:effectLst>
        </p:spPr>
        <p:txBody>
          <a:bodyPr wrap="square" rtlCol="0">
            <a:spAutoFit/>
          </a:bodyPr>
          <a:lstStyle/>
          <a:p>
            <a:r>
              <a:rPr kumimoji="1" lang="en-US" altLang="ja-JP" dirty="0" smtClean="0">
                <a:solidFill>
                  <a:schemeClr val="bg1"/>
                </a:solidFill>
                <a:latin typeface="Comic Sans MS" pitchFamily="66" charset="0"/>
              </a:rPr>
              <a:t>(GLDAS corrected)</a:t>
            </a:r>
            <a:endParaRPr kumimoji="1" lang="ja-JP" altLang="en-US" dirty="0">
              <a:solidFill>
                <a:schemeClr val="bg1"/>
              </a:solidFill>
              <a:latin typeface="Comic Sans MS" pitchFamily="66" charset="0"/>
            </a:endParaRPr>
          </a:p>
        </p:txBody>
      </p:sp>
      <p:grpSp>
        <p:nvGrpSpPr>
          <p:cNvPr id="15" name="グループ化 14"/>
          <p:cNvGrpSpPr/>
          <p:nvPr/>
        </p:nvGrpSpPr>
        <p:grpSpPr>
          <a:xfrm>
            <a:off x="1547664" y="836712"/>
            <a:ext cx="5678020" cy="4752528"/>
            <a:chOff x="1547664" y="836712"/>
            <a:chExt cx="5678020" cy="4752528"/>
          </a:xfrm>
        </p:grpSpPr>
        <p:pic>
          <p:nvPicPr>
            <p:cNvPr id="11" name="図 10" descr="POST.jpg"/>
            <p:cNvPicPr>
              <a:picLocks noChangeAspect="1"/>
            </p:cNvPicPr>
            <p:nvPr/>
          </p:nvPicPr>
          <p:blipFill>
            <a:blip r:embed="rId3" cstate="print"/>
            <a:stretch>
              <a:fillRect/>
            </a:stretch>
          </p:blipFill>
          <p:spPr>
            <a:xfrm>
              <a:off x="1547664" y="836712"/>
              <a:ext cx="5678020" cy="4752528"/>
            </a:xfrm>
            <a:prstGeom prst="rect">
              <a:avLst/>
            </a:prstGeom>
          </p:spPr>
        </p:pic>
        <p:sp>
          <p:nvSpPr>
            <p:cNvPr id="10" name="テキスト ボックス 9"/>
            <p:cNvSpPr txBox="1"/>
            <p:nvPr/>
          </p:nvSpPr>
          <p:spPr>
            <a:xfrm>
              <a:off x="2483768" y="1700808"/>
              <a:ext cx="1512168" cy="677108"/>
            </a:xfrm>
            <a:prstGeom prst="rect">
              <a:avLst/>
            </a:prstGeom>
            <a:noFill/>
            <a:effectLst>
              <a:softEdge rad="63500"/>
            </a:effectLst>
          </p:spPr>
          <p:txBody>
            <a:bodyPr wrap="square" rtlCol="0">
              <a:spAutoFit/>
            </a:bodyPr>
            <a:lstStyle/>
            <a:p>
              <a:pPr algn="ctr"/>
              <a:r>
                <a:rPr kumimoji="1" lang="en-US" altLang="ja-JP" sz="2000" dirty="0" smtClean="0">
                  <a:solidFill>
                    <a:schemeClr val="bg1"/>
                  </a:solidFill>
                  <a:latin typeface="+mj-lt"/>
                </a:rPr>
                <a:t>Observed</a:t>
              </a:r>
              <a:endParaRPr kumimoji="1" lang="en-US" altLang="ja-JP" dirty="0" smtClean="0">
                <a:solidFill>
                  <a:schemeClr val="bg1"/>
                </a:solidFill>
                <a:latin typeface="+mj-lt"/>
              </a:endParaRPr>
            </a:p>
            <a:p>
              <a:pPr algn="ctr"/>
              <a:r>
                <a:rPr kumimoji="1" lang="en-US" altLang="ja-JP" dirty="0" smtClean="0">
                  <a:solidFill>
                    <a:schemeClr val="bg1"/>
                  </a:solidFill>
                  <a:latin typeface="Comic Sans MS" pitchFamily="66" charset="0"/>
                </a:rPr>
                <a:t>(raw)</a:t>
              </a:r>
              <a:endParaRPr kumimoji="1" lang="ja-JP" altLang="en-US" dirty="0">
                <a:solidFill>
                  <a:schemeClr val="bg1"/>
                </a:solidFill>
                <a:latin typeface="Comic Sans MS" pitchFamily="66" charset="0"/>
              </a:endParaRPr>
            </a:p>
          </p:txBody>
        </p:sp>
      </p:grpSp>
      <p:sp>
        <p:nvSpPr>
          <p:cNvPr id="12" name="テキスト ボックス 11"/>
          <p:cNvSpPr txBox="1"/>
          <p:nvPr/>
        </p:nvSpPr>
        <p:spPr>
          <a:xfrm>
            <a:off x="5580112" y="3153162"/>
            <a:ext cx="2376264" cy="707886"/>
          </a:xfrm>
          <a:prstGeom prst="rect">
            <a:avLst/>
          </a:prstGeom>
          <a:solidFill>
            <a:srgbClr val="FFFFFF">
              <a:alpha val="74902"/>
            </a:srgbClr>
          </a:solidFill>
          <a:effectLst>
            <a:softEdge rad="63500"/>
          </a:effectLst>
        </p:spPr>
        <p:txBody>
          <a:bodyPr wrap="square" rtlCol="0">
            <a:spAutoFit/>
          </a:bodyPr>
          <a:lstStyle/>
          <a:p>
            <a:r>
              <a:rPr kumimoji="1" lang="en-US" altLang="ja-JP" sz="2000" dirty="0" smtClean="0">
                <a:latin typeface="Comic Sans MS" pitchFamily="66" charset="0"/>
              </a:rPr>
              <a:t>~5 </a:t>
            </a:r>
            <a:r>
              <a:rPr kumimoji="1" lang="en-US" altLang="ja-JP" sz="2000" dirty="0" err="1" smtClean="0">
                <a:latin typeface="Comic Sans MS" pitchFamily="66" charset="0"/>
              </a:rPr>
              <a:t>microgal</a:t>
            </a:r>
            <a:r>
              <a:rPr kumimoji="1" lang="en-US" altLang="ja-JP" sz="2000" dirty="0" smtClean="0">
                <a:latin typeface="Comic Sans MS" pitchFamily="66" charset="0"/>
              </a:rPr>
              <a:t> gravity </a:t>
            </a:r>
            <a:r>
              <a:rPr kumimoji="1" lang="en-US" altLang="ja-JP" sz="2000" dirty="0" err="1" smtClean="0">
                <a:latin typeface="Comic Sans MS" pitchFamily="66" charset="0"/>
              </a:rPr>
              <a:t>decraese</a:t>
            </a:r>
            <a:endParaRPr kumimoji="1" lang="ja-JP" altLang="en-US" dirty="0">
              <a:latin typeface="Comic Sans MS" pitchFamily="66" charset="0"/>
            </a:endParaRPr>
          </a:p>
        </p:txBody>
      </p:sp>
      <p:cxnSp>
        <p:nvCxnSpPr>
          <p:cNvPr id="13" name="直線矢印コネクタ 12"/>
          <p:cNvCxnSpPr/>
          <p:nvPr/>
        </p:nvCxnSpPr>
        <p:spPr>
          <a:xfrm rot="10800000">
            <a:off x="4499992" y="3284984"/>
            <a:ext cx="1008112"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6588224" y="1916832"/>
            <a:ext cx="2376264" cy="400110"/>
          </a:xfrm>
          <a:prstGeom prst="rect">
            <a:avLst/>
          </a:prstGeom>
          <a:solidFill>
            <a:srgbClr val="FFFFFF">
              <a:alpha val="74902"/>
            </a:srgbClr>
          </a:solidFill>
          <a:effectLst>
            <a:softEdge rad="63500"/>
          </a:effectLst>
        </p:spPr>
        <p:txBody>
          <a:bodyPr wrap="square" rtlCol="0">
            <a:spAutoFit/>
          </a:bodyPr>
          <a:lstStyle/>
          <a:p>
            <a:r>
              <a:rPr kumimoji="1" lang="en-US" altLang="ja-JP" sz="2000" dirty="0" smtClean="0">
                <a:latin typeface="Comic Sans MS" pitchFamily="66" charset="0"/>
              </a:rPr>
              <a:t>Hydrological noise</a:t>
            </a:r>
            <a:endParaRPr kumimoji="1" lang="ja-JP" altLang="en-US" dirty="0">
              <a:latin typeface="Comic Sans MS" pitchFamily="66" charset="0"/>
            </a:endParaRPr>
          </a:p>
        </p:txBody>
      </p:sp>
      <p:cxnSp>
        <p:nvCxnSpPr>
          <p:cNvPr id="17" name="直線矢印コネクタ 16"/>
          <p:cNvCxnSpPr>
            <a:stCxn id="16" idx="1"/>
          </p:cNvCxnSpPr>
          <p:nvPr/>
        </p:nvCxnSpPr>
        <p:spPr>
          <a:xfrm rot="10800000" flipV="1">
            <a:off x="5868144" y="2116886"/>
            <a:ext cx="720080" cy="3040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6"/>
                                        </p:tgtEl>
                                      </p:cBhvr>
                                    </p:animEffect>
                                    <p:set>
                                      <p:cBhvr>
                                        <p:cTn id="10" dur="1" fill="hold">
                                          <p:stCondLst>
                                            <p:cond delay="9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alpha val="50000"/>
          </a:srgbClr>
        </a:solidFill>
        <a:effectLst/>
      </p:bgPr>
    </p:bg>
    <p:spTree>
      <p:nvGrpSpPr>
        <p:cNvPr id="1" name=""/>
        <p:cNvGrpSpPr/>
        <p:nvPr/>
      </p:nvGrpSpPr>
      <p:grpSpPr>
        <a:xfrm>
          <a:off x="0" y="0"/>
          <a:ext cx="0" cy="0"/>
          <a:chOff x="0" y="0"/>
          <a:chExt cx="0" cy="0"/>
        </a:xfrm>
      </p:grpSpPr>
      <p:pic>
        <p:nvPicPr>
          <p:cNvPr id="2" name="図 1" descr="POST.jpg"/>
          <p:cNvPicPr>
            <a:picLocks noChangeAspect="1"/>
          </p:cNvPicPr>
          <p:nvPr/>
        </p:nvPicPr>
        <p:blipFill>
          <a:blip r:embed="rId2" cstate="print"/>
          <a:stretch>
            <a:fillRect/>
          </a:stretch>
        </p:blipFill>
        <p:spPr>
          <a:xfrm>
            <a:off x="1619672" y="1326248"/>
            <a:ext cx="5910072" cy="3038856"/>
          </a:xfrm>
          <a:prstGeom prst="rect">
            <a:avLst/>
          </a:prstGeom>
          <a:ln>
            <a:noFill/>
          </a:ln>
          <a:effectLst>
            <a:outerShdw blurRad="292100" dist="139700" dir="2700000" algn="tl" rotWithShape="0">
              <a:srgbClr val="333333">
                <a:alpha val="65000"/>
              </a:srgbClr>
            </a:outerShdw>
          </a:effectLst>
        </p:spPr>
      </p:pic>
      <p:sp>
        <p:nvSpPr>
          <p:cNvPr id="3" name="テキスト ボックス 2"/>
          <p:cNvSpPr txBox="1"/>
          <p:nvPr/>
        </p:nvSpPr>
        <p:spPr>
          <a:xfrm>
            <a:off x="971600" y="332656"/>
            <a:ext cx="7415813" cy="646331"/>
          </a:xfrm>
          <a:prstGeom prst="rect">
            <a:avLst/>
          </a:prstGeom>
          <a:noFill/>
        </p:spPr>
        <p:txBody>
          <a:bodyPr wrap="none" rtlCol="0">
            <a:spAutoFit/>
          </a:bodyPr>
          <a:lstStyle/>
          <a:p>
            <a:r>
              <a:rPr kumimoji="1" lang="en-US" altLang="ja-JP" dirty="0" smtClean="0">
                <a:solidFill>
                  <a:schemeClr val="bg1">
                    <a:lumMod val="50000"/>
                  </a:schemeClr>
                </a:solidFill>
                <a:latin typeface="Comic Sans MS" pitchFamily="66" charset="0"/>
              </a:rPr>
              <a:t>Geoid height/gravity changes due to reverse faulting at (0N, 180E)</a:t>
            </a:r>
          </a:p>
          <a:p>
            <a:pPr algn="ctr"/>
            <a:r>
              <a:rPr lang="en-US" altLang="ja-JP" dirty="0" smtClean="0">
                <a:solidFill>
                  <a:schemeClr val="bg1">
                    <a:lumMod val="65000"/>
                  </a:schemeClr>
                </a:solidFill>
                <a:latin typeface="Comic Sans MS" pitchFamily="66" charset="0"/>
              </a:rPr>
              <a:t>(300 km Gaussian-filtered)</a:t>
            </a:r>
            <a:endParaRPr kumimoji="1" lang="en-US" altLang="ja-JP" dirty="0" smtClean="0">
              <a:solidFill>
                <a:schemeClr val="bg1">
                  <a:lumMod val="65000"/>
                </a:schemeClr>
              </a:solidFill>
              <a:latin typeface="Comic Sans MS" pitchFamily="66" charset="0"/>
            </a:endParaRPr>
          </a:p>
        </p:txBody>
      </p:sp>
      <p:sp>
        <p:nvSpPr>
          <p:cNvPr id="4" name="テキスト ボックス 3"/>
          <p:cNvSpPr txBox="1"/>
          <p:nvPr/>
        </p:nvSpPr>
        <p:spPr>
          <a:xfrm>
            <a:off x="1979712" y="1398256"/>
            <a:ext cx="3983783" cy="584775"/>
          </a:xfrm>
          <a:prstGeom prst="rect">
            <a:avLst/>
          </a:prstGeom>
          <a:noFill/>
        </p:spPr>
        <p:txBody>
          <a:bodyPr wrap="none" rtlCol="0">
            <a:spAutoFit/>
          </a:bodyPr>
          <a:lstStyle/>
          <a:p>
            <a:r>
              <a:rPr kumimoji="1" lang="en-US" altLang="ja-JP" sz="1600" dirty="0" smtClean="0">
                <a:solidFill>
                  <a:schemeClr val="bg1">
                    <a:lumMod val="50000"/>
                  </a:schemeClr>
                </a:solidFill>
                <a:latin typeface="Comic Sans MS" pitchFamily="66" charset="0"/>
              </a:rPr>
              <a:t>Fault depth: 5-40 km , </a:t>
            </a:r>
            <a:r>
              <a:rPr lang="en-US" altLang="ja-JP" sz="1600" dirty="0" smtClean="0">
                <a:solidFill>
                  <a:schemeClr val="bg1">
                    <a:lumMod val="50000"/>
                  </a:schemeClr>
                </a:solidFill>
                <a:latin typeface="Comic Sans MS" pitchFamily="66" charset="0"/>
              </a:rPr>
              <a:t>Length: 300 km</a:t>
            </a:r>
          </a:p>
          <a:p>
            <a:r>
              <a:rPr kumimoji="1" lang="en-US" altLang="ja-JP" sz="1600" dirty="0" smtClean="0">
                <a:solidFill>
                  <a:schemeClr val="bg1">
                    <a:lumMod val="50000"/>
                  </a:schemeClr>
                </a:solidFill>
                <a:latin typeface="Comic Sans MS" pitchFamily="66" charset="0"/>
              </a:rPr>
              <a:t>Dislocation : 10 meter</a:t>
            </a:r>
            <a:endParaRPr kumimoji="1" lang="ja-JP" altLang="en-US" sz="1600" dirty="0">
              <a:solidFill>
                <a:schemeClr val="bg1">
                  <a:lumMod val="50000"/>
                </a:schemeClr>
              </a:solidFill>
              <a:latin typeface="Comic Sans MS" pitchFamily="66" charset="0"/>
            </a:endParaRPr>
          </a:p>
        </p:txBody>
      </p:sp>
      <p:sp>
        <p:nvSpPr>
          <p:cNvPr id="5" name="テキスト ボックス 4"/>
          <p:cNvSpPr txBox="1"/>
          <p:nvPr/>
        </p:nvSpPr>
        <p:spPr>
          <a:xfrm>
            <a:off x="6228184" y="3486488"/>
            <a:ext cx="1173719" cy="338554"/>
          </a:xfrm>
          <a:prstGeom prst="rect">
            <a:avLst/>
          </a:prstGeom>
          <a:noFill/>
        </p:spPr>
        <p:txBody>
          <a:bodyPr wrap="none" rtlCol="0">
            <a:spAutoFit/>
          </a:bodyPr>
          <a:lstStyle/>
          <a:p>
            <a:r>
              <a:rPr kumimoji="1" lang="en-US" altLang="ja-JP" sz="1600" dirty="0" smtClean="0">
                <a:solidFill>
                  <a:schemeClr val="bg1">
                    <a:lumMod val="50000"/>
                  </a:schemeClr>
                </a:solidFill>
                <a:latin typeface="Comic Sans MS" pitchFamily="66" charset="0"/>
              </a:rPr>
              <a:t>Dip: 15-45</a:t>
            </a:r>
            <a:endParaRPr kumimoji="1" lang="ja-JP" altLang="en-US" sz="1600" dirty="0">
              <a:solidFill>
                <a:schemeClr val="bg1">
                  <a:lumMod val="50000"/>
                </a:schemeClr>
              </a:solidFill>
              <a:latin typeface="Comic Sans MS" pitchFamily="66" charset="0"/>
            </a:endParaRPr>
          </a:p>
        </p:txBody>
      </p:sp>
      <p:sp>
        <p:nvSpPr>
          <p:cNvPr id="7" name="正方形/長方形 6"/>
          <p:cNvSpPr/>
          <p:nvPr/>
        </p:nvSpPr>
        <p:spPr>
          <a:xfrm>
            <a:off x="3779912" y="1340768"/>
            <a:ext cx="1872208" cy="28083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POST.jpg"/>
          <p:cNvPicPr>
            <a:picLocks noChangeAspect="1"/>
          </p:cNvPicPr>
          <p:nvPr/>
        </p:nvPicPr>
        <p:blipFill>
          <a:blip r:embed="rId3" cstate="print"/>
          <a:stretch>
            <a:fillRect/>
          </a:stretch>
        </p:blipFill>
        <p:spPr>
          <a:xfrm>
            <a:off x="1547664" y="3429000"/>
            <a:ext cx="6022848" cy="3200400"/>
          </a:xfrm>
          <a:prstGeom prst="rect">
            <a:avLst/>
          </a:prstGeom>
          <a:ln>
            <a:noFill/>
          </a:ln>
          <a:effectLst>
            <a:outerShdw blurRad="292100" dist="139700" dir="2700000" algn="tl" rotWithShape="0">
              <a:srgbClr val="333333">
                <a:alpha val="65000"/>
              </a:srgbClr>
            </a:outerShdw>
          </a:effectLst>
        </p:spPr>
      </p:pic>
      <p:pic>
        <p:nvPicPr>
          <p:cNvPr id="9" name="図 8" descr="孫氏からの写真1.JPG"/>
          <p:cNvPicPr>
            <a:picLocks noChangeAspect="1"/>
          </p:cNvPicPr>
          <p:nvPr/>
        </p:nvPicPr>
        <p:blipFill>
          <a:blip r:embed="rId4" cstate="print"/>
          <a:stretch>
            <a:fillRect/>
          </a:stretch>
        </p:blipFill>
        <p:spPr>
          <a:xfrm>
            <a:off x="508000" y="2024844"/>
            <a:ext cx="5936208" cy="4452156"/>
          </a:xfrm>
          <a:prstGeom prst="rect">
            <a:avLst/>
          </a:prstGeom>
        </p:spPr>
      </p:pic>
      <p:sp>
        <p:nvSpPr>
          <p:cNvPr id="8" name="テキスト ボックス 7"/>
          <p:cNvSpPr txBox="1"/>
          <p:nvPr/>
        </p:nvSpPr>
        <p:spPr>
          <a:xfrm>
            <a:off x="3275856" y="2348880"/>
            <a:ext cx="5544616" cy="707886"/>
          </a:xfrm>
          <a:prstGeom prst="rect">
            <a:avLst/>
          </a:prstGeom>
          <a:solidFill>
            <a:srgbClr val="FF0000"/>
          </a:solidFill>
          <a:effectLst>
            <a:outerShdw blurRad="127000" dist="127000" dir="2700000" algn="tl" rotWithShape="0">
              <a:prstClr val="black">
                <a:alpha val="40000"/>
              </a:prstClr>
            </a:outerShdw>
          </a:effectLst>
        </p:spPr>
        <p:txBody>
          <a:bodyPr wrap="square" rtlCol="0">
            <a:spAutoFit/>
          </a:bodyPr>
          <a:lstStyle/>
          <a:p>
            <a:r>
              <a:rPr lang="en-US" altLang="ja-JP" sz="2000" dirty="0" smtClean="0">
                <a:solidFill>
                  <a:srgbClr val="FFFF99"/>
                </a:solidFill>
                <a:latin typeface="Comic Sans MS" pitchFamily="66" charset="0"/>
              </a:rPr>
              <a:t>Software after, Sun, W, S. Okubo, G. Fu, A. Araya, </a:t>
            </a:r>
            <a:r>
              <a:rPr lang="en-US" altLang="ja-JP" sz="2000" dirty="0" err="1" smtClean="0">
                <a:solidFill>
                  <a:srgbClr val="FFFF99"/>
                </a:solidFill>
                <a:latin typeface="Comic Sans MS" pitchFamily="66" charset="0"/>
              </a:rPr>
              <a:t>Geophys</a:t>
            </a:r>
            <a:r>
              <a:rPr lang="en-US" altLang="ja-JP" sz="2000" dirty="0" smtClean="0">
                <a:solidFill>
                  <a:srgbClr val="FFFF99"/>
                </a:solidFill>
                <a:latin typeface="Comic Sans MS" pitchFamily="66" charset="0"/>
              </a:rPr>
              <a:t>. J. Int., 177, 813-833, 2009.</a:t>
            </a:r>
            <a:endParaRPr kumimoji="1" lang="en-US" altLang="ja-JP" sz="2000" dirty="0" smtClean="0">
              <a:solidFill>
                <a:srgbClr val="FFFF99"/>
              </a:solidFill>
              <a:latin typeface="Comic Sans MS" pitchFamily="66"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alpha val="50000"/>
          </a:srgbClr>
        </a:solidFill>
        <a:effectLst/>
      </p:bgPr>
    </p:bg>
    <p:spTree>
      <p:nvGrpSpPr>
        <p:cNvPr id="1" name=""/>
        <p:cNvGrpSpPr/>
        <p:nvPr/>
      </p:nvGrpSpPr>
      <p:grpSpPr>
        <a:xfrm>
          <a:off x="0" y="0"/>
          <a:ext cx="0" cy="0"/>
          <a:chOff x="0" y="0"/>
          <a:chExt cx="0" cy="0"/>
        </a:xfrm>
      </p:grpSpPr>
      <p:pic>
        <p:nvPicPr>
          <p:cNvPr id="2" name="図 1" descr="POST.jpg"/>
          <p:cNvPicPr>
            <a:picLocks noChangeAspect="1"/>
          </p:cNvPicPr>
          <p:nvPr/>
        </p:nvPicPr>
        <p:blipFill>
          <a:blip r:embed="rId2" cstate="print"/>
          <a:stretch>
            <a:fillRect/>
          </a:stretch>
        </p:blipFill>
        <p:spPr>
          <a:xfrm>
            <a:off x="1907704" y="980728"/>
            <a:ext cx="5400600" cy="5367869"/>
          </a:xfrm>
          <a:prstGeom prst="rect">
            <a:avLst/>
          </a:prstGeom>
          <a:ln>
            <a:noFill/>
          </a:ln>
          <a:effectLst>
            <a:outerShdw blurRad="292100" dist="139700" dir="2700000" algn="tl" rotWithShape="0">
              <a:srgbClr val="333333">
                <a:alpha val="65000"/>
              </a:srgbClr>
            </a:outerShdw>
          </a:effectLst>
        </p:spPr>
      </p:pic>
      <p:sp>
        <p:nvSpPr>
          <p:cNvPr id="3" name="テキスト ボックス 2"/>
          <p:cNvSpPr txBox="1"/>
          <p:nvPr/>
        </p:nvSpPr>
        <p:spPr>
          <a:xfrm>
            <a:off x="35496" y="188640"/>
            <a:ext cx="9145016" cy="523220"/>
          </a:xfrm>
          <a:prstGeom prst="rect">
            <a:avLst/>
          </a:prstGeom>
          <a:solidFill>
            <a:srgbClr val="FFFFFF">
              <a:alpha val="74902"/>
            </a:srgbClr>
          </a:solidFill>
          <a:effectLst>
            <a:softEdge rad="63500"/>
          </a:effectLst>
        </p:spPr>
        <p:txBody>
          <a:bodyPr wrap="square" rtlCol="0">
            <a:spAutoFit/>
          </a:bodyPr>
          <a:lstStyle/>
          <a:p>
            <a:r>
              <a:rPr kumimoji="1" lang="en-US" altLang="ja-JP" sz="2800" dirty="0" smtClean="0">
                <a:latin typeface="Comic Sans MS" pitchFamily="66" charset="0"/>
              </a:rPr>
              <a:t>Calculate the gravity jump: </a:t>
            </a:r>
            <a:r>
              <a:rPr lang="en-US" altLang="ja-JP" sz="2400" dirty="0" smtClean="0">
                <a:latin typeface="Comic Sans MS" pitchFamily="66" charset="0"/>
              </a:rPr>
              <a:t>program by Sun et al. [2009]</a:t>
            </a:r>
            <a:endParaRPr kumimoji="1" lang="ja-JP" altLang="en-US" sz="2400" dirty="0">
              <a:latin typeface="Comic Sans MS" pitchFamily="66" charset="0"/>
            </a:endParaRPr>
          </a:p>
        </p:txBody>
      </p:sp>
      <p:grpSp>
        <p:nvGrpSpPr>
          <p:cNvPr id="7" name="グループ化 6"/>
          <p:cNvGrpSpPr/>
          <p:nvPr/>
        </p:nvGrpSpPr>
        <p:grpSpPr>
          <a:xfrm>
            <a:off x="1907704" y="980728"/>
            <a:ext cx="5357926" cy="5283704"/>
            <a:chOff x="1259632" y="980728"/>
            <a:chExt cx="5357926" cy="5283704"/>
          </a:xfrm>
        </p:grpSpPr>
        <p:pic>
          <p:nvPicPr>
            <p:cNvPr id="5" name="図 4" descr="POST.jpg"/>
            <p:cNvPicPr>
              <a:picLocks noChangeAspect="1"/>
            </p:cNvPicPr>
            <p:nvPr/>
          </p:nvPicPr>
          <p:blipFill>
            <a:blip r:embed="rId3" cstate="print"/>
            <a:stretch>
              <a:fillRect/>
            </a:stretch>
          </p:blipFill>
          <p:spPr>
            <a:xfrm>
              <a:off x="1259632" y="980728"/>
              <a:ext cx="5357926" cy="5283704"/>
            </a:xfrm>
            <a:prstGeom prst="rect">
              <a:avLst/>
            </a:prstGeom>
          </p:spPr>
        </p:pic>
        <p:sp>
          <p:nvSpPr>
            <p:cNvPr id="6" name="テキスト ボックス 5"/>
            <p:cNvSpPr txBox="1"/>
            <p:nvPr/>
          </p:nvSpPr>
          <p:spPr>
            <a:xfrm>
              <a:off x="3240360" y="4623519"/>
              <a:ext cx="2627784" cy="461665"/>
            </a:xfrm>
            <a:prstGeom prst="rect">
              <a:avLst/>
            </a:prstGeom>
            <a:noFill/>
            <a:effectLst>
              <a:softEdge rad="63500"/>
            </a:effectLst>
          </p:spPr>
          <p:txBody>
            <a:bodyPr wrap="square" rtlCol="0">
              <a:spAutoFit/>
            </a:bodyPr>
            <a:lstStyle/>
            <a:p>
              <a:r>
                <a:rPr kumimoji="1" lang="en-US" altLang="ja-JP" sz="2400" dirty="0" smtClean="0">
                  <a:solidFill>
                    <a:srgbClr val="FFFF00"/>
                  </a:solidFill>
                  <a:latin typeface="Comic Sans MS" pitchFamily="66" charset="0"/>
                </a:rPr>
                <a:t>300 km filtered</a:t>
              </a:r>
              <a:endParaRPr kumimoji="1" lang="ja-JP" altLang="en-US" sz="2400" dirty="0">
                <a:solidFill>
                  <a:srgbClr val="FFFF00"/>
                </a:solidFill>
                <a:latin typeface="Comic Sans MS" pitchFamily="66" charset="0"/>
              </a:endParaRPr>
            </a:p>
          </p:txBody>
        </p:sp>
      </p:grpSp>
      <p:sp>
        <p:nvSpPr>
          <p:cNvPr id="4" name="テキスト ボックス 3"/>
          <p:cNvSpPr txBox="1"/>
          <p:nvPr/>
        </p:nvSpPr>
        <p:spPr>
          <a:xfrm>
            <a:off x="2771800" y="1700808"/>
            <a:ext cx="2664296" cy="400110"/>
          </a:xfrm>
          <a:prstGeom prst="rect">
            <a:avLst/>
          </a:prstGeom>
          <a:solidFill>
            <a:srgbClr val="FFFFFF">
              <a:alpha val="74902"/>
            </a:srgbClr>
          </a:solidFill>
          <a:effectLst>
            <a:softEdge rad="63500"/>
          </a:effectLst>
        </p:spPr>
        <p:txBody>
          <a:bodyPr wrap="square" rtlCol="0">
            <a:spAutoFit/>
          </a:bodyPr>
          <a:lstStyle/>
          <a:p>
            <a:r>
              <a:rPr kumimoji="1" lang="en-US" altLang="ja-JP" sz="2000" dirty="0" smtClean="0">
                <a:latin typeface="Comic Sans MS" pitchFamily="66" charset="0"/>
              </a:rPr>
              <a:t>Without correction</a:t>
            </a:r>
            <a:endParaRPr kumimoji="1" lang="ja-JP" altLang="en-US" sz="2000" dirty="0">
              <a:latin typeface="Comic Sans MS" pitchFamily="66" charset="0"/>
            </a:endParaRPr>
          </a:p>
        </p:txBody>
      </p:sp>
      <p:sp>
        <p:nvSpPr>
          <p:cNvPr id="8" name="テキスト ボックス 7"/>
          <p:cNvSpPr txBox="1"/>
          <p:nvPr/>
        </p:nvSpPr>
        <p:spPr>
          <a:xfrm>
            <a:off x="2915816" y="2204864"/>
            <a:ext cx="3384376" cy="461665"/>
          </a:xfrm>
          <a:prstGeom prst="rect">
            <a:avLst/>
          </a:prstGeom>
          <a:solidFill>
            <a:srgbClr val="FFFFFF">
              <a:alpha val="74902"/>
            </a:srgbClr>
          </a:solidFill>
          <a:effectLst>
            <a:softEdge rad="63500"/>
          </a:effectLst>
        </p:spPr>
        <p:txBody>
          <a:bodyPr wrap="square" rtlCol="0">
            <a:spAutoFit/>
          </a:bodyPr>
          <a:lstStyle/>
          <a:p>
            <a:r>
              <a:rPr kumimoji="1" lang="en-US" altLang="ja-JP" sz="2400" dirty="0" smtClean="0">
                <a:solidFill>
                  <a:srgbClr val="FF0000"/>
                </a:solidFill>
                <a:latin typeface="Comic Sans MS" pitchFamily="66" charset="0"/>
              </a:rPr>
              <a:t>Inconsistent with obs.</a:t>
            </a:r>
            <a:endParaRPr kumimoji="1" lang="ja-JP" altLang="en-US" sz="2400" dirty="0">
              <a:solidFill>
                <a:srgbClr val="FF0000"/>
              </a:solidFill>
              <a:latin typeface="Comic Sans MS" pitchFamily="66"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47"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95000"/>
          </a:schemeClr>
        </a:solidFill>
        <a:effectLst/>
      </p:bgPr>
    </p:bg>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5661025"/>
            <a:ext cx="9324975" cy="1439863"/>
          </a:xfrm>
          <a:prstGeom prst="rect">
            <a:avLst/>
          </a:prstGeom>
          <a:solidFill>
            <a:srgbClr val="FF6600"/>
          </a:solidFill>
          <a:ln w="9525">
            <a:noFill/>
            <a:miter lim="800000"/>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192517" name="Arc 5"/>
          <p:cNvSpPr>
            <a:spLocks/>
          </p:cNvSpPr>
          <p:nvPr/>
        </p:nvSpPr>
        <p:spPr bwMode="auto">
          <a:xfrm flipV="1">
            <a:off x="-109538" y="4938713"/>
            <a:ext cx="9491663" cy="2447925"/>
          </a:xfrm>
          <a:custGeom>
            <a:avLst/>
            <a:gdLst>
              <a:gd name="G0" fmla="+- 15734 0 0"/>
              <a:gd name="G1" fmla="+- 0 0 0"/>
              <a:gd name="G2" fmla="+- 21600 0 0"/>
              <a:gd name="T0" fmla="*/ 32828 w 32828"/>
              <a:gd name="T1" fmla="*/ 13204 h 21600"/>
              <a:gd name="T2" fmla="*/ 0 w 32828"/>
              <a:gd name="T3" fmla="*/ 14799 h 21600"/>
              <a:gd name="T4" fmla="*/ 15734 w 32828"/>
              <a:gd name="T5" fmla="*/ 0 h 21600"/>
            </a:gdLst>
            <a:ahLst/>
            <a:cxnLst>
              <a:cxn ang="0">
                <a:pos x="T0" y="T1"/>
              </a:cxn>
              <a:cxn ang="0">
                <a:pos x="T2" y="T3"/>
              </a:cxn>
              <a:cxn ang="0">
                <a:pos x="T4" y="T5"/>
              </a:cxn>
            </a:cxnLst>
            <a:rect l="0" t="0" r="r" b="b"/>
            <a:pathLst>
              <a:path w="32828" h="21600" fill="none" extrusionOk="0">
                <a:moveTo>
                  <a:pt x="32828" y="13204"/>
                </a:moveTo>
                <a:cubicBezTo>
                  <a:pt x="28738" y="18499"/>
                  <a:pt x="22424" y="21599"/>
                  <a:pt x="15734" y="21600"/>
                </a:cubicBezTo>
                <a:cubicBezTo>
                  <a:pt x="9775" y="21600"/>
                  <a:pt x="4082" y="19138"/>
                  <a:pt x="0" y="14798"/>
                </a:cubicBezTo>
              </a:path>
              <a:path w="32828" h="21600" stroke="0" extrusionOk="0">
                <a:moveTo>
                  <a:pt x="32828" y="13204"/>
                </a:moveTo>
                <a:cubicBezTo>
                  <a:pt x="28738" y="18499"/>
                  <a:pt x="22424" y="21599"/>
                  <a:pt x="15734" y="21600"/>
                </a:cubicBezTo>
                <a:cubicBezTo>
                  <a:pt x="9775" y="21600"/>
                  <a:pt x="4082" y="19138"/>
                  <a:pt x="0" y="14798"/>
                </a:cubicBezTo>
                <a:lnTo>
                  <a:pt x="15734" y="0"/>
                </a:lnTo>
                <a:close/>
              </a:path>
            </a:pathLst>
          </a:custGeom>
          <a:solidFill>
            <a:srgbClr val="FF6600"/>
          </a:solidFill>
          <a:ln w="254000">
            <a:solidFill>
              <a:srgbClr val="993300"/>
            </a:solidFill>
            <a:round/>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192530" name="AutoShape 18"/>
          <p:cNvSpPr>
            <a:spLocks noChangeArrowheads="1"/>
          </p:cNvSpPr>
          <p:nvPr/>
        </p:nvSpPr>
        <p:spPr bwMode="auto">
          <a:xfrm>
            <a:off x="3779912" y="4725144"/>
            <a:ext cx="719138" cy="143718"/>
          </a:xfrm>
          <a:prstGeom prst="triangle">
            <a:avLst>
              <a:gd name="adj" fmla="val 50000"/>
            </a:avLst>
          </a:prstGeom>
          <a:solidFill>
            <a:srgbClr val="993300"/>
          </a:solidFill>
          <a:ln w="9525">
            <a:noFill/>
            <a:miter lim="800000"/>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192531" name="Text Box 19"/>
          <p:cNvSpPr txBox="1">
            <a:spLocks noChangeArrowheads="1"/>
          </p:cNvSpPr>
          <p:nvPr/>
        </p:nvSpPr>
        <p:spPr bwMode="auto">
          <a:xfrm>
            <a:off x="1763688" y="5373216"/>
            <a:ext cx="5447325" cy="46166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400" dirty="0" smtClean="0">
                <a:solidFill>
                  <a:srgbClr val="FFFFFF"/>
                </a:solidFill>
                <a:effectLst>
                  <a:outerShdw blurRad="38100" dist="38100" dir="2700000" algn="tl">
                    <a:srgbClr val="000000">
                      <a:alpha val="43137"/>
                    </a:srgbClr>
                  </a:outerShdw>
                </a:effectLst>
                <a:latin typeface="Comic Sans MS" pitchFamily="66" charset="0"/>
                <a:ea typeface="HG正楷書体" pitchFamily="65" charset="-128"/>
              </a:rPr>
              <a:t>Uplift due to horizontal convergence</a:t>
            </a:r>
            <a:endParaRPr lang="ja-JP" altLang="en-US" sz="2400" dirty="0">
              <a:solidFill>
                <a:srgbClr val="FFFFFF"/>
              </a:solidFill>
              <a:effectLst>
                <a:outerShdw blurRad="38100" dist="38100" dir="2700000" algn="tl">
                  <a:srgbClr val="000000">
                    <a:alpha val="43137"/>
                  </a:srgbClr>
                </a:outerShdw>
              </a:effectLst>
              <a:latin typeface="Comic Sans MS" pitchFamily="66" charset="0"/>
              <a:ea typeface="HG正楷書体" pitchFamily="65" charset="-128"/>
            </a:endParaRPr>
          </a:p>
        </p:txBody>
      </p:sp>
      <p:sp>
        <p:nvSpPr>
          <p:cNvPr id="192533" name="Text Box 21"/>
          <p:cNvSpPr txBox="1">
            <a:spLocks noChangeArrowheads="1"/>
          </p:cNvSpPr>
          <p:nvPr/>
        </p:nvSpPr>
        <p:spPr bwMode="auto">
          <a:xfrm>
            <a:off x="216024" y="404664"/>
            <a:ext cx="8748464" cy="95410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altLang="ja-JP" sz="2800" dirty="0" smtClean="0">
                <a:solidFill>
                  <a:srgbClr val="0070C0"/>
                </a:solidFill>
                <a:latin typeface="Comic Sans MS" pitchFamily="66" charset="0"/>
                <a:ea typeface="HG正楷書体" pitchFamily="65" charset="-128"/>
              </a:rPr>
              <a:t>Sea water reduces gravity increase </a:t>
            </a:r>
          </a:p>
          <a:p>
            <a:pPr algn="ctr" fontAlgn="base">
              <a:spcBef>
                <a:spcPct val="0"/>
              </a:spcBef>
              <a:spcAft>
                <a:spcPct val="0"/>
              </a:spcAft>
            </a:pPr>
            <a:r>
              <a:rPr lang="en-US" altLang="ja-JP" sz="2800" dirty="0" smtClean="0">
                <a:solidFill>
                  <a:srgbClr val="0070C0"/>
                </a:solidFill>
                <a:latin typeface="Comic Sans MS" pitchFamily="66" charset="0"/>
                <a:ea typeface="HG正楷書体" pitchFamily="65" charset="-128"/>
              </a:rPr>
              <a:t>by crustal uplift</a:t>
            </a:r>
            <a:endParaRPr lang="en-US" altLang="ja-JP" sz="2800" dirty="0">
              <a:solidFill>
                <a:srgbClr val="0070C0"/>
              </a:solidFill>
              <a:latin typeface="Comic Sans MS" pitchFamily="66" charset="0"/>
              <a:ea typeface="HG正楷書体" pitchFamily="65" charset="-128"/>
            </a:endParaRPr>
          </a:p>
        </p:txBody>
      </p:sp>
      <p:sp>
        <p:nvSpPr>
          <p:cNvPr id="192516" name="Text Box 4"/>
          <p:cNvSpPr txBox="1">
            <a:spLocks noChangeArrowheads="1"/>
          </p:cNvSpPr>
          <p:nvPr/>
        </p:nvSpPr>
        <p:spPr bwMode="auto">
          <a:xfrm rot="825949">
            <a:off x="6939701" y="5119315"/>
            <a:ext cx="1545616"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solidFill>
                  <a:srgbClr val="FFFFCC"/>
                </a:solidFill>
                <a:latin typeface="Comic Sans MS" pitchFamily="66" charset="0"/>
                <a:ea typeface="HGP正楷書体" pitchFamily="66" charset="-128"/>
              </a:rPr>
              <a:t>lithosphere</a:t>
            </a:r>
            <a:endParaRPr lang="ja-JP" altLang="en-US" sz="2000" dirty="0">
              <a:solidFill>
                <a:srgbClr val="FFFFCC"/>
              </a:solidFill>
              <a:latin typeface="Comic Sans MS" pitchFamily="66" charset="0"/>
              <a:ea typeface="HGP正楷書体" pitchFamily="66" charset="-128"/>
            </a:endParaRPr>
          </a:p>
        </p:txBody>
      </p:sp>
      <p:grpSp>
        <p:nvGrpSpPr>
          <p:cNvPr id="16" name="グループ化 15"/>
          <p:cNvGrpSpPr/>
          <p:nvPr/>
        </p:nvGrpSpPr>
        <p:grpSpPr>
          <a:xfrm>
            <a:off x="-252536" y="4725142"/>
            <a:ext cx="9793088" cy="2447925"/>
            <a:chOff x="-252536" y="4725142"/>
            <a:chExt cx="9793088" cy="2447925"/>
          </a:xfrm>
        </p:grpSpPr>
        <p:sp>
          <p:nvSpPr>
            <p:cNvPr id="14" name="Arc 5"/>
            <p:cNvSpPr>
              <a:spLocks/>
            </p:cNvSpPr>
            <p:nvPr/>
          </p:nvSpPr>
          <p:spPr bwMode="auto">
            <a:xfrm flipV="1">
              <a:off x="-252536" y="4725142"/>
              <a:ext cx="9793088" cy="2447925"/>
            </a:xfrm>
            <a:custGeom>
              <a:avLst/>
              <a:gdLst>
                <a:gd name="G0" fmla="+- 15734 0 0"/>
                <a:gd name="G1" fmla="+- 0 0 0"/>
                <a:gd name="G2" fmla="+- 21600 0 0"/>
                <a:gd name="T0" fmla="*/ 32828 w 32828"/>
                <a:gd name="T1" fmla="*/ 13204 h 21600"/>
                <a:gd name="T2" fmla="*/ 0 w 32828"/>
                <a:gd name="T3" fmla="*/ 14799 h 21600"/>
                <a:gd name="T4" fmla="*/ 15734 w 32828"/>
                <a:gd name="T5" fmla="*/ 0 h 21600"/>
              </a:gdLst>
              <a:ahLst/>
              <a:cxnLst>
                <a:cxn ang="0">
                  <a:pos x="T0" y="T1"/>
                </a:cxn>
                <a:cxn ang="0">
                  <a:pos x="T2" y="T3"/>
                </a:cxn>
                <a:cxn ang="0">
                  <a:pos x="T4" y="T5"/>
                </a:cxn>
              </a:cxnLst>
              <a:rect l="0" t="0" r="r" b="b"/>
              <a:pathLst>
                <a:path w="32828" h="21600" fill="none" extrusionOk="0">
                  <a:moveTo>
                    <a:pt x="32828" y="13204"/>
                  </a:moveTo>
                  <a:cubicBezTo>
                    <a:pt x="28738" y="18499"/>
                    <a:pt x="22424" y="21599"/>
                    <a:pt x="15734" y="21600"/>
                  </a:cubicBezTo>
                  <a:cubicBezTo>
                    <a:pt x="9775" y="21600"/>
                    <a:pt x="4082" y="19138"/>
                    <a:pt x="0" y="14798"/>
                  </a:cubicBezTo>
                </a:path>
                <a:path w="32828" h="21600" stroke="0" extrusionOk="0">
                  <a:moveTo>
                    <a:pt x="32828" y="13204"/>
                  </a:moveTo>
                  <a:cubicBezTo>
                    <a:pt x="28738" y="18499"/>
                    <a:pt x="22424" y="21599"/>
                    <a:pt x="15734" y="21600"/>
                  </a:cubicBezTo>
                  <a:cubicBezTo>
                    <a:pt x="9775" y="21600"/>
                    <a:pt x="4082" y="19138"/>
                    <a:pt x="0" y="14798"/>
                  </a:cubicBezTo>
                  <a:lnTo>
                    <a:pt x="15734" y="0"/>
                  </a:lnTo>
                  <a:close/>
                </a:path>
              </a:pathLst>
            </a:custGeom>
            <a:noFill/>
            <a:ln w="254000">
              <a:solidFill>
                <a:srgbClr val="00B0F0">
                  <a:alpha val="49020"/>
                </a:srgbClr>
              </a:solidFill>
              <a:round/>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15" name="Text Box 4"/>
            <p:cNvSpPr txBox="1">
              <a:spLocks noChangeArrowheads="1"/>
            </p:cNvSpPr>
            <p:nvPr/>
          </p:nvSpPr>
          <p:spPr bwMode="auto">
            <a:xfrm rot="825949">
              <a:off x="7175300" y="4886257"/>
              <a:ext cx="1165704"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dirty="0" smtClean="0">
                  <a:solidFill>
                    <a:srgbClr val="FFFFCC"/>
                  </a:solidFill>
                  <a:latin typeface="Comic Sans MS" pitchFamily="66" charset="0"/>
                  <a:ea typeface="HGP正楷書体" pitchFamily="66" charset="-128"/>
                </a:rPr>
                <a:t>seawater</a:t>
              </a:r>
            </a:p>
          </p:txBody>
        </p:sp>
      </p:grpSp>
      <p:grpSp>
        <p:nvGrpSpPr>
          <p:cNvPr id="21" name="グループ化 20"/>
          <p:cNvGrpSpPr/>
          <p:nvPr/>
        </p:nvGrpSpPr>
        <p:grpSpPr>
          <a:xfrm>
            <a:off x="2555776" y="2996952"/>
            <a:ext cx="2808312" cy="1008906"/>
            <a:chOff x="2555776" y="2996952"/>
            <a:chExt cx="2808312" cy="1008906"/>
          </a:xfrm>
        </p:grpSpPr>
        <p:cxnSp>
          <p:nvCxnSpPr>
            <p:cNvPr id="12" name="直線矢印コネクタ 11"/>
            <p:cNvCxnSpPr/>
            <p:nvPr/>
          </p:nvCxnSpPr>
          <p:spPr>
            <a:xfrm rot="5400000" flipH="1" flipV="1">
              <a:off x="2591780" y="3537012"/>
              <a:ext cx="936104" cy="1588"/>
            </a:xfrm>
            <a:prstGeom prst="straightConnector1">
              <a:avLst/>
            </a:prstGeom>
            <a:ln>
              <a:solidFill>
                <a:srgbClr val="80808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2915816" y="3573016"/>
              <a:ext cx="2448272" cy="1588"/>
            </a:xfrm>
            <a:prstGeom prst="straightConnector1">
              <a:avLst/>
            </a:prstGeom>
            <a:ln>
              <a:solidFill>
                <a:srgbClr val="808080"/>
              </a:solidFill>
              <a:tailEnd type="arrow"/>
            </a:ln>
          </p:spPr>
          <p:style>
            <a:lnRef idx="1">
              <a:schemeClr val="accent1"/>
            </a:lnRef>
            <a:fillRef idx="0">
              <a:schemeClr val="accent1"/>
            </a:fillRef>
            <a:effectRef idx="0">
              <a:schemeClr val="accent1"/>
            </a:effectRef>
            <a:fontRef idx="minor">
              <a:schemeClr val="tx1"/>
            </a:fontRef>
          </p:style>
        </p:cxnSp>
        <p:sp>
          <p:nvSpPr>
            <p:cNvPr id="18" name="Text Box 19"/>
            <p:cNvSpPr txBox="1">
              <a:spLocks noChangeArrowheads="1"/>
            </p:cNvSpPr>
            <p:nvPr/>
          </p:nvSpPr>
          <p:spPr bwMode="auto">
            <a:xfrm>
              <a:off x="2555776" y="2996952"/>
              <a:ext cx="478016"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latin typeface="Symbol" pitchFamily="18" charset="2"/>
                  <a:ea typeface="HG正楷書体" pitchFamily="65" charset="-128"/>
                </a:rPr>
                <a:t>D</a:t>
              </a:r>
              <a:r>
                <a:rPr lang="en-US" altLang="ja-JP" sz="2000" dirty="0" smtClean="0">
                  <a:latin typeface="Comic Sans MS" pitchFamily="66" charset="0"/>
                  <a:ea typeface="HG正楷書体" pitchFamily="65" charset="-128"/>
                </a:rPr>
                <a:t>g</a:t>
              </a:r>
              <a:endParaRPr lang="ja-JP" altLang="en-US" sz="2000" dirty="0">
                <a:latin typeface="Comic Sans MS" pitchFamily="66" charset="0"/>
                <a:ea typeface="HG正楷書体" pitchFamily="65" charset="-128"/>
              </a:endParaRPr>
            </a:p>
          </p:txBody>
        </p:sp>
      </p:grpSp>
      <p:sp>
        <p:nvSpPr>
          <p:cNvPr id="20" name="フリーフォーム 19"/>
          <p:cNvSpPr/>
          <p:nvPr/>
        </p:nvSpPr>
        <p:spPr>
          <a:xfrm>
            <a:off x="3160258" y="2996952"/>
            <a:ext cx="1843790" cy="609072"/>
          </a:xfrm>
          <a:custGeom>
            <a:avLst/>
            <a:gdLst>
              <a:gd name="connsiteX0" fmla="*/ 0 w 1843790"/>
              <a:gd name="connsiteY0" fmla="*/ 269823 h 299804"/>
              <a:gd name="connsiteX1" fmla="*/ 479685 w 1843790"/>
              <a:gd name="connsiteY1" fmla="*/ 254833 h 299804"/>
              <a:gd name="connsiteX2" fmla="*/ 839449 w 1843790"/>
              <a:gd name="connsiteY2" fmla="*/ 0 h 299804"/>
              <a:gd name="connsiteX3" fmla="*/ 1214203 w 1843790"/>
              <a:gd name="connsiteY3" fmla="*/ 254833 h 299804"/>
              <a:gd name="connsiteX4" fmla="*/ 1843790 w 1843790"/>
              <a:gd name="connsiteY4" fmla="*/ 269823 h 29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790" h="299804">
                <a:moveTo>
                  <a:pt x="0" y="269823"/>
                </a:moveTo>
                <a:cubicBezTo>
                  <a:pt x="169888" y="284813"/>
                  <a:pt x="339777" y="299804"/>
                  <a:pt x="479685" y="254833"/>
                </a:cubicBezTo>
                <a:cubicBezTo>
                  <a:pt x="619593" y="209862"/>
                  <a:pt x="717029" y="0"/>
                  <a:pt x="839449" y="0"/>
                </a:cubicBezTo>
                <a:cubicBezTo>
                  <a:pt x="961869" y="0"/>
                  <a:pt x="1046813" y="209863"/>
                  <a:pt x="1214203" y="254833"/>
                </a:cubicBezTo>
                <a:cubicBezTo>
                  <a:pt x="1381593" y="299803"/>
                  <a:pt x="1612691" y="284813"/>
                  <a:pt x="1843790" y="269823"/>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フリーフォーム 18"/>
          <p:cNvSpPr/>
          <p:nvPr/>
        </p:nvSpPr>
        <p:spPr>
          <a:xfrm>
            <a:off x="3160258" y="3297836"/>
            <a:ext cx="1843790" cy="299804"/>
          </a:xfrm>
          <a:custGeom>
            <a:avLst/>
            <a:gdLst>
              <a:gd name="connsiteX0" fmla="*/ 0 w 1843790"/>
              <a:gd name="connsiteY0" fmla="*/ 269823 h 299804"/>
              <a:gd name="connsiteX1" fmla="*/ 479685 w 1843790"/>
              <a:gd name="connsiteY1" fmla="*/ 254833 h 299804"/>
              <a:gd name="connsiteX2" fmla="*/ 839449 w 1843790"/>
              <a:gd name="connsiteY2" fmla="*/ 0 h 299804"/>
              <a:gd name="connsiteX3" fmla="*/ 1214203 w 1843790"/>
              <a:gd name="connsiteY3" fmla="*/ 254833 h 299804"/>
              <a:gd name="connsiteX4" fmla="*/ 1843790 w 1843790"/>
              <a:gd name="connsiteY4" fmla="*/ 269823 h 29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790" h="299804">
                <a:moveTo>
                  <a:pt x="0" y="269823"/>
                </a:moveTo>
                <a:cubicBezTo>
                  <a:pt x="169888" y="284813"/>
                  <a:pt x="339777" y="299804"/>
                  <a:pt x="479685" y="254833"/>
                </a:cubicBezTo>
                <a:cubicBezTo>
                  <a:pt x="619593" y="209862"/>
                  <a:pt x="717029" y="0"/>
                  <a:pt x="839449" y="0"/>
                </a:cubicBezTo>
                <a:cubicBezTo>
                  <a:pt x="961869" y="0"/>
                  <a:pt x="1046813" y="209863"/>
                  <a:pt x="1214203" y="254833"/>
                </a:cubicBezTo>
                <a:cubicBezTo>
                  <a:pt x="1381593" y="299803"/>
                  <a:pt x="1612691" y="284813"/>
                  <a:pt x="1843790" y="269823"/>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26" name="グループ化 25"/>
          <p:cNvGrpSpPr/>
          <p:nvPr/>
        </p:nvGrpSpPr>
        <p:grpSpPr>
          <a:xfrm>
            <a:off x="1547664" y="3429000"/>
            <a:ext cx="6022848" cy="3200400"/>
            <a:chOff x="1547664" y="3429000"/>
            <a:chExt cx="6022848" cy="3200400"/>
          </a:xfrm>
        </p:grpSpPr>
        <p:pic>
          <p:nvPicPr>
            <p:cNvPr id="23" name="図 22" descr="POST.jpg"/>
            <p:cNvPicPr>
              <a:picLocks noChangeAspect="1"/>
            </p:cNvPicPr>
            <p:nvPr/>
          </p:nvPicPr>
          <p:blipFill>
            <a:blip r:embed="rId2" cstate="print"/>
            <a:stretch>
              <a:fillRect/>
            </a:stretch>
          </p:blipFill>
          <p:spPr>
            <a:xfrm>
              <a:off x="1547664" y="3429000"/>
              <a:ext cx="6022848" cy="3200400"/>
            </a:xfrm>
            <a:prstGeom prst="rect">
              <a:avLst/>
            </a:prstGeom>
            <a:ln>
              <a:noFill/>
            </a:ln>
            <a:effectLst>
              <a:outerShdw blurRad="292100" dist="139700" dir="2700000" algn="tl" rotWithShape="0">
                <a:srgbClr val="333333">
                  <a:alpha val="65000"/>
                </a:srgbClr>
              </a:outerShdw>
            </a:effectLst>
          </p:spPr>
        </p:pic>
        <p:sp>
          <p:nvSpPr>
            <p:cNvPr id="24" name="テキスト ボックス 23"/>
            <p:cNvSpPr txBox="1"/>
            <p:nvPr/>
          </p:nvSpPr>
          <p:spPr>
            <a:xfrm>
              <a:off x="5220072" y="3789040"/>
              <a:ext cx="2124299" cy="369332"/>
            </a:xfrm>
            <a:prstGeom prst="rect">
              <a:avLst/>
            </a:prstGeom>
            <a:noFill/>
          </p:spPr>
          <p:txBody>
            <a:bodyPr wrap="none" rtlCol="0">
              <a:spAutoFit/>
            </a:bodyPr>
            <a:lstStyle/>
            <a:p>
              <a:r>
                <a:rPr kumimoji="1" lang="en-US" altLang="ja-JP" dirty="0" smtClean="0">
                  <a:solidFill>
                    <a:schemeClr val="bg2">
                      <a:lumMod val="75000"/>
                    </a:schemeClr>
                  </a:solidFill>
                  <a:latin typeface="Comic Sans MS" pitchFamily="66" charset="0"/>
                </a:rPr>
                <a:t>Before correction</a:t>
              </a:r>
              <a:endParaRPr kumimoji="1" lang="ja-JP" altLang="en-US" dirty="0">
                <a:solidFill>
                  <a:schemeClr val="bg2">
                    <a:lumMod val="75000"/>
                  </a:schemeClr>
                </a:solidFill>
                <a:latin typeface="Comic Sans MS" pitchFamily="66" charset="0"/>
              </a:endParaRPr>
            </a:p>
          </p:txBody>
        </p:sp>
      </p:grpSp>
      <p:grpSp>
        <p:nvGrpSpPr>
          <p:cNvPr id="27" name="グループ化 26"/>
          <p:cNvGrpSpPr/>
          <p:nvPr/>
        </p:nvGrpSpPr>
        <p:grpSpPr>
          <a:xfrm>
            <a:off x="1547664" y="3573016"/>
            <a:ext cx="6007608" cy="3038856"/>
            <a:chOff x="1547664" y="4494600"/>
            <a:chExt cx="6007608" cy="3038856"/>
          </a:xfrm>
        </p:grpSpPr>
        <p:pic>
          <p:nvPicPr>
            <p:cNvPr id="22" name="図 21" descr="POST.jpg"/>
            <p:cNvPicPr>
              <a:picLocks noChangeAspect="1"/>
            </p:cNvPicPr>
            <p:nvPr/>
          </p:nvPicPr>
          <p:blipFill>
            <a:blip r:embed="rId3" cstate="print"/>
            <a:stretch>
              <a:fillRect/>
            </a:stretch>
          </p:blipFill>
          <p:spPr>
            <a:xfrm>
              <a:off x="1547664" y="4494600"/>
              <a:ext cx="6007608" cy="3038856"/>
            </a:xfrm>
            <a:prstGeom prst="rect">
              <a:avLst/>
            </a:prstGeom>
            <a:ln>
              <a:noFill/>
            </a:ln>
            <a:effectLst>
              <a:outerShdw blurRad="292100" dist="139700" dir="2700000" algn="tl" rotWithShape="0">
                <a:srgbClr val="333333">
                  <a:alpha val="65000"/>
                </a:srgbClr>
              </a:outerShdw>
            </a:effectLst>
          </p:spPr>
        </p:pic>
        <p:sp>
          <p:nvSpPr>
            <p:cNvPr id="25" name="テキスト ボックス 24"/>
            <p:cNvSpPr txBox="1"/>
            <p:nvPr/>
          </p:nvSpPr>
          <p:spPr>
            <a:xfrm>
              <a:off x="5301023" y="4725144"/>
              <a:ext cx="2007281" cy="369332"/>
            </a:xfrm>
            <a:prstGeom prst="rect">
              <a:avLst/>
            </a:prstGeom>
            <a:noFill/>
          </p:spPr>
          <p:txBody>
            <a:bodyPr wrap="none" rtlCol="0">
              <a:spAutoFit/>
            </a:bodyPr>
            <a:lstStyle/>
            <a:p>
              <a:r>
                <a:rPr kumimoji="1" lang="en-US" altLang="ja-JP" dirty="0" smtClean="0">
                  <a:solidFill>
                    <a:schemeClr val="bg2">
                      <a:lumMod val="75000"/>
                    </a:schemeClr>
                  </a:solidFill>
                  <a:latin typeface="Comic Sans MS" pitchFamily="66" charset="0"/>
                </a:rPr>
                <a:t>After correction</a:t>
              </a:r>
              <a:endParaRPr kumimoji="1" lang="ja-JP" altLang="en-US" dirty="0">
                <a:solidFill>
                  <a:schemeClr val="bg2">
                    <a:lumMod val="75000"/>
                  </a:schemeClr>
                </a:solidFill>
                <a:latin typeface="Comic Sans MS" pitchFamily="66"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2531"/>
                                        </p:tgtEl>
                                        <p:attrNameLst>
                                          <p:attrName>style.visibility</p:attrName>
                                        </p:attrNameLst>
                                      </p:cBhvr>
                                      <p:to>
                                        <p:strVal val="visible"/>
                                      </p:to>
                                    </p:set>
                                    <p:animEffect transition="in" filter="fade">
                                      <p:cBhvr>
                                        <p:cTn id="7" dur="1000"/>
                                        <p:tgtEl>
                                          <p:spTgt spid="192531"/>
                                        </p:tgtEl>
                                      </p:cBhvr>
                                    </p:animEffect>
                                  </p:childTnLst>
                                </p:cTn>
                              </p:par>
                              <p:par>
                                <p:cTn id="8" presetID="17" presetClass="entr" presetSubtype="4" fill="hold" grpId="0" nodeType="withEffect">
                                  <p:stCondLst>
                                    <p:cond delay="0"/>
                                  </p:stCondLst>
                                  <p:childTnLst>
                                    <p:set>
                                      <p:cBhvr>
                                        <p:cTn id="9" dur="1" fill="hold">
                                          <p:stCondLst>
                                            <p:cond delay="0"/>
                                          </p:stCondLst>
                                        </p:cTn>
                                        <p:tgtEl>
                                          <p:spTgt spid="192530"/>
                                        </p:tgtEl>
                                        <p:attrNameLst>
                                          <p:attrName>style.visibility</p:attrName>
                                        </p:attrNameLst>
                                      </p:cBhvr>
                                      <p:to>
                                        <p:strVal val="visible"/>
                                      </p:to>
                                    </p:set>
                                    <p:anim calcmode="lin" valueType="num">
                                      <p:cBhvr>
                                        <p:cTn id="10" dur="1000" fill="hold"/>
                                        <p:tgtEl>
                                          <p:spTgt spid="192530"/>
                                        </p:tgtEl>
                                        <p:attrNameLst>
                                          <p:attrName>ppt_x</p:attrName>
                                        </p:attrNameLst>
                                      </p:cBhvr>
                                      <p:tavLst>
                                        <p:tav tm="0">
                                          <p:val>
                                            <p:strVal val="#ppt_x"/>
                                          </p:val>
                                        </p:tav>
                                        <p:tav tm="100000">
                                          <p:val>
                                            <p:strVal val="#ppt_x"/>
                                          </p:val>
                                        </p:tav>
                                      </p:tavLst>
                                    </p:anim>
                                    <p:anim calcmode="lin" valueType="num">
                                      <p:cBhvr>
                                        <p:cTn id="11" dur="1000" fill="hold"/>
                                        <p:tgtEl>
                                          <p:spTgt spid="192530"/>
                                        </p:tgtEl>
                                        <p:attrNameLst>
                                          <p:attrName>ppt_y</p:attrName>
                                        </p:attrNameLst>
                                      </p:cBhvr>
                                      <p:tavLst>
                                        <p:tav tm="0">
                                          <p:val>
                                            <p:strVal val="#ppt_y+#ppt_h/2"/>
                                          </p:val>
                                        </p:tav>
                                        <p:tav tm="100000">
                                          <p:val>
                                            <p:strVal val="#ppt_y"/>
                                          </p:val>
                                        </p:tav>
                                      </p:tavLst>
                                    </p:anim>
                                    <p:anim calcmode="lin" valueType="num">
                                      <p:cBhvr>
                                        <p:cTn id="12" dur="1000" fill="hold"/>
                                        <p:tgtEl>
                                          <p:spTgt spid="192530"/>
                                        </p:tgtEl>
                                        <p:attrNameLst>
                                          <p:attrName>ppt_w</p:attrName>
                                        </p:attrNameLst>
                                      </p:cBhvr>
                                      <p:tavLst>
                                        <p:tav tm="0">
                                          <p:val>
                                            <p:strVal val="#ppt_w"/>
                                          </p:val>
                                        </p:tav>
                                        <p:tav tm="100000">
                                          <p:val>
                                            <p:strVal val="#ppt_w"/>
                                          </p:val>
                                        </p:tav>
                                      </p:tavLst>
                                    </p:anim>
                                    <p:anim calcmode="lin" valueType="num">
                                      <p:cBhvr>
                                        <p:cTn id="13" dur="1000" fill="hold"/>
                                        <p:tgtEl>
                                          <p:spTgt spid="19253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7"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ppt_x</p:attrName>
                                        </p:attrNameLst>
                                      </p:cBhvr>
                                      <p:tavLst>
                                        <p:tav tm="0">
                                          <p:val>
                                            <p:strVal val="#ppt_x"/>
                                          </p:val>
                                        </p:tav>
                                        <p:tav tm="100000">
                                          <p:val>
                                            <p:strVal val="#ppt_x"/>
                                          </p:val>
                                        </p:tav>
                                      </p:tavLst>
                                    </p:anim>
                                    <p:anim calcmode="lin" valueType="num">
                                      <p:cBhvr>
                                        <p:cTn id="18" dur="500" fill="hold"/>
                                        <p:tgtEl>
                                          <p:spTgt spid="20"/>
                                        </p:tgtEl>
                                        <p:attrNameLst>
                                          <p:attrName>ppt_y</p:attrName>
                                        </p:attrNameLst>
                                      </p:cBhvr>
                                      <p:tavLst>
                                        <p:tav tm="0">
                                          <p:val>
                                            <p:strVal val="#ppt_y+#ppt_h/2"/>
                                          </p:val>
                                        </p:tav>
                                        <p:tav tm="100000">
                                          <p:val>
                                            <p:strVal val="#ppt_y"/>
                                          </p:val>
                                        </p:tav>
                                      </p:tavLst>
                                    </p:anim>
                                    <p:anim calcmode="lin" valueType="num">
                                      <p:cBhvr>
                                        <p:cTn id="19" dur="500" fill="hold"/>
                                        <p:tgtEl>
                                          <p:spTgt spid="20"/>
                                        </p:tgtEl>
                                        <p:attrNameLst>
                                          <p:attrName>ppt_w</p:attrName>
                                        </p:attrNameLst>
                                      </p:cBhvr>
                                      <p:tavLst>
                                        <p:tav tm="0">
                                          <p:val>
                                            <p:strVal val="#ppt_w"/>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childTnLst>
                          </p:cTn>
                        </p:par>
                        <p:par>
                          <p:cTn id="26" fill="hold">
                            <p:stCondLst>
                              <p:cond delay="1000"/>
                            </p:stCondLst>
                            <p:childTnLst>
                              <p:par>
                                <p:cTn id="27" presetID="17" presetClass="entr" presetSubtype="4" fill="hold" grpId="1" nodeType="afterEffect">
                                  <p:stCondLst>
                                    <p:cond delay="0"/>
                                  </p:stCondLst>
                                  <p:childTnLst>
                                    <p:set>
                                      <p:cBhvr>
                                        <p:cTn id="28" dur="1" fill="hold">
                                          <p:stCondLst>
                                            <p:cond delay="0"/>
                                          </p:stCondLst>
                                        </p:cTn>
                                        <p:tgtEl>
                                          <p:spTgt spid="192530"/>
                                        </p:tgtEl>
                                        <p:attrNameLst>
                                          <p:attrName>style.visibility</p:attrName>
                                        </p:attrNameLst>
                                      </p:cBhvr>
                                      <p:to>
                                        <p:strVal val="visible"/>
                                      </p:to>
                                    </p:set>
                                    <p:anim calcmode="lin" valueType="num">
                                      <p:cBhvr>
                                        <p:cTn id="29" dur="500" fill="hold"/>
                                        <p:tgtEl>
                                          <p:spTgt spid="192530"/>
                                        </p:tgtEl>
                                        <p:attrNameLst>
                                          <p:attrName>ppt_x</p:attrName>
                                        </p:attrNameLst>
                                      </p:cBhvr>
                                      <p:tavLst>
                                        <p:tav tm="0">
                                          <p:val>
                                            <p:strVal val="#ppt_x"/>
                                          </p:val>
                                        </p:tav>
                                        <p:tav tm="100000">
                                          <p:val>
                                            <p:strVal val="#ppt_x"/>
                                          </p:val>
                                        </p:tav>
                                      </p:tavLst>
                                    </p:anim>
                                    <p:anim calcmode="lin" valueType="num">
                                      <p:cBhvr>
                                        <p:cTn id="30" dur="500" fill="hold"/>
                                        <p:tgtEl>
                                          <p:spTgt spid="192530"/>
                                        </p:tgtEl>
                                        <p:attrNameLst>
                                          <p:attrName>ppt_y</p:attrName>
                                        </p:attrNameLst>
                                      </p:cBhvr>
                                      <p:tavLst>
                                        <p:tav tm="0">
                                          <p:val>
                                            <p:strVal val="#ppt_y+#ppt_h/2"/>
                                          </p:val>
                                        </p:tav>
                                        <p:tav tm="100000">
                                          <p:val>
                                            <p:strVal val="#ppt_y"/>
                                          </p:val>
                                        </p:tav>
                                      </p:tavLst>
                                    </p:anim>
                                    <p:anim calcmode="lin" valueType="num">
                                      <p:cBhvr>
                                        <p:cTn id="31" dur="500" fill="hold"/>
                                        <p:tgtEl>
                                          <p:spTgt spid="192530"/>
                                        </p:tgtEl>
                                        <p:attrNameLst>
                                          <p:attrName>ppt_w</p:attrName>
                                        </p:attrNameLst>
                                      </p:cBhvr>
                                      <p:tavLst>
                                        <p:tav tm="0">
                                          <p:val>
                                            <p:strVal val="#ppt_w"/>
                                          </p:val>
                                        </p:tav>
                                        <p:tav tm="100000">
                                          <p:val>
                                            <p:strVal val="#ppt_w"/>
                                          </p:val>
                                        </p:tav>
                                      </p:tavLst>
                                    </p:anim>
                                    <p:anim calcmode="lin" valueType="num">
                                      <p:cBhvr>
                                        <p:cTn id="32" dur="500" fill="hold"/>
                                        <p:tgtEl>
                                          <p:spTgt spid="192530"/>
                                        </p:tgtEl>
                                        <p:attrNameLst>
                                          <p:attrName>ppt_h</p:attrName>
                                        </p:attrNameLst>
                                      </p:cBhvr>
                                      <p:tavLst>
                                        <p:tav tm="0">
                                          <p:val>
                                            <p:fltVal val="0"/>
                                          </p:val>
                                        </p:tav>
                                        <p:tav tm="100000">
                                          <p:val>
                                            <p:strVal val="#ppt_h"/>
                                          </p:val>
                                        </p:tav>
                                      </p:tavLst>
                                    </p:anim>
                                  </p:childTnLst>
                                </p:cTn>
                              </p:par>
                            </p:childTnLst>
                          </p:cTn>
                        </p:par>
                        <p:par>
                          <p:cTn id="33" fill="hold">
                            <p:stCondLst>
                              <p:cond delay="1500"/>
                            </p:stCondLst>
                            <p:childTnLst>
                              <p:par>
                                <p:cTn id="34" presetID="17" presetClass="entr" presetSubtype="4"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ppt_x</p:attrName>
                                        </p:attrNameLst>
                                      </p:cBhvr>
                                      <p:tavLst>
                                        <p:tav tm="0">
                                          <p:val>
                                            <p:strVal val="#ppt_x"/>
                                          </p:val>
                                        </p:tav>
                                        <p:tav tm="100000">
                                          <p:val>
                                            <p:strVal val="#ppt_x"/>
                                          </p:val>
                                        </p:tav>
                                      </p:tavLst>
                                    </p:anim>
                                    <p:anim calcmode="lin" valueType="num">
                                      <p:cBhvr>
                                        <p:cTn id="37" dur="500" fill="hold"/>
                                        <p:tgtEl>
                                          <p:spTgt spid="19"/>
                                        </p:tgtEl>
                                        <p:attrNameLst>
                                          <p:attrName>ppt_y</p:attrName>
                                        </p:attrNameLst>
                                      </p:cBhvr>
                                      <p:tavLst>
                                        <p:tav tm="0">
                                          <p:val>
                                            <p:strVal val="#ppt_y+#ppt_h/2"/>
                                          </p:val>
                                        </p:tav>
                                        <p:tav tm="100000">
                                          <p:val>
                                            <p:strVal val="#ppt_y"/>
                                          </p:val>
                                        </p:tav>
                                      </p:tavLst>
                                    </p:anim>
                                    <p:anim calcmode="lin" valueType="num">
                                      <p:cBhvr>
                                        <p:cTn id="38" dur="500" fill="hold"/>
                                        <p:tgtEl>
                                          <p:spTgt spid="19"/>
                                        </p:tgtEl>
                                        <p:attrNameLst>
                                          <p:attrName>ppt_w</p:attrName>
                                        </p:attrNameLst>
                                      </p:cBhvr>
                                      <p:tavLst>
                                        <p:tav tm="0">
                                          <p:val>
                                            <p:strVal val="#ppt_w"/>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childTnLst>
                                </p:cTn>
                              </p:par>
                              <p:par>
                                <p:cTn id="40" presetID="7" presetClass="emph" presetSubtype="2" fill="hold" grpId="1" nodeType="withEffect">
                                  <p:stCondLst>
                                    <p:cond delay="0"/>
                                  </p:stCondLst>
                                  <p:childTnLst>
                                    <p:animClr clrSpc="rgb">
                                      <p:cBhvr>
                                        <p:cTn id="41" dur="500" fill="hold"/>
                                        <p:tgtEl>
                                          <p:spTgt spid="20"/>
                                        </p:tgtEl>
                                        <p:attrNameLst>
                                          <p:attrName>stroke.color</p:attrName>
                                        </p:attrNameLst>
                                      </p:cBhvr>
                                      <p:to>
                                        <a:srgbClr val="DDDDDD"/>
                                      </p:to>
                                    </p:animClr>
                                    <p:set>
                                      <p:cBhvr>
                                        <p:cTn id="42" dur="500" fill="hold"/>
                                        <p:tgtEl>
                                          <p:spTgt spid="20"/>
                                        </p:tgtEl>
                                        <p:attrNameLst>
                                          <p:attrName>stroke.on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30" grpId="0" animBg="1"/>
      <p:bldP spid="192530" grpId="1" animBg="1"/>
      <p:bldP spid="192531" grpId="0"/>
      <p:bldP spid="20" grpId="0" animBg="1"/>
      <p:bldP spid="20" grpId="1"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POST.jpg"/>
          <p:cNvPicPr>
            <a:picLocks noChangeAspect="1"/>
          </p:cNvPicPr>
          <p:nvPr/>
        </p:nvPicPr>
        <p:blipFill>
          <a:blip r:embed="rId2" cstate="print"/>
          <a:stretch>
            <a:fillRect/>
          </a:stretch>
        </p:blipFill>
        <p:spPr>
          <a:xfrm>
            <a:off x="1259632" y="1920240"/>
            <a:ext cx="7083552" cy="4937760"/>
          </a:xfrm>
          <a:prstGeom prst="rect">
            <a:avLst/>
          </a:prstGeom>
          <a:ln>
            <a:noFill/>
          </a:ln>
          <a:effectLst>
            <a:outerShdw blurRad="292100" dist="139700" dir="2700000" algn="tl" rotWithShape="0">
              <a:srgbClr val="333333">
                <a:alpha val="65000"/>
              </a:srgbClr>
            </a:outerShdw>
          </a:effectLst>
        </p:spPr>
      </p:pic>
      <p:grpSp>
        <p:nvGrpSpPr>
          <p:cNvPr id="5" name="グループ化 4"/>
          <p:cNvGrpSpPr/>
          <p:nvPr/>
        </p:nvGrpSpPr>
        <p:grpSpPr>
          <a:xfrm>
            <a:off x="3203848" y="72008"/>
            <a:ext cx="3654952" cy="3212976"/>
            <a:chOff x="3941384" y="482802"/>
            <a:chExt cx="4231016" cy="3486480"/>
          </a:xfrm>
        </p:grpSpPr>
        <p:pic>
          <p:nvPicPr>
            <p:cNvPr id="3" name="図 2" descr="POST.jpg"/>
            <p:cNvPicPr>
              <a:picLocks noChangeAspect="1"/>
            </p:cNvPicPr>
            <p:nvPr/>
          </p:nvPicPr>
          <p:blipFill>
            <a:blip r:embed="rId3" cstate="print"/>
            <a:stretch>
              <a:fillRect/>
            </a:stretch>
          </p:blipFill>
          <p:spPr>
            <a:xfrm>
              <a:off x="3941384" y="482802"/>
              <a:ext cx="4231016" cy="3486480"/>
            </a:xfrm>
            <a:prstGeom prst="rect">
              <a:avLst/>
            </a:prstGeom>
            <a:ln>
              <a:noFill/>
            </a:ln>
            <a:effectLst>
              <a:outerShdw blurRad="292100" dist="139700" dir="2700000" algn="tl" rotWithShape="0">
                <a:srgbClr val="333333">
                  <a:alpha val="65000"/>
                </a:srgbClr>
              </a:outerShdw>
            </a:effectLst>
          </p:spPr>
        </p:pic>
        <p:sp>
          <p:nvSpPr>
            <p:cNvPr id="4" name="Text Box 4"/>
            <p:cNvSpPr txBox="1">
              <a:spLocks noChangeArrowheads="1"/>
            </p:cNvSpPr>
            <p:nvPr/>
          </p:nvSpPr>
          <p:spPr bwMode="auto">
            <a:xfrm>
              <a:off x="4774957" y="3068960"/>
              <a:ext cx="3138171" cy="434169"/>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altLang="ja-JP" sz="2000" dirty="0" smtClean="0">
                  <a:solidFill>
                    <a:srgbClr val="FFFF00"/>
                  </a:solidFill>
                  <a:latin typeface="Comic Sans MS" pitchFamily="66" charset="0"/>
                  <a:ea typeface="ＭＳ 明朝" charset="-128"/>
                </a:rPr>
                <a:t>Vertical movement</a:t>
              </a:r>
            </a:p>
          </p:txBody>
        </p:sp>
      </p:grpSp>
      <p:sp>
        <p:nvSpPr>
          <p:cNvPr id="6" name="右矢印 5"/>
          <p:cNvSpPr/>
          <p:nvPr/>
        </p:nvSpPr>
        <p:spPr>
          <a:xfrm>
            <a:off x="3923928" y="4005064"/>
            <a:ext cx="1944216" cy="864096"/>
          </a:xfrm>
          <a:prstGeom prst="rightArrow">
            <a:avLst/>
          </a:prstGeom>
          <a:solidFill>
            <a:srgbClr val="FFFF00"/>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0070C0"/>
                </a:solidFill>
                <a:latin typeface="Comic Sans MS" pitchFamily="66" charset="0"/>
              </a:rPr>
              <a:t>Seawater corr.</a:t>
            </a:r>
            <a:endParaRPr kumimoji="1" lang="ja-JP" altLang="en-US" dirty="0">
              <a:solidFill>
                <a:srgbClr val="0070C0"/>
              </a:solidFill>
              <a:latin typeface="Comic Sans MS" pitchFamily="66"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ppt_w/2"/>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CC">
            <a:alpha val="50000"/>
          </a:srgbClr>
        </a:solidFill>
        <a:effectLst/>
      </p:bgPr>
    </p:bg>
    <p:spTree>
      <p:nvGrpSpPr>
        <p:cNvPr id="1" name=""/>
        <p:cNvGrpSpPr/>
        <p:nvPr/>
      </p:nvGrpSpPr>
      <p:grpSpPr>
        <a:xfrm>
          <a:off x="0" y="0"/>
          <a:ext cx="0" cy="0"/>
          <a:chOff x="0" y="0"/>
          <a:chExt cx="0" cy="0"/>
        </a:xfrm>
      </p:grpSpPr>
      <p:pic>
        <p:nvPicPr>
          <p:cNvPr id="7" name="図 6" descr="POST.jpg"/>
          <p:cNvPicPr>
            <a:picLocks noChangeAspect="1"/>
          </p:cNvPicPr>
          <p:nvPr/>
        </p:nvPicPr>
        <p:blipFill>
          <a:blip r:embed="rId2" cstate="print"/>
          <a:stretch>
            <a:fillRect/>
          </a:stretch>
        </p:blipFill>
        <p:spPr>
          <a:xfrm>
            <a:off x="1477275" y="836712"/>
            <a:ext cx="5759021" cy="5544616"/>
          </a:xfrm>
          <a:prstGeom prst="rect">
            <a:avLst/>
          </a:prstGeom>
        </p:spPr>
      </p:pic>
      <p:pic>
        <p:nvPicPr>
          <p:cNvPr id="6" name="図 5" descr="POST.jpg"/>
          <p:cNvPicPr>
            <a:picLocks noChangeAspect="1"/>
          </p:cNvPicPr>
          <p:nvPr/>
        </p:nvPicPr>
        <p:blipFill>
          <a:blip r:embed="rId3" cstate="print"/>
          <a:stretch>
            <a:fillRect/>
          </a:stretch>
        </p:blipFill>
        <p:spPr>
          <a:xfrm>
            <a:off x="1503122" y="908720"/>
            <a:ext cx="5733174" cy="5400600"/>
          </a:xfrm>
          <a:prstGeom prst="rect">
            <a:avLst/>
          </a:prstGeom>
          <a:ln>
            <a:noFill/>
          </a:ln>
          <a:effectLst>
            <a:outerShdw blurRad="292100" dist="139700" dir="2700000" algn="tl" rotWithShape="0">
              <a:srgbClr val="333333">
                <a:alpha val="65000"/>
              </a:srgbClr>
            </a:outerShdw>
          </a:effectLst>
        </p:spPr>
      </p:pic>
      <p:sp>
        <p:nvSpPr>
          <p:cNvPr id="14" name="テキスト ボックス 13"/>
          <p:cNvSpPr txBox="1"/>
          <p:nvPr/>
        </p:nvSpPr>
        <p:spPr>
          <a:xfrm>
            <a:off x="35496" y="188640"/>
            <a:ext cx="9145016" cy="523220"/>
          </a:xfrm>
          <a:prstGeom prst="rect">
            <a:avLst/>
          </a:prstGeom>
          <a:solidFill>
            <a:srgbClr val="FFFFFF">
              <a:alpha val="74902"/>
            </a:srgbClr>
          </a:solidFill>
          <a:effectLst>
            <a:softEdge rad="63500"/>
          </a:effectLst>
        </p:spPr>
        <p:txBody>
          <a:bodyPr wrap="square" rtlCol="0">
            <a:spAutoFit/>
          </a:bodyPr>
          <a:lstStyle/>
          <a:p>
            <a:r>
              <a:rPr kumimoji="1" lang="en-US" altLang="ja-JP" sz="2800" dirty="0" smtClean="0">
                <a:latin typeface="Comic Sans MS" pitchFamily="66" charset="0"/>
              </a:rPr>
              <a:t>Coseismic gravity change : </a:t>
            </a:r>
            <a:r>
              <a:rPr lang="en-US" altLang="ja-JP" sz="2400" dirty="0" smtClean="0">
                <a:latin typeface="Comic Sans MS" pitchFamily="66" charset="0"/>
              </a:rPr>
              <a:t>Calculated by Sun et al. [2009]</a:t>
            </a:r>
            <a:endParaRPr kumimoji="1" lang="ja-JP" altLang="en-US" sz="2400" dirty="0">
              <a:latin typeface="Comic Sans MS" pitchFamily="66" charset="0"/>
            </a:endParaRPr>
          </a:p>
        </p:txBody>
      </p:sp>
      <p:sp>
        <p:nvSpPr>
          <p:cNvPr id="12" name="テキスト ボックス 11"/>
          <p:cNvSpPr txBox="1"/>
          <p:nvPr/>
        </p:nvSpPr>
        <p:spPr>
          <a:xfrm>
            <a:off x="5580112" y="3212976"/>
            <a:ext cx="2376264" cy="707886"/>
          </a:xfrm>
          <a:prstGeom prst="rect">
            <a:avLst/>
          </a:prstGeom>
          <a:solidFill>
            <a:srgbClr val="FFFFFF">
              <a:alpha val="74902"/>
            </a:srgbClr>
          </a:solidFill>
          <a:effectLst>
            <a:softEdge rad="63500"/>
          </a:effectLst>
        </p:spPr>
        <p:txBody>
          <a:bodyPr wrap="square" rtlCol="0">
            <a:spAutoFit/>
          </a:bodyPr>
          <a:lstStyle/>
          <a:p>
            <a:r>
              <a:rPr kumimoji="1" lang="en-US" altLang="ja-JP" sz="2000" dirty="0" smtClean="0">
                <a:latin typeface="Comic Sans MS" pitchFamily="66" charset="0"/>
              </a:rPr>
              <a:t>Negative change of ~5 </a:t>
            </a:r>
            <a:r>
              <a:rPr kumimoji="1" lang="en-US" altLang="ja-JP" sz="2000" dirty="0" err="1" smtClean="0">
                <a:latin typeface="Comic Sans MS" pitchFamily="66" charset="0"/>
              </a:rPr>
              <a:t>microgal</a:t>
            </a:r>
            <a:endParaRPr kumimoji="1" lang="ja-JP" altLang="en-US" dirty="0">
              <a:latin typeface="Comic Sans MS" pitchFamily="66" charset="0"/>
            </a:endParaRPr>
          </a:p>
        </p:txBody>
      </p:sp>
      <p:cxnSp>
        <p:nvCxnSpPr>
          <p:cNvPr id="13" name="直線矢印コネクタ 12"/>
          <p:cNvCxnSpPr/>
          <p:nvPr/>
        </p:nvCxnSpPr>
        <p:spPr>
          <a:xfrm rot="10800000">
            <a:off x="4499992" y="3284984"/>
            <a:ext cx="1008112"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987824" y="2132856"/>
            <a:ext cx="3168352" cy="461665"/>
          </a:xfrm>
          <a:prstGeom prst="rect">
            <a:avLst/>
          </a:prstGeom>
          <a:solidFill>
            <a:srgbClr val="FFFFFF">
              <a:alpha val="74902"/>
            </a:srgbClr>
          </a:solidFill>
          <a:effectLst>
            <a:softEdge rad="63500"/>
          </a:effectLst>
        </p:spPr>
        <p:txBody>
          <a:bodyPr wrap="square" rtlCol="0">
            <a:spAutoFit/>
          </a:bodyPr>
          <a:lstStyle/>
          <a:p>
            <a:r>
              <a:rPr kumimoji="1" lang="en-US" altLang="ja-JP" sz="2400" dirty="0" smtClean="0">
                <a:solidFill>
                  <a:srgbClr val="FF0000"/>
                </a:solidFill>
                <a:latin typeface="Comic Sans MS" pitchFamily="66" charset="0"/>
              </a:rPr>
              <a:t>Consistent with obs.</a:t>
            </a:r>
            <a:endParaRPr kumimoji="1" lang="ja-JP" altLang="en-US" sz="2400" dirty="0">
              <a:solidFill>
                <a:srgbClr val="FF0000"/>
              </a:solidFill>
              <a:latin typeface="Comic Sans MS" pitchFamily="66" charset="0"/>
            </a:endParaRPr>
          </a:p>
        </p:txBody>
      </p:sp>
      <p:sp>
        <p:nvSpPr>
          <p:cNvPr id="9" name="テキスト ボックス 8"/>
          <p:cNvSpPr txBox="1"/>
          <p:nvPr/>
        </p:nvSpPr>
        <p:spPr>
          <a:xfrm>
            <a:off x="2843808" y="4797152"/>
            <a:ext cx="3024336" cy="400110"/>
          </a:xfrm>
          <a:prstGeom prst="rect">
            <a:avLst/>
          </a:prstGeom>
          <a:solidFill>
            <a:srgbClr val="FFFFFF">
              <a:alpha val="74902"/>
            </a:srgbClr>
          </a:solidFill>
          <a:effectLst>
            <a:softEdge rad="63500"/>
          </a:effectLst>
        </p:spPr>
        <p:txBody>
          <a:bodyPr wrap="square" rtlCol="0">
            <a:spAutoFit/>
          </a:bodyPr>
          <a:lstStyle/>
          <a:p>
            <a:r>
              <a:rPr kumimoji="1" lang="en-US" altLang="ja-JP" sz="2000" dirty="0" smtClean="0">
                <a:latin typeface="Comic Sans MS" pitchFamily="66" charset="0"/>
              </a:rPr>
              <a:t>Seawater correction on</a:t>
            </a:r>
            <a:endParaRPr kumimoji="1" lang="ja-JP" altLang="en-US" sz="2000" dirty="0">
              <a:latin typeface="Comic Sans MS" pitchFamily="66"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childTnLst>
                          </p:cTn>
                        </p:par>
                        <p:par>
                          <p:cTn id="14" fill="hold">
                            <p:stCondLst>
                              <p:cond delay="2000"/>
                            </p:stCondLst>
                            <p:childTnLst>
                              <p:par>
                                <p:cTn id="15" presetID="47"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POST.jpg"/>
          <p:cNvPicPr>
            <a:picLocks noChangeAspect="1"/>
          </p:cNvPicPr>
          <p:nvPr/>
        </p:nvPicPr>
        <p:blipFill>
          <a:blip r:embed="rId2" cstate="print"/>
          <a:stretch>
            <a:fillRect/>
          </a:stretch>
        </p:blipFill>
        <p:spPr>
          <a:xfrm>
            <a:off x="81777" y="692696"/>
            <a:ext cx="8954719" cy="4584957"/>
          </a:xfrm>
          <a:prstGeom prst="rect">
            <a:avLst/>
          </a:prstGeom>
        </p:spPr>
      </p:pic>
      <p:pic>
        <p:nvPicPr>
          <p:cNvPr id="3" name="図 2" descr="POST.jpg"/>
          <p:cNvPicPr>
            <a:picLocks noChangeAspect="1"/>
          </p:cNvPicPr>
          <p:nvPr/>
        </p:nvPicPr>
        <p:blipFill>
          <a:blip r:embed="rId3" cstate="print"/>
          <a:stretch>
            <a:fillRect/>
          </a:stretch>
        </p:blipFill>
        <p:spPr>
          <a:xfrm>
            <a:off x="1907704" y="4077072"/>
            <a:ext cx="5420333" cy="2433424"/>
          </a:xfrm>
          <a:prstGeom prst="rect">
            <a:avLst/>
          </a:prstGeom>
          <a:ln>
            <a:noFill/>
          </a:ln>
          <a:effectLst>
            <a:outerShdw blurRad="292100" dist="139700" dir="2700000" algn="tl" rotWithShape="0">
              <a:srgbClr val="333333">
                <a:alpha val="65000"/>
              </a:srgbClr>
            </a:outerShdw>
          </a:effectLst>
        </p:spPr>
      </p:pic>
      <p:sp>
        <p:nvSpPr>
          <p:cNvPr id="4" name="テキスト ボックス 3"/>
          <p:cNvSpPr txBox="1"/>
          <p:nvPr/>
        </p:nvSpPr>
        <p:spPr>
          <a:xfrm>
            <a:off x="1259632" y="116632"/>
            <a:ext cx="6840760" cy="523220"/>
          </a:xfrm>
          <a:prstGeom prst="rect">
            <a:avLst/>
          </a:prstGeom>
          <a:solidFill>
            <a:srgbClr val="FFFFFF">
              <a:alpha val="74902"/>
            </a:srgbClr>
          </a:solidFill>
          <a:effectLst>
            <a:softEdge rad="63500"/>
          </a:effectLst>
        </p:spPr>
        <p:txBody>
          <a:bodyPr wrap="square" rtlCol="0">
            <a:spAutoFit/>
          </a:bodyPr>
          <a:lstStyle/>
          <a:p>
            <a:r>
              <a:rPr kumimoji="1" lang="en-US" altLang="ja-JP" sz="2800" dirty="0" smtClean="0">
                <a:latin typeface="Comic Sans MS" pitchFamily="66" charset="0"/>
              </a:rPr>
              <a:t>Coseismic gravity change : </a:t>
            </a:r>
            <a:r>
              <a:rPr lang="en-US" altLang="ja-JP" sz="2400" dirty="0" smtClean="0">
                <a:latin typeface="Comic Sans MS" pitchFamily="66" charset="0"/>
              </a:rPr>
              <a:t>Obs. vs. Calc.</a:t>
            </a:r>
            <a:endParaRPr kumimoji="1" lang="ja-JP" altLang="en-US" sz="2400" dirty="0">
              <a:latin typeface="Comic Sans MS" pitchFamily="66" charset="0"/>
            </a:endParaRPr>
          </a:p>
        </p:txBody>
      </p:sp>
    </p:spTree>
  </p:cSld>
  <p:clrMapOvr>
    <a:masterClrMapping/>
  </p:clrMapOvr>
  <p:transition spd="med">
    <p:cover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9381C"/>
        </a:solidFill>
        <a:effectLst/>
      </p:bgPr>
    </p:bg>
    <p:spTree>
      <p:nvGrpSpPr>
        <p:cNvPr id="1" name=""/>
        <p:cNvGrpSpPr/>
        <p:nvPr/>
      </p:nvGrpSpPr>
      <p:grpSpPr>
        <a:xfrm>
          <a:off x="0" y="0"/>
          <a:ext cx="0" cy="0"/>
          <a:chOff x="0" y="0"/>
          <a:chExt cx="0" cy="0"/>
        </a:xfrm>
      </p:grpSpPr>
      <p:sp>
        <p:nvSpPr>
          <p:cNvPr id="5" name="テキスト ボックス 4"/>
          <p:cNvSpPr txBox="1"/>
          <p:nvPr/>
        </p:nvSpPr>
        <p:spPr>
          <a:xfrm>
            <a:off x="1043608" y="2636912"/>
            <a:ext cx="7135287" cy="523220"/>
          </a:xfrm>
          <a:prstGeom prst="rect">
            <a:avLst/>
          </a:prstGeom>
          <a:noFill/>
        </p:spPr>
        <p:txBody>
          <a:bodyPr wrap="none" rtlCol="0">
            <a:spAutoFit/>
          </a:bodyPr>
          <a:lstStyle/>
          <a:p>
            <a:r>
              <a:rPr lang="en-US" altLang="ja-JP" sz="2800" dirty="0" smtClean="0">
                <a:solidFill>
                  <a:srgbClr val="92D050"/>
                </a:solidFill>
                <a:latin typeface="Comic Sans MS" pitchFamily="66" charset="0"/>
              </a:rPr>
              <a:t>Gravity changes in past </a:t>
            </a:r>
            <a:r>
              <a:rPr kumimoji="1" lang="en-US" altLang="ja-JP" sz="2800" dirty="0" smtClean="0">
                <a:solidFill>
                  <a:srgbClr val="92D050"/>
                </a:solidFill>
                <a:latin typeface="Comic Sans MS" pitchFamily="66" charset="0"/>
              </a:rPr>
              <a:t>large </a:t>
            </a:r>
            <a:r>
              <a:rPr kumimoji="1" lang="en-US" altLang="ja-JP" sz="2800" dirty="0" smtClean="0">
                <a:solidFill>
                  <a:srgbClr val="92D050"/>
                </a:solidFill>
                <a:latin typeface="Comic Sans MS" pitchFamily="66" charset="0"/>
              </a:rPr>
              <a:t>earthquakes</a:t>
            </a:r>
            <a:endParaRPr kumimoji="1" lang="ja-JP" altLang="en-US" sz="2800" dirty="0">
              <a:solidFill>
                <a:srgbClr val="92D050"/>
              </a:solidFill>
              <a:latin typeface="Comic Sans MS" pitchFamily="66"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nature09349-f1.2.jpg"/>
          <p:cNvPicPr>
            <a:picLocks noChangeAspect="1"/>
          </p:cNvPicPr>
          <p:nvPr/>
        </p:nvPicPr>
        <p:blipFill>
          <a:blip r:embed="rId2" cstate="print"/>
          <a:stretch>
            <a:fillRect/>
          </a:stretch>
        </p:blipFill>
        <p:spPr>
          <a:xfrm>
            <a:off x="282699" y="980728"/>
            <a:ext cx="8609781" cy="5005687"/>
          </a:xfrm>
          <a:prstGeom prst="rect">
            <a:avLst/>
          </a:prstGeom>
          <a:ln>
            <a:noFill/>
          </a:ln>
          <a:effectLst>
            <a:outerShdw blurRad="292100" dist="139700" dir="2700000" algn="tl" rotWithShape="0">
              <a:srgbClr val="333333">
                <a:alpha val="65000"/>
              </a:srgbClr>
            </a:outerShdw>
          </a:effectLst>
        </p:spPr>
      </p:pic>
      <p:sp>
        <p:nvSpPr>
          <p:cNvPr id="3" name="Text Box 4"/>
          <p:cNvSpPr txBox="1">
            <a:spLocks noChangeArrowheads="1"/>
          </p:cNvSpPr>
          <p:nvPr/>
        </p:nvSpPr>
        <p:spPr bwMode="auto">
          <a:xfrm>
            <a:off x="35496" y="332656"/>
            <a:ext cx="9289032" cy="446276"/>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altLang="ja-JP" sz="2300" dirty="0" smtClean="0">
                <a:solidFill>
                  <a:srgbClr val="000000"/>
                </a:solidFill>
                <a:latin typeface="Comic Sans MS" pitchFamily="66" charset="0"/>
                <a:ea typeface="ＭＳ 明朝" charset="-128"/>
              </a:rPr>
              <a:t>2010 Chile Earthquake : </a:t>
            </a:r>
            <a:r>
              <a:rPr lang="en-US" altLang="ja-JP" sz="2300" u="sng" dirty="0" smtClean="0">
                <a:solidFill>
                  <a:srgbClr val="000000"/>
                </a:solidFill>
                <a:latin typeface="Comic Sans MS" pitchFamily="66" charset="0"/>
                <a:ea typeface="ＭＳ 明朝" charset="-128"/>
              </a:rPr>
              <a:t>an expected event</a:t>
            </a:r>
            <a:r>
              <a:rPr lang="en-US" altLang="ja-JP" sz="2300" dirty="0" smtClean="0">
                <a:solidFill>
                  <a:srgbClr val="000000"/>
                </a:solidFill>
                <a:latin typeface="Comic Sans MS" pitchFamily="66" charset="0"/>
                <a:ea typeface="ＭＳ 明朝" charset="-128"/>
              </a:rPr>
              <a:t> at a known seismic gap</a:t>
            </a:r>
          </a:p>
        </p:txBody>
      </p:sp>
      <p:sp>
        <p:nvSpPr>
          <p:cNvPr id="4" name="Text Box 4"/>
          <p:cNvSpPr txBox="1">
            <a:spLocks noChangeArrowheads="1"/>
          </p:cNvSpPr>
          <p:nvPr/>
        </p:nvSpPr>
        <p:spPr bwMode="auto">
          <a:xfrm>
            <a:off x="1835696" y="5982379"/>
            <a:ext cx="6120680" cy="830997"/>
          </a:xfrm>
          <a:prstGeom prst="rect">
            <a:avLst/>
          </a:prstGeom>
          <a:noFill/>
          <a:ln w="9525">
            <a:noFill/>
            <a:miter lim="800000"/>
            <a:headEnd/>
            <a:tailEnd/>
          </a:ln>
          <a:effectLst>
            <a:softEdge rad="63500"/>
          </a:effectLst>
        </p:spPr>
        <p:txBody>
          <a:bodyPr wrap="square">
            <a:spAutoFit/>
          </a:bodyPr>
          <a:lstStyle/>
          <a:p>
            <a:pPr algn="ctr" fontAlgn="base">
              <a:spcBef>
                <a:spcPct val="0"/>
              </a:spcBef>
              <a:spcAft>
                <a:spcPct val="0"/>
              </a:spcAft>
            </a:pPr>
            <a:r>
              <a:rPr lang="en-US" altLang="ja-JP" sz="2400" dirty="0" smtClean="0">
                <a:solidFill>
                  <a:srgbClr val="FF0000"/>
                </a:solidFill>
                <a:latin typeface="Comic Sans MS" pitchFamily="66" charset="0"/>
              </a:rPr>
              <a:t>Interseismic crustal movement and coupling </a:t>
            </a:r>
            <a:r>
              <a:rPr lang="en-US" altLang="ja-JP" sz="2000" dirty="0" smtClean="0">
                <a:solidFill>
                  <a:srgbClr val="FF0000"/>
                </a:solidFill>
                <a:latin typeface="Comic Sans MS" pitchFamily="66" charset="0"/>
              </a:rPr>
              <a:t>(Moreno et al., Nature 2010)</a:t>
            </a:r>
            <a:endParaRPr lang="en-US" altLang="ja-JP" sz="2000" dirty="0" smtClean="0">
              <a:solidFill>
                <a:srgbClr val="FF0000"/>
              </a:solidFill>
              <a:latin typeface="Comic Sans MS" pitchFamily="66" charset="0"/>
              <a:ea typeface="ＭＳ 明朝" charset="-128"/>
            </a:endParaRPr>
          </a:p>
        </p:txBody>
      </p:sp>
      <p:sp>
        <p:nvSpPr>
          <p:cNvPr id="5" name="Text Box 4"/>
          <p:cNvSpPr txBox="1">
            <a:spLocks noChangeArrowheads="1"/>
          </p:cNvSpPr>
          <p:nvPr/>
        </p:nvSpPr>
        <p:spPr bwMode="auto">
          <a:xfrm>
            <a:off x="35496" y="1916832"/>
            <a:ext cx="4680520" cy="707886"/>
          </a:xfrm>
          <a:prstGeom prst="rect">
            <a:avLst/>
          </a:prstGeom>
          <a:solidFill>
            <a:srgbClr val="FFFFFF">
              <a:alpha val="50196"/>
            </a:srgbClr>
          </a:solidFill>
          <a:ln w="9525">
            <a:noFill/>
            <a:miter lim="800000"/>
            <a:headEnd/>
            <a:tailEnd/>
          </a:ln>
          <a:effectLst>
            <a:softEdge rad="63500"/>
          </a:effectLst>
        </p:spPr>
        <p:txBody>
          <a:bodyPr wrap="square">
            <a:spAutoFit/>
          </a:bodyPr>
          <a:lstStyle/>
          <a:p>
            <a:pPr fontAlgn="base">
              <a:spcBef>
                <a:spcPct val="0"/>
              </a:spcBef>
              <a:spcAft>
                <a:spcPct val="0"/>
              </a:spcAft>
            </a:pPr>
            <a:r>
              <a:rPr lang="en-US" altLang="ja-JP" sz="2000" dirty="0" err="1" smtClean="0">
                <a:latin typeface="Comic Sans MS" pitchFamily="66" charset="0"/>
              </a:rPr>
              <a:t>Constitución</a:t>
            </a:r>
            <a:r>
              <a:rPr lang="en-US" altLang="ja-JP" sz="2000" dirty="0" smtClean="0">
                <a:latin typeface="Comic Sans MS" pitchFamily="66" charset="0"/>
              </a:rPr>
              <a:t>-Concepción S</a:t>
            </a:r>
            <a:r>
              <a:rPr lang="en-US" altLang="ja-JP" sz="2000" dirty="0" smtClean="0">
                <a:latin typeface="Comic Sans MS" pitchFamily="66" charset="0"/>
                <a:ea typeface="ＭＳ 明朝" charset="-128"/>
              </a:rPr>
              <a:t>eismic Gap</a:t>
            </a:r>
          </a:p>
          <a:p>
            <a:pPr algn="ctr" fontAlgn="base">
              <a:spcBef>
                <a:spcPct val="0"/>
              </a:spcBef>
              <a:spcAft>
                <a:spcPct val="0"/>
              </a:spcAft>
            </a:pPr>
            <a:r>
              <a:rPr lang="en-US" altLang="ja-JP" sz="2000" dirty="0" smtClean="0">
                <a:latin typeface="Comic Sans MS" pitchFamily="66" charset="0"/>
                <a:ea typeface="ＭＳ 明朝" charset="-128"/>
              </a:rPr>
              <a:t>(last rupture in 1835)</a:t>
            </a:r>
          </a:p>
        </p:txBody>
      </p:sp>
      <p:sp>
        <p:nvSpPr>
          <p:cNvPr id="6" name="正方形/長方形 5"/>
          <p:cNvSpPr/>
          <p:nvPr/>
        </p:nvSpPr>
        <p:spPr>
          <a:xfrm rot="17600890">
            <a:off x="6667055" y="3456771"/>
            <a:ext cx="1008884" cy="5987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solidFill>
                  <a:srgbClr val="FF0000"/>
                </a:solidFill>
              </a:rPr>
              <a:t>B</a:t>
            </a:r>
            <a:endParaRPr kumimoji="1" lang="ja-JP" altLang="en-US" sz="3600" dirty="0">
              <a:solidFill>
                <a:srgbClr val="FF0000"/>
              </a:solidFill>
            </a:endParaRPr>
          </a:p>
        </p:txBody>
      </p:sp>
      <p:sp>
        <p:nvSpPr>
          <p:cNvPr id="7" name="正方形/長方形 6"/>
          <p:cNvSpPr/>
          <p:nvPr/>
        </p:nvSpPr>
        <p:spPr>
          <a:xfrm rot="16776743">
            <a:off x="7009455" y="2446910"/>
            <a:ext cx="957737" cy="6411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solidFill>
                  <a:srgbClr val="FF0000"/>
                </a:solidFill>
              </a:rPr>
              <a:t>A</a:t>
            </a:r>
            <a:endParaRPr kumimoji="1" lang="ja-JP" altLang="en-US" sz="3600" dirty="0">
              <a:solidFill>
                <a:srgbClr val="FF0000"/>
              </a:solidFill>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grpId="0" nodeType="withEffect">
                                  <p:stCondLst>
                                    <p:cond delay="30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gs>
            <a:gs pos="100000">
              <a:schemeClr val="accent1">
                <a:shade val="100000"/>
                <a:satMod val="115000"/>
              </a:schemeClr>
            </a:gs>
          </a:gsLst>
          <a:lin ang="0" scaled="0"/>
          <a:tileRect/>
        </a:gradFill>
        <a:effectLst/>
      </p:bgPr>
    </p:bg>
    <p:spTree>
      <p:nvGrpSpPr>
        <p:cNvPr id="1" name=""/>
        <p:cNvGrpSpPr/>
        <p:nvPr/>
      </p:nvGrpSpPr>
      <p:grpSpPr>
        <a:xfrm>
          <a:off x="0" y="0"/>
          <a:ext cx="0" cy="0"/>
          <a:chOff x="0" y="0"/>
          <a:chExt cx="0" cy="0"/>
        </a:xfrm>
      </p:grpSpPr>
      <p:pic>
        <p:nvPicPr>
          <p:cNvPr id="2" name="図 1" descr="POST.jpg"/>
          <p:cNvPicPr>
            <a:picLocks noChangeAspect="1"/>
          </p:cNvPicPr>
          <p:nvPr/>
        </p:nvPicPr>
        <p:blipFill>
          <a:blip r:embed="rId2" cstate="print"/>
          <a:stretch>
            <a:fillRect/>
          </a:stretch>
        </p:blipFill>
        <p:spPr>
          <a:xfrm>
            <a:off x="899592" y="2420888"/>
            <a:ext cx="3824064" cy="3779785"/>
          </a:xfrm>
          <a:prstGeom prst="rect">
            <a:avLst/>
          </a:prstGeom>
        </p:spPr>
      </p:pic>
      <p:sp>
        <p:nvSpPr>
          <p:cNvPr id="3" name="円/楕円 2"/>
          <p:cNvSpPr/>
          <p:nvPr/>
        </p:nvSpPr>
        <p:spPr>
          <a:xfrm>
            <a:off x="3131840" y="4077072"/>
            <a:ext cx="144016" cy="144016"/>
          </a:xfrm>
          <a:prstGeom prst="ellipse">
            <a:avLst/>
          </a:prstGeom>
          <a:gradFill flip="none" rotWithShape="1">
            <a:gsLst>
              <a:gs pos="0">
                <a:schemeClr val="bg1"/>
              </a:gs>
              <a:gs pos="50000">
                <a:srgbClr val="0070C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11560" y="188640"/>
            <a:ext cx="7173759" cy="369332"/>
          </a:xfrm>
          <a:prstGeom prst="rect">
            <a:avLst/>
          </a:prstGeom>
          <a:noFill/>
        </p:spPr>
        <p:txBody>
          <a:bodyPr wrap="none" rtlCol="0">
            <a:spAutoFit/>
          </a:bodyPr>
          <a:lstStyle/>
          <a:p>
            <a:r>
              <a:rPr kumimoji="1" lang="en-US" altLang="ja-JP" dirty="0" smtClean="0">
                <a:latin typeface="Comic Sans MS" pitchFamily="66" charset="0"/>
              </a:rPr>
              <a:t>GRACE (CSR, RL4), GLDAS corrected, P3M15,  300 km Fan filter</a:t>
            </a:r>
          </a:p>
        </p:txBody>
      </p:sp>
      <p:grpSp>
        <p:nvGrpSpPr>
          <p:cNvPr id="10" name="グループ化 9"/>
          <p:cNvGrpSpPr/>
          <p:nvPr/>
        </p:nvGrpSpPr>
        <p:grpSpPr>
          <a:xfrm>
            <a:off x="323528" y="559668"/>
            <a:ext cx="8567936" cy="2305407"/>
            <a:chOff x="323528" y="559668"/>
            <a:chExt cx="8567936" cy="2305407"/>
          </a:xfrm>
        </p:grpSpPr>
        <p:pic>
          <p:nvPicPr>
            <p:cNvPr id="4" name="図 3" descr="POST.jpg"/>
            <p:cNvPicPr>
              <a:picLocks noChangeAspect="1"/>
            </p:cNvPicPr>
            <p:nvPr/>
          </p:nvPicPr>
          <p:blipFill>
            <a:blip r:embed="rId3" cstate="print"/>
            <a:stretch>
              <a:fillRect/>
            </a:stretch>
          </p:blipFill>
          <p:spPr>
            <a:xfrm>
              <a:off x="323528" y="559668"/>
              <a:ext cx="8567936" cy="2305407"/>
            </a:xfrm>
            <a:prstGeom prst="rect">
              <a:avLst/>
            </a:prstGeom>
            <a:ln>
              <a:noFill/>
            </a:ln>
            <a:effectLst>
              <a:outerShdw blurRad="292100" dist="139700" dir="2700000" algn="tl" rotWithShape="0">
                <a:srgbClr val="333333">
                  <a:alpha val="65000"/>
                </a:srgbClr>
              </a:outerShdw>
            </a:effectLst>
          </p:spPr>
        </p:pic>
        <p:cxnSp>
          <p:nvCxnSpPr>
            <p:cNvPr id="6" name="直線コネクタ 5"/>
            <p:cNvCxnSpPr/>
            <p:nvPr/>
          </p:nvCxnSpPr>
          <p:spPr>
            <a:xfrm rot="5400000">
              <a:off x="3016800" y="1556792"/>
              <a:ext cx="15841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851920" y="836712"/>
              <a:ext cx="1649811" cy="338554"/>
            </a:xfrm>
            <a:prstGeom prst="rect">
              <a:avLst/>
            </a:prstGeom>
            <a:noFill/>
          </p:spPr>
          <p:txBody>
            <a:bodyPr wrap="none" rtlCol="0">
              <a:spAutoFit/>
            </a:bodyPr>
            <a:lstStyle/>
            <a:p>
              <a:r>
                <a:rPr kumimoji="1" lang="en-US" altLang="ja-JP" sz="1600" dirty="0" smtClean="0">
                  <a:latin typeface="Comic Sans MS" pitchFamily="66" charset="0"/>
                </a:rPr>
                <a:t>-0.4± 0.9 </a:t>
              </a:r>
              <a:r>
                <a:rPr kumimoji="1" lang="en-US" altLang="ja-JP" sz="1600" dirty="0" err="1" smtClean="0">
                  <a:latin typeface="Symbol" pitchFamily="18" charset="2"/>
                </a:rPr>
                <a:t>m</a:t>
              </a:r>
              <a:r>
                <a:rPr kumimoji="1" lang="en-US" altLang="ja-JP" sz="1600" dirty="0" err="1" smtClean="0">
                  <a:latin typeface="Comic Sans MS" pitchFamily="66" charset="0"/>
                </a:rPr>
                <a:t>gal</a:t>
              </a:r>
              <a:endParaRPr kumimoji="1" lang="ja-JP" altLang="en-US" sz="1600" baseline="30000" dirty="0">
                <a:latin typeface="Comic Sans MS" pitchFamily="66" charset="0"/>
              </a:endParaRPr>
            </a:p>
          </p:txBody>
        </p:sp>
      </p:grpSp>
      <p:sp>
        <p:nvSpPr>
          <p:cNvPr id="9" name="テキスト ボックス 8"/>
          <p:cNvSpPr txBox="1"/>
          <p:nvPr/>
        </p:nvSpPr>
        <p:spPr>
          <a:xfrm>
            <a:off x="1902651" y="4077072"/>
            <a:ext cx="869149" cy="338554"/>
          </a:xfrm>
          <a:prstGeom prst="rect">
            <a:avLst/>
          </a:prstGeom>
          <a:noFill/>
        </p:spPr>
        <p:txBody>
          <a:bodyPr wrap="none" rtlCol="0">
            <a:spAutoFit/>
          </a:bodyPr>
          <a:lstStyle/>
          <a:p>
            <a:r>
              <a:rPr kumimoji="1" lang="en-US" altLang="ja-JP" sz="1600" dirty="0" smtClean="0">
                <a:latin typeface="Comic Sans MS" pitchFamily="66" charset="0"/>
              </a:rPr>
              <a:t>Mw 8.7</a:t>
            </a:r>
            <a:endParaRPr kumimoji="1" lang="ja-JP" altLang="en-US" sz="1600" baseline="30000" dirty="0">
              <a:latin typeface="Comic Sans MS" pitchFamily="66" charset="0"/>
            </a:endParaRPr>
          </a:p>
        </p:txBody>
      </p:sp>
      <p:sp>
        <p:nvSpPr>
          <p:cNvPr id="11" name="テキスト ボックス 10"/>
          <p:cNvSpPr txBox="1"/>
          <p:nvPr/>
        </p:nvSpPr>
        <p:spPr>
          <a:xfrm>
            <a:off x="5148064" y="4869160"/>
            <a:ext cx="3779912" cy="954107"/>
          </a:xfrm>
          <a:prstGeom prst="rect">
            <a:avLst/>
          </a:prstGeom>
          <a:noFill/>
          <a:effectLst>
            <a:softEdge rad="63500"/>
          </a:effectLst>
        </p:spPr>
        <p:txBody>
          <a:bodyPr wrap="square" rtlCol="0">
            <a:spAutoFit/>
          </a:bodyPr>
          <a:lstStyle/>
          <a:p>
            <a:r>
              <a:rPr kumimoji="1" lang="en-US" altLang="ja-JP" sz="2800" dirty="0" smtClean="0">
                <a:latin typeface="Comic Sans MS" pitchFamily="66" charset="0"/>
              </a:rPr>
              <a:t>2005 Mar., </a:t>
            </a:r>
            <a:r>
              <a:rPr kumimoji="1" lang="en-US" altLang="ja-JP" sz="2800" dirty="0" err="1" smtClean="0">
                <a:latin typeface="Comic Sans MS" pitchFamily="66" charset="0"/>
              </a:rPr>
              <a:t>Nias</a:t>
            </a:r>
            <a:r>
              <a:rPr kumimoji="1" lang="en-US" altLang="ja-JP" sz="2800" dirty="0" smtClean="0">
                <a:latin typeface="Comic Sans MS" pitchFamily="66" charset="0"/>
              </a:rPr>
              <a:t> Earthquake (Mw8.7)</a:t>
            </a:r>
            <a:endParaRPr kumimoji="1" lang="ja-JP" altLang="en-US" sz="24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gs>
            <a:gs pos="100000">
              <a:schemeClr val="accent1">
                <a:shade val="100000"/>
                <a:satMod val="115000"/>
              </a:schemeClr>
            </a:gs>
          </a:gsLst>
          <a:lin ang="10800000" scaled="1"/>
          <a:tileRect/>
        </a:gradFill>
        <a:effectLst/>
      </p:bgPr>
    </p:bg>
    <p:spTree>
      <p:nvGrpSpPr>
        <p:cNvPr id="1" name=""/>
        <p:cNvGrpSpPr/>
        <p:nvPr/>
      </p:nvGrpSpPr>
      <p:grpSpPr>
        <a:xfrm>
          <a:off x="0" y="0"/>
          <a:ext cx="0" cy="0"/>
          <a:chOff x="0" y="0"/>
          <a:chExt cx="0" cy="0"/>
        </a:xfrm>
      </p:grpSpPr>
      <p:pic>
        <p:nvPicPr>
          <p:cNvPr id="5" name="図 4" descr="POST.jpg"/>
          <p:cNvPicPr>
            <a:picLocks noChangeAspect="1"/>
          </p:cNvPicPr>
          <p:nvPr/>
        </p:nvPicPr>
        <p:blipFill>
          <a:blip r:embed="rId2" cstate="print"/>
          <a:stretch>
            <a:fillRect/>
          </a:stretch>
        </p:blipFill>
        <p:spPr>
          <a:xfrm>
            <a:off x="5580112" y="2996952"/>
            <a:ext cx="2901696" cy="3300984"/>
          </a:xfrm>
          <a:prstGeom prst="rect">
            <a:avLst/>
          </a:prstGeom>
        </p:spPr>
      </p:pic>
      <p:sp>
        <p:nvSpPr>
          <p:cNvPr id="7" name="円/楕円 6"/>
          <p:cNvSpPr/>
          <p:nvPr/>
        </p:nvSpPr>
        <p:spPr>
          <a:xfrm>
            <a:off x="7236296" y="4005064"/>
            <a:ext cx="144016" cy="144016"/>
          </a:xfrm>
          <a:prstGeom prst="ellipse">
            <a:avLst/>
          </a:prstGeom>
          <a:gradFill flip="none" rotWithShape="1">
            <a:gsLst>
              <a:gs pos="0">
                <a:schemeClr val="bg1"/>
              </a:gs>
              <a:gs pos="50000">
                <a:srgbClr val="0070C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251520" y="1052736"/>
            <a:ext cx="8604448" cy="2290917"/>
            <a:chOff x="251520" y="1052736"/>
            <a:chExt cx="8604448" cy="2290917"/>
          </a:xfrm>
        </p:grpSpPr>
        <p:pic>
          <p:nvPicPr>
            <p:cNvPr id="8" name="図 7" descr="POST.jpg"/>
            <p:cNvPicPr>
              <a:picLocks noChangeAspect="1"/>
            </p:cNvPicPr>
            <p:nvPr/>
          </p:nvPicPr>
          <p:blipFill>
            <a:blip r:embed="rId3" cstate="print"/>
            <a:stretch>
              <a:fillRect/>
            </a:stretch>
          </p:blipFill>
          <p:spPr>
            <a:xfrm>
              <a:off x="251520" y="1052736"/>
              <a:ext cx="8604448" cy="2290917"/>
            </a:xfrm>
            <a:prstGeom prst="rect">
              <a:avLst/>
            </a:prstGeom>
            <a:ln>
              <a:noFill/>
            </a:ln>
            <a:effectLst>
              <a:outerShdw blurRad="292100" dist="139700" dir="2700000" algn="tl" rotWithShape="0">
                <a:srgbClr val="333333">
                  <a:alpha val="65000"/>
                </a:srgbClr>
              </a:outerShdw>
            </a:effectLst>
          </p:spPr>
        </p:pic>
        <p:sp>
          <p:nvSpPr>
            <p:cNvPr id="2" name="テキスト ボックス 1"/>
            <p:cNvSpPr txBox="1"/>
            <p:nvPr/>
          </p:nvSpPr>
          <p:spPr>
            <a:xfrm>
              <a:off x="3707904" y="1484784"/>
              <a:ext cx="1649811" cy="338554"/>
            </a:xfrm>
            <a:prstGeom prst="rect">
              <a:avLst/>
            </a:prstGeom>
            <a:noFill/>
          </p:spPr>
          <p:txBody>
            <a:bodyPr wrap="none" rtlCol="0">
              <a:spAutoFit/>
            </a:bodyPr>
            <a:lstStyle/>
            <a:p>
              <a:r>
                <a:rPr kumimoji="1" lang="en-US" altLang="ja-JP" sz="1600" dirty="0" smtClean="0">
                  <a:latin typeface="Comic Sans MS" pitchFamily="66" charset="0"/>
                </a:rPr>
                <a:t>-0.3 ± 0.5 </a:t>
              </a:r>
              <a:r>
                <a:rPr kumimoji="1" lang="en-US" altLang="ja-JP" sz="1600" dirty="0" err="1" smtClean="0">
                  <a:latin typeface="Symbol" pitchFamily="18" charset="2"/>
                </a:rPr>
                <a:t>m</a:t>
              </a:r>
              <a:r>
                <a:rPr kumimoji="1" lang="en-US" altLang="ja-JP" sz="1600" dirty="0" err="1" smtClean="0">
                  <a:latin typeface="Comic Sans MS" pitchFamily="66" charset="0"/>
                </a:rPr>
                <a:t>gal</a:t>
              </a:r>
              <a:endParaRPr kumimoji="1" lang="ja-JP" altLang="en-US" sz="1600" baseline="30000" dirty="0">
                <a:latin typeface="Comic Sans MS" pitchFamily="66" charset="0"/>
              </a:endParaRPr>
            </a:p>
          </p:txBody>
        </p:sp>
        <p:cxnSp>
          <p:nvCxnSpPr>
            <p:cNvPr id="9" name="直線コネクタ 8"/>
            <p:cNvCxnSpPr/>
            <p:nvPr/>
          </p:nvCxnSpPr>
          <p:spPr>
            <a:xfrm rot="5400000">
              <a:off x="4608000" y="2088000"/>
              <a:ext cx="15841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テキスト ボックス 9"/>
          <p:cNvSpPr txBox="1"/>
          <p:nvPr/>
        </p:nvSpPr>
        <p:spPr>
          <a:xfrm>
            <a:off x="7236296" y="4509120"/>
            <a:ext cx="869149" cy="338554"/>
          </a:xfrm>
          <a:prstGeom prst="rect">
            <a:avLst/>
          </a:prstGeom>
          <a:noFill/>
        </p:spPr>
        <p:txBody>
          <a:bodyPr wrap="none" rtlCol="0">
            <a:spAutoFit/>
          </a:bodyPr>
          <a:lstStyle/>
          <a:p>
            <a:r>
              <a:rPr kumimoji="1" lang="en-US" altLang="ja-JP" sz="1600" dirty="0" smtClean="0">
                <a:latin typeface="Comic Sans MS" pitchFamily="66" charset="0"/>
              </a:rPr>
              <a:t>Mw 8.2</a:t>
            </a:r>
            <a:endParaRPr kumimoji="1" lang="ja-JP" altLang="en-US" sz="1600" baseline="30000" dirty="0">
              <a:latin typeface="Comic Sans MS" pitchFamily="66" charset="0"/>
            </a:endParaRPr>
          </a:p>
        </p:txBody>
      </p:sp>
      <p:sp>
        <p:nvSpPr>
          <p:cNvPr id="11" name="テキスト ボックス 10"/>
          <p:cNvSpPr txBox="1"/>
          <p:nvPr/>
        </p:nvSpPr>
        <p:spPr>
          <a:xfrm>
            <a:off x="251520" y="476672"/>
            <a:ext cx="7173759" cy="369332"/>
          </a:xfrm>
          <a:prstGeom prst="rect">
            <a:avLst/>
          </a:prstGeom>
          <a:noFill/>
        </p:spPr>
        <p:txBody>
          <a:bodyPr wrap="none" rtlCol="0">
            <a:spAutoFit/>
          </a:bodyPr>
          <a:lstStyle/>
          <a:p>
            <a:r>
              <a:rPr kumimoji="1" lang="en-US" altLang="ja-JP" dirty="0" smtClean="0">
                <a:latin typeface="Comic Sans MS" pitchFamily="66" charset="0"/>
              </a:rPr>
              <a:t>GRACE (CSR, RL4), GLDAS corrected, P3M15,  300 km Fan filter</a:t>
            </a:r>
          </a:p>
        </p:txBody>
      </p:sp>
      <p:sp>
        <p:nvSpPr>
          <p:cNvPr id="13" name="テキスト ボックス 12"/>
          <p:cNvSpPr txBox="1"/>
          <p:nvPr/>
        </p:nvSpPr>
        <p:spPr>
          <a:xfrm>
            <a:off x="1259632" y="5229200"/>
            <a:ext cx="3960440" cy="954107"/>
          </a:xfrm>
          <a:prstGeom prst="rect">
            <a:avLst/>
          </a:prstGeom>
          <a:noFill/>
          <a:effectLst>
            <a:softEdge rad="63500"/>
          </a:effectLst>
        </p:spPr>
        <p:txBody>
          <a:bodyPr wrap="square" rtlCol="0">
            <a:spAutoFit/>
          </a:bodyPr>
          <a:lstStyle/>
          <a:p>
            <a:r>
              <a:rPr kumimoji="1" lang="en-US" altLang="ja-JP" sz="2800" dirty="0" smtClean="0">
                <a:latin typeface="Comic Sans MS" pitchFamily="66" charset="0"/>
              </a:rPr>
              <a:t>2006 Nov., Kuril Earthquake (Mw8.2)</a:t>
            </a:r>
            <a:endParaRPr kumimoji="1" lang="ja-JP" altLang="en-US" sz="24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POST.jpg"/>
          <p:cNvPicPr>
            <a:picLocks noChangeAspect="1"/>
          </p:cNvPicPr>
          <p:nvPr/>
        </p:nvPicPr>
        <p:blipFill>
          <a:blip r:embed="rId2" cstate="print"/>
          <a:stretch>
            <a:fillRect/>
          </a:stretch>
        </p:blipFill>
        <p:spPr>
          <a:xfrm>
            <a:off x="1619672" y="1052736"/>
            <a:ext cx="4884126" cy="4507216"/>
          </a:xfrm>
          <a:prstGeom prst="rect">
            <a:avLst/>
          </a:prstGeom>
        </p:spPr>
      </p:pic>
      <p:sp>
        <p:nvSpPr>
          <p:cNvPr id="3" name="テキスト ボックス 2"/>
          <p:cNvSpPr txBox="1"/>
          <p:nvPr/>
        </p:nvSpPr>
        <p:spPr>
          <a:xfrm>
            <a:off x="5292080" y="1916832"/>
            <a:ext cx="1941557" cy="584775"/>
          </a:xfrm>
          <a:prstGeom prst="rect">
            <a:avLst/>
          </a:prstGeom>
          <a:noFill/>
        </p:spPr>
        <p:txBody>
          <a:bodyPr wrap="none" rtlCol="0">
            <a:spAutoFit/>
          </a:bodyPr>
          <a:lstStyle/>
          <a:p>
            <a:r>
              <a:rPr kumimoji="1" lang="en-US" altLang="ja-JP" sz="1600" dirty="0" smtClean="0">
                <a:solidFill>
                  <a:schemeClr val="bg1">
                    <a:lumMod val="50000"/>
                  </a:schemeClr>
                </a:solidFill>
                <a:latin typeface="Comic Sans MS" pitchFamily="66" charset="0"/>
              </a:rPr>
              <a:t>Sumatra-Andaman</a:t>
            </a:r>
          </a:p>
          <a:p>
            <a:r>
              <a:rPr kumimoji="1" lang="en-US" altLang="ja-JP" sz="1600" dirty="0" smtClean="0">
                <a:solidFill>
                  <a:schemeClr val="bg1">
                    <a:lumMod val="50000"/>
                  </a:schemeClr>
                </a:solidFill>
                <a:latin typeface="Comic Sans MS" pitchFamily="66" charset="0"/>
              </a:rPr>
              <a:t>(Mw9.0-9.3)</a:t>
            </a:r>
          </a:p>
        </p:txBody>
      </p:sp>
      <p:sp>
        <p:nvSpPr>
          <p:cNvPr id="4" name="テキスト ボックス 3"/>
          <p:cNvSpPr txBox="1"/>
          <p:nvPr/>
        </p:nvSpPr>
        <p:spPr>
          <a:xfrm>
            <a:off x="2843808" y="2852936"/>
            <a:ext cx="2016899" cy="338554"/>
          </a:xfrm>
          <a:prstGeom prst="rect">
            <a:avLst/>
          </a:prstGeom>
          <a:noFill/>
        </p:spPr>
        <p:txBody>
          <a:bodyPr wrap="none" rtlCol="0">
            <a:spAutoFit/>
          </a:bodyPr>
          <a:lstStyle/>
          <a:p>
            <a:r>
              <a:rPr kumimoji="1" lang="en-US" altLang="ja-JP" sz="1600" dirty="0" smtClean="0">
                <a:solidFill>
                  <a:schemeClr val="bg1">
                    <a:lumMod val="50000"/>
                  </a:schemeClr>
                </a:solidFill>
                <a:latin typeface="Comic Sans MS" pitchFamily="66" charset="0"/>
              </a:rPr>
              <a:t>2010 Chile (Mw8.8)</a:t>
            </a:r>
          </a:p>
        </p:txBody>
      </p:sp>
      <p:sp>
        <p:nvSpPr>
          <p:cNvPr id="6" name="Text Box 8"/>
          <p:cNvSpPr txBox="1">
            <a:spLocks noChangeArrowheads="1"/>
          </p:cNvSpPr>
          <p:nvPr/>
        </p:nvSpPr>
        <p:spPr bwMode="auto">
          <a:xfrm>
            <a:off x="1619672" y="260648"/>
            <a:ext cx="5684569" cy="46166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altLang="ja-JP" sz="2400" dirty="0" smtClean="0">
                <a:solidFill>
                  <a:srgbClr val="333300"/>
                </a:solidFill>
                <a:latin typeface="Comic Sans MS" pitchFamily="66" charset="0"/>
              </a:rPr>
              <a:t>Seismic moment versus gravity change</a:t>
            </a:r>
          </a:p>
        </p:txBody>
      </p:sp>
      <p:sp>
        <p:nvSpPr>
          <p:cNvPr id="9" name="テキスト ボックス 8"/>
          <p:cNvSpPr txBox="1"/>
          <p:nvPr/>
        </p:nvSpPr>
        <p:spPr>
          <a:xfrm>
            <a:off x="827584" y="4221088"/>
            <a:ext cx="1539204" cy="584775"/>
          </a:xfrm>
          <a:prstGeom prst="rect">
            <a:avLst/>
          </a:prstGeom>
          <a:noFill/>
        </p:spPr>
        <p:txBody>
          <a:bodyPr wrap="none" rtlCol="0">
            <a:spAutoFit/>
          </a:bodyPr>
          <a:lstStyle/>
          <a:p>
            <a:r>
              <a:rPr kumimoji="1" lang="en-US" altLang="ja-JP" sz="1600" dirty="0" smtClean="0">
                <a:solidFill>
                  <a:schemeClr val="bg1">
                    <a:lumMod val="50000"/>
                  </a:schemeClr>
                </a:solidFill>
                <a:latin typeface="Comic Sans MS" pitchFamily="66" charset="0"/>
              </a:rPr>
              <a:t>2006 Kuril Eq</a:t>
            </a:r>
            <a:r>
              <a:rPr lang="en-US" altLang="ja-JP" sz="1600" dirty="0" smtClean="0">
                <a:solidFill>
                  <a:schemeClr val="bg1">
                    <a:lumMod val="50000"/>
                  </a:schemeClr>
                </a:solidFill>
                <a:latin typeface="Comic Sans MS" pitchFamily="66" charset="0"/>
              </a:rPr>
              <a:t>.</a:t>
            </a:r>
          </a:p>
          <a:p>
            <a:pPr algn="r"/>
            <a:r>
              <a:rPr lang="en-US" altLang="ja-JP" sz="1600" dirty="0" smtClean="0">
                <a:solidFill>
                  <a:schemeClr val="bg1">
                    <a:lumMod val="50000"/>
                  </a:schemeClr>
                </a:solidFill>
                <a:latin typeface="Comic Sans MS" pitchFamily="66" charset="0"/>
              </a:rPr>
              <a:t> (Mw 8.1)</a:t>
            </a:r>
            <a:endParaRPr kumimoji="1" lang="en-US" altLang="ja-JP" sz="1600" dirty="0" smtClean="0">
              <a:solidFill>
                <a:schemeClr val="bg1">
                  <a:lumMod val="50000"/>
                </a:schemeClr>
              </a:solidFill>
              <a:latin typeface="Comic Sans MS" pitchFamily="66" charset="0"/>
            </a:endParaRPr>
          </a:p>
        </p:txBody>
      </p:sp>
      <p:sp>
        <p:nvSpPr>
          <p:cNvPr id="11" name="Text Box 8"/>
          <p:cNvSpPr txBox="1">
            <a:spLocks noChangeArrowheads="1"/>
          </p:cNvSpPr>
          <p:nvPr/>
        </p:nvSpPr>
        <p:spPr bwMode="auto">
          <a:xfrm>
            <a:off x="1115616" y="6207695"/>
            <a:ext cx="7596336" cy="461665"/>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altLang="ja-JP" sz="2400" dirty="0" smtClean="0">
                <a:solidFill>
                  <a:srgbClr val="333300"/>
                </a:solidFill>
                <a:latin typeface="Comic Sans MS" pitchFamily="66" charset="0"/>
              </a:rPr>
              <a:t>Mw needs to be ≥ </a:t>
            </a:r>
            <a:r>
              <a:rPr lang="en-US" altLang="ja-JP" sz="2400" dirty="0" smtClean="0">
                <a:solidFill>
                  <a:srgbClr val="333300"/>
                </a:solidFill>
                <a:latin typeface="Comic Sans MS" pitchFamily="66" charset="0"/>
              </a:rPr>
              <a:t>8.8 (!?) </a:t>
            </a:r>
            <a:r>
              <a:rPr lang="en-US" altLang="ja-JP" sz="2400" dirty="0" smtClean="0">
                <a:solidFill>
                  <a:srgbClr val="333300"/>
                </a:solidFill>
                <a:latin typeface="Comic Sans MS" pitchFamily="66" charset="0"/>
              </a:rPr>
              <a:t>to see it with GRACE</a:t>
            </a:r>
          </a:p>
        </p:txBody>
      </p:sp>
      <p:cxnSp>
        <p:nvCxnSpPr>
          <p:cNvPr id="13" name="直線コネクタ 12"/>
          <p:cNvCxnSpPr/>
          <p:nvPr/>
        </p:nvCxnSpPr>
        <p:spPr>
          <a:xfrm rot="5400000" flipH="1" flipV="1">
            <a:off x="2447764" y="2312876"/>
            <a:ext cx="2448272" cy="2376264"/>
          </a:xfrm>
          <a:prstGeom prst="line">
            <a:avLst/>
          </a:prstGeom>
          <a:ln w="57150">
            <a:solidFill>
              <a:srgbClr val="92D050">
                <a:alpha val="67843"/>
              </a:srgb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2843808" y="4437112"/>
            <a:ext cx="2007281" cy="338554"/>
          </a:xfrm>
          <a:prstGeom prst="rect">
            <a:avLst/>
          </a:prstGeom>
          <a:noFill/>
        </p:spPr>
        <p:txBody>
          <a:bodyPr wrap="none" rtlCol="0">
            <a:spAutoFit/>
          </a:bodyPr>
          <a:lstStyle/>
          <a:p>
            <a:r>
              <a:rPr kumimoji="1" lang="en-US" altLang="ja-JP" sz="1600" dirty="0" smtClean="0">
                <a:solidFill>
                  <a:schemeClr val="bg1">
                    <a:lumMod val="50000"/>
                  </a:schemeClr>
                </a:solidFill>
                <a:latin typeface="Comic Sans MS" pitchFamily="66" charset="0"/>
              </a:rPr>
              <a:t>2005 </a:t>
            </a:r>
            <a:r>
              <a:rPr kumimoji="1" lang="en-US" altLang="ja-JP" sz="1600" dirty="0" err="1" smtClean="0">
                <a:solidFill>
                  <a:schemeClr val="bg1">
                    <a:lumMod val="50000"/>
                  </a:schemeClr>
                </a:solidFill>
                <a:latin typeface="Comic Sans MS" pitchFamily="66" charset="0"/>
              </a:rPr>
              <a:t>Nias</a:t>
            </a:r>
            <a:r>
              <a:rPr kumimoji="1" lang="en-US" altLang="ja-JP" sz="1600" dirty="0" smtClean="0">
                <a:solidFill>
                  <a:schemeClr val="bg1">
                    <a:lumMod val="50000"/>
                  </a:schemeClr>
                </a:solidFill>
                <a:latin typeface="Comic Sans MS" pitchFamily="66" charset="0"/>
              </a:rPr>
              <a:t> (Mw8.7)</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9381C"/>
        </a:solidFill>
        <a:effectLst/>
      </p:bgPr>
    </p:bg>
    <p:spTree>
      <p:nvGrpSpPr>
        <p:cNvPr id="1" name=""/>
        <p:cNvGrpSpPr/>
        <p:nvPr/>
      </p:nvGrpSpPr>
      <p:grpSpPr>
        <a:xfrm>
          <a:off x="0" y="0"/>
          <a:ext cx="0" cy="0"/>
          <a:chOff x="0" y="0"/>
          <a:chExt cx="0" cy="0"/>
        </a:xfrm>
      </p:grpSpPr>
      <p:sp>
        <p:nvSpPr>
          <p:cNvPr id="5" name="テキスト ボックス 4"/>
          <p:cNvSpPr txBox="1"/>
          <p:nvPr/>
        </p:nvSpPr>
        <p:spPr>
          <a:xfrm>
            <a:off x="395536" y="2967335"/>
            <a:ext cx="8388835" cy="461665"/>
          </a:xfrm>
          <a:prstGeom prst="rect">
            <a:avLst/>
          </a:prstGeom>
          <a:noFill/>
        </p:spPr>
        <p:txBody>
          <a:bodyPr wrap="none" rtlCol="0">
            <a:spAutoFit/>
          </a:bodyPr>
          <a:lstStyle/>
          <a:p>
            <a:r>
              <a:rPr lang="en-US" altLang="ja-JP" sz="2400" dirty="0" smtClean="0">
                <a:solidFill>
                  <a:srgbClr val="92D050"/>
                </a:solidFill>
                <a:latin typeface="Comic Sans MS" pitchFamily="66" charset="0"/>
              </a:rPr>
              <a:t>GRACE data from GRGS </a:t>
            </a:r>
            <a:r>
              <a:rPr kumimoji="1" lang="en-US" altLang="ja-JP" sz="2400" dirty="0" smtClean="0">
                <a:solidFill>
                  <a:srgbClr val="92D050"/>
                </a:solidFill>
                <a:latin typeface="Comic Sans MS" pitchFamily="66" charset="0"/>
              </a:rPr>
              <a:t>: not suitable for studying jumps</a:t>
            </a:r>
            <a:endParaRPr kumimoji="1" lang="ja-JP" altLang="en-US" sz="2400" dirty="0">
              <a:solidFill>
                <a:srgbClr val="92D050"/>
              </a:solidFill>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95000"/>
          </a:schemeClr>
        </a:solidFill>
        <a:effectLst/>
      </p:bgPr>
    </p:bg>
    <p:spTree>
      <p:nvGrpSpPr>
        <p:cNvPr id="1" name=""/>
        <p:cNvGrpSpPr/>
        <p:nvPr/>
      </p:nvGrpSpPr>
      <p:grpSpPr>
        <a:xfrm>
          <a:off x="0" y="0"/>
          <a:ext cx="0" cy="0"/>
          <a:chOff x="0" y="0"/>
          <a:chExt cx="0" cy="0"/>
        </a:xfrm>
      </p:grpSpPr>
      <p:pic>
        <p:nvPicPr>
          <p:cNvPr id="2" name="図 1" descr="POST.jpg"/>
          <p:cNvPicPr>
            <a:picLocks noChangeAspect="1"/>
          </p:cNvPicPr>
          <p:nvPr/>
        </p:nvPicPr>
        <p:blipFill>
          <a:blip r:embed="rId2" cstate="print"/>
          <a:stretch>
            <a:fillRect/>
          </a:stretch>
        </p:blipFill>
        <p:spPr>
          <a:xfrm>
            <a:off x="179512" y="3933056"/>
            <a:ext cx="8748464" cy="2154410"/>
          </a:xfrm>
          <a:prstGeom prst="rect">
            <a:avLst/>
          </a:prstGeom>
          <a:ln>
            <a:noFill/>
          </a:ln>
          <a:effectLst>
            <a:outerShdw blurRad="292100" dist="139700" dir="2700000" algn="tl" rotWithShape="0">
              <a:srgbClr val="333333">
                <a:alpha val="65000"/>
              </a:srgbClr>
            </a:outerShdw>
          </a:effectLst>
        </p:spPr>
      </p:pic>
      <p:pic>
        <p:nvPicPr>
          <p:cNvPr id="3" name="図 2" descr="POST.jpg"/>
          <p:cNvPicPr>
            <a:picLocks noChangeAspect="1"/>
          </p:cNvPicPr>
          <p:nvPr/>
        </p:nvPicPr>
        <p:blipFill>
          <a:blip r:embed="rId3" cstate="print"/>
          <a:stretch>
            <a:fillRect/>
          </a:stretch>
        </p:blipFill>
        <p:spPr>
          <a:xfrm>
            <a:off x="72008" y="764704"/>
            <a:ext cx="8892480" cy="2216758"/>
          </a:xfrm>
          <a:prstGeom prst="rect">
            <a:avLst/>
          </a:prstGeom>
          <a:ln>
            <a:noFill/>
          </a:ln>
          <a:effectLst>
            <a:outerShdw blurRad="292100" dist="139700" dir="2700000" algn="tl" rotWithShape="0">
              <a:srgbClr val="333333">
                <a:alpha val="65000"/>
              </a:srgbClr>
            </a:outerShdw>
          </a:effectLst>
        </p:spPr>
      </p:pic>
      <p:sp>
        <p:nvSpPr>
          <p:cNvPr id="4" name="テキスト ボックス 3"/>
          <p:cNvSpPr txBox="1"/>
          <p:nvPr/>
        </p:nvSpPr>
        <p:spPr>
          <a:xfrm>
            <a:off x="2558540" y="3429000"/>
            <a:ext cx="4855816" cy="461665"/>
          </a:xfrm>
          <a:prstGeom prst="rect">
            <a:avLst/>
          </a:prstGeom>
          <a:noFill/>
        </p:spPr>
        <p:txBody>
          <a:bodyPr wrap="none" rtlCol="0">
            <a:spAutoFit/>
          </a:bodyPr>
          <a:lstStyle/>
          <a:p>
            <a:r>
              <a:rPr kumimoji="1" lang="en-US" altLang="ja-JP" sz="2400" dirty="0" smtClean="0">
                <a:solidFill>
                  <a:srgbClr val="C00000"/>
                </a:solidFill>
                <a:latin typeface="Comic Sans MS" pitchFamily="66" charset="0"/>
              </a:rPr>
              <a:t>CSR RL04 </a:t>
            </a:r>
            <a:r>
              <a:rPr kumimoji="1" lang="en-US" altLang="ja-JP" sz="2000" dirty="0" smtClean="0">
                <a:latin typeface="Comic Sans MS" pitchFamily="66" charset="0"/>
              </a:rPr>
              <a:t>monthly solution (filtered)</a:t>
            </a:r>
            <a:endParaRPr kumimoji="1" lang="ja-JP" altLang="en-US" sz="2000" dirty="0">
              <a:latin typeface="Comic Sans MS" pitchFamily="66" charset="0"/>
            </a:endParaRPr>
          </a:p>
        </p:txBody>
      </p:sp>
      <p:sp>
        <p:nvSpPr>
          <p:cNvPr id="5" name="テキスト ボックス 4"/>
          <p:cNvSpPr txBox="1"/>
          <p:nvPr/>
        </p:nvSpPr>
        <p:spPr>
          <a:xfrm>
            <a:off x="3313731" y="292586"/>
            <a:ext cx="2980303" cy="461665"/>
          </a:xfrm>
          <a:prstGeom prst="rect">
            <a:avLst/>
          </a:prstGeom>
          <a:noFill/>
        </p:spPr>
        <p:txBody>
          <a:bodyPr wrap="none" rtlCol="0">
            <a:spAutoFit/>
          </a:bodyPr>
          <a:lstStyle/>
          <a:p>
            <a:r>
              <a:rPr kumimoji="1" lang="en-US" altLang="ja-JP" sz="2400" dirty="0" smtClean="0">
                <a:solidFill>
                  <a:srgbClr val="C00000"/>
                </a:solidFill>
                <a:latin typeface="Comic Sans MS" pitchFamily="66" charset="0"/>
              </a:rPr>
              <a:t>GRGS</a:t>
            </a:r>
            <a:r>
              <a:rPr kumimoji="1" lang="en-US" altLang="ja-JP" sz="2000" dirty="0" smtClean="0">
                <a:latin typeface="Comic Sans MS" pitchFamily="66" charset="0"/>
              </a:rPr>
              <a:t> 10 days solution</a:t>
            </a:r>
            <a:endParaRPr kumimoji="1" lang="ja-JP" altLang="en-US" sz="2000" dirty="0">
              <a:latin typeface="Comic Sans MS" pitchFamily="66" charset="0"/>
            </a:endParaRPr>
          </a:p>
        </p:txBody>
      </p:sp>
      <p:sp>
        <p:nvSpPr>
          <p:cNvPr id="6" name="テキスト ボックス 5"/>
          <p:cNvSpPr txBox="1"/>
          <p:nvPr/>
        </p:nvSpPr>
        <p:spPr>
          <a:xfrm>
            <a:off x="7380312" y="908720"/>
            <a:ext cx="1313180" cy="369332"/>
          </a:xfrm>
          <a:prstGeom prst="rect">
            <a:avLst/>
          </a:prstGeom>
          <a:solidFill>
            <a:schemeClr val="accent3">
              <a:lumMod val="95000"/>
            </a:schemeClr>
          </a:solidFill>
          <a:effectLst>
            <a:outerShdw blurRad="127000" dist="127000" dir="2700000" algn="tl" rotWithShape="0">
              <a:prstClr val="black">
                <a:alpha val="40000"/>
              </a:prstClr>
            </a:outerShdw>
          </a:effectLst>
        </p:spPr>
        <p:txBody>
          <a:bodyPr wrap="none" rtlCol="0">
            <a:spAutoFit/>
          </a:bodyPr>
          <a:lstStyle/>
          <a:p>
            <a:r>
              <a:rPr kumimoji="1" lang="en-US" altLang="ja-JP" dirty="0" smtClean="0">
                <a:solidFill>
                  <a:schemeClr val="accent6">
                    <a:lumMod val="75000"/>
                  </a:schemeClr>
                </a:solidFill>
                <a:latin typeface="Comic Sans MS" pitchFamily="66" charset="0"/>
              </a:rPr>
              <a:t>-2.23 </a:t>
            </a:r>
            <a:r>
              <a:rPr kumimoji="1" lang="en-US" altLang="ja-JP" dirty="0" err="1" smtClean="0">
                <a:solidFill>
                  <a:schemeClr val="accent6">
                    <a:lumMod val="75000"/>
                  </a:schemeClr>
                </a:solidFill>
                <a:latin typeface="Symbol" pitchFamily="18" charset="2"/>
              </a:rPr>
              <a:t>m</a:t>
            </a:r>
            <a:r>
              <a:rPr kumimoji="1" lang="en-US" altLang="ja-JP" dirty="0" err="1" smtClean="0">
                <a:solidFill>
                  <a:schemeClr val="accent6">
                    <a:lumMod val="75000"/>
                  </a:schemeClr>
                </a:solidFill>
                <a:latin typeface="Comic Sans MS" pitchFamily="66" charset="0"/>
              </a:rPr>
              <a:t>gal</a:t>
            </a:r>
            <a:endParaRPr kumimoji="1" lang="ja-JP" altLang="en-US" dirty="0">
              <a:solidFill>
                <a:schemeClr val="accent6">
                  <a:lumMod val="75000"/>
                </a:schemeClr>
              </a:solidFill>
              <a:latin typeface="Comic Sans MS" pitchFamily="66" charset="0"/>
            </a:endParaRPr>
          </a:p>
        </p:txBody>
      </p:sp>
      <p:sp>
        <p:nvSpPr>
          <p:cNvPr id="7" name="テキスト ボックス 6"/>
          <p:cNvSpPr txBox="1"/>
          <p:nvPr/>
        </p:nvSpPr>
        <p:spPr>
          <a:xfrm>
            <a:off x="7337755" y="4077072"/>
            <a:ext cx="1266693" cy="369332"/>
          </a:xfrm>
          <a:prstGeom prst="rect">
            <a:avLst/>
          </a:prstGeom>
          <a:solidFill>
            <a:schemeClr val="accent3">
              <a:lumMod val="95000"/>
            </a:schemeClr>
          </a:solidFill>
          <a:effectLst>
            <a:outerShdw blurRad="127000" dist="127000" dir="2700000" algn="tl" rotWithShape="0">
              <a:prstClr val="black">
                <a:alpha val="40000"/>
              </a:prstClr>
            </a:outerShdw>
          </a:effectLst>
        </p:spPr>
        <p:txBody>
          <a:bodyPr wrap="none" rtlCol="0">
            <a:spAutoFit/>
          </a:bodyPr>
          <a:lstStyle/>
          <a:p>
            <a:r>
              <a:rPr kumimoji="1" lang="en-US" altLang="ja-JP" dirty="0" smtClean="0">
                <a:solidFill>
                  <a:schemeClr val="accent6">
                    <a:lumMod val="75000"/>
                  </a:schemeClr>
                </a:solidFill>
                <a:latin typeface="Comic Sans MS" pitchFamily="66" charset="0"/>
              </a:rPr>
              <a:t>-4.82 </a:t>
            </a:r>
            <a:r>
              <a:rPr kumimoji="1" lang="en-US" altLang="ja-JP" dirty="0" err="1" smtClean="0">
                <a:solidFill>
                  <a:schemeClr val="accent6">
                    <a:lumMod val="75000"/>
                  </a:schemeClr>
                </a:solidFill>
                <a:latin typeface="Symbol" pitchFamily="18" charset="2"/>
              </a:rPr>
              <a:t>m</a:t>
            </a:r>
            <a:r>
              <a:rPr kumimoji="1" lang="en-US" altLang="ja-JP" dirty="0" err="1" smtClean="0">
                <a:solidFill>
                  <a:schemeClr val="accent6">
                    <a:lumMod val="75000"/>
                  </a:schemeClr>
                </a:solidFill>
                <a:latin typeface="Comic Sans MS" pitchFamily="66" charset="0"/>
              </a:rPr>
              <a:t>gal</a:t>
            </a:r>
            <a:endParaRPr kumimoji="1" lang="ja-JP" altLang="en-US" dirty="0">
              <a:solidFill>
                <a:schemeClr val="accent6">
                  <a:lumMod val="75000"/>
                </a:schemeClr>
              </a:solidFill>
              <a:latin typeface="Comic Sans MS" pitchFamily="66"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9381C"/>
        </a:solidFill>
        <a:effectLst/>
      </p:bgPr>
    </p:bg>
    <p:spTree>
      <p:nvGrpSpPr>
        <p:cNvPr id="1" name=""/>
        <p:cNvGrpSpPr/>
        <p:nvPr/>
      </p:nvGrpSpPr>
      <p:grpSpPr>
        <a:xfrm>
          <a:off x="0" y="0"/>
          <a:ext cx="0" cy="0"/>
          <a:chOff x="0" y="0"/>
          <a:chExt cx="0" cy="0"/>
        </a:xfrm>
      </p:grpSpPr>
      <p:sp>
        <p:nvSpPr>
          <p:cNvPr id="5" name="テキスト ボックス 4"/>
          <p:cNvSpPr txBox="1"/>
          <p:nvPr/>
        </p:nvSpPr>
        <p:spPr>
          <a:xfrm>
            <a:off x="179512" y="2780928"/>
            <a:ext cx="8844088" cy="523220"/>
          </a:xfrm>
          <a:prstGeom prst="rect">
            <a:avLst/>
          </a:prstGeom>
          <a:noFill/>
        </p:spPr>
        <p:txBody>
          <a:bodyPr wrap="none" rtlCol="0">
            <a:spAutoFit/>
          </a:bodyPr>
          <a:lstStyle/>
          <a:p>
            <a:r>
              <a:rPr kumimoji="1" lang="en-US" altLang="ja-JP" sz="2800" dirty="0" smtClean="0">
                <a:solidFill>
                  <a:srgbClr val="92D050"/>
                </a:solidFill>
                <a:latin typeface="Comic Sans MS" pitchFamily="66" charset="0"/>
              </a:rPr>
              <a:t>Postseismic signal : how to separate from hydrology</a:t>
            </a:r>
            <a:endParaRPr kumimoji="1" lang="ja-JP" altLang="en-US" sz="2800" dirty="0">
              <a:solidFill>
                <a:srgbClr val="92D050"/>
              </a:solidFill>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rgbClr val="D3EBED"/>
            </a:gs>
          </a:gsLst>
          <a:lin ang="5400000" scaled="1"/>
        </a:gradFill>
        <a:effectLst/>
      </p:bgPr>
    </p:bg>
    <p:spTree>
      <p:nvGrpSpPr>
        <p:cNvPr id="1" name=""/>
        <p:cNvGrpSpPr/>
        <p:nvPr/>
      </p:nvGrpSpPr>
      <p:grpSpPr>
        <a:xfrm>
          <a:off x="0" y="0"/>
          <a:ext cx="0" cy="0"/>
          <a:chOff x="0" y="0"/>
          <a:chExt cx="0" cy="0"/>
        </a:xfrm>
      </p:grpSpPr>
      <p:pic>
        <p:nvPicPr>
          <p:cNvPr id="213005" name="Picture 13" descr="POST"/>
          <p:cNvPicPr>
            <a:picLocks noChangeAspect="1" noChangeArrowheads="1"/>
          </p:cNvPicPr>
          <p:nvPr/>
        </p:nvPicPr>
        <p:blipFill>
          <a:blip r:embed="rId3" cstate="print"/>
          <a:srcRect/>
          <a:stretch>
            <a:fillRect/>
          </a:stretch>
        </p:blipFill>
        <p:spPr bwMode="auto">
          <a:xfrm>
            <a:off x="971550" y="1412776"/>
            <a:ext cx="7188200" cy="3327400"/>
          </a:xfrm>
          <a:prstGeom prst="rect">
            <a:avLst/>
          </a:prstGeom>
          <a:ln>
            <a:noFill/>
          </a:ln>
          <a:effectLst>
            <a:outerShdw blurRad="292100" dist="139700" dir="2700000" algn="tl" rotWithShape="0">
              <a:srgbClr val="333333">
                <a:alpha val="65000"/>
              </a:srgbClr>
            </a:outerShdw>
          </a:effectLst>
        </p:spPr>
      </p:pic>
      <p:sp>
        <p:nvSpPr>
          <p:cNvPr id="212995" name="Text Box 3"/>
          <p:cNvSpPr txBox="1">
            <a:spLocks noChangeArrowheads="1"/>
          </p:cNvSpPr>
          <p:nvPr/>
        </p:nvSpPr>
        <p:spPr bwMode="auto">
          <a:xfrm>
            <a:off x="832496" y="260350"/>
            <a:ext cx="7385355" cy="830997"/>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altLang="ja-JP" sz="2400" dirty="0" smtClean="0">
                <a:solidFill>
                  <a:srgbClr val="FF5050"/>
                </a:solidFill>
                <a:latin typeface="Comic Sans MS" pitchFamily="66" charset="0"/>
                <a:ea typeface="HG正楷書体" pitchFamily="65" charset="-128"/>
              </a:rPr>
              <a:t>Time series of Geoid height (Ogawa &amp; Heki, 2007)</a:t>
            </a:r>
          </a:p>
          <a:p>
            <a:pPr algn="ctr" fontAlgn="base">
              <a:spcBef>
                <a:spcPct val="0"/>
              </a:spcBef>
              <a:spcAft>
                <a:spcPct val="0"/>
              </a:spcAft>
            </a:pPr>
            <a:r>
              <a:rPr lang="en-US" altLang="ja-JP" sz="2200" dirty="0" smtClean="0">
                <a:solidFill>
                  <a:srgbClr val="993300"/>
                </a:solidFill>
                <a:latin typeface="Comic Sans MS" pitchFamily="66" charset="0"/>
                <a:ea typeface="HG正楷書体" pitchFamily="65" charset="-128"/>
              </a:rPr>
              <a:t>(N7.0, E96.5)</a:t>
            </a:r>
          </a:p>
        </p:txBody>
      </p:sp>
      <p:pic>
        <p:nvPicPr>
          <p:cNvPr id="213006" name="Picture 14" descr="POST"/>
          <p:cNvPicPr>
            <a:picLocks noChangeAspect="1" noChangeArrowheads="1"/>
          </p:cNvPicPr>
          <p:nvPr/>
        </p:nvPicPr>
        <p:blipFill>
          <a:blip r:embed="rId4" cstate="print"/>
          <a:srcRect/>
          <a:stretch>
            <a:fillRect/>
          </a:stretch>
        </p:blipFill>
        <p:spPr bwMode="auto">
          <a:xfrm>
            <a:off x="971550" y="1412776"/>
            <a:ext cx="7188200" cy="3327400"/>
          </a:xfrm>
          <a:prstGeom prst="rect">
            <a:avLst/>
          </a:prstGeom>
          <a:noFill/>
        </p:spPr>
      </p:pic>
      <p:pic>
        <p:nvPicPr>
          <p:cNvPr id="213007" name="Picture 15" descr="POST"/>
          <p:cNvPicPr>
            <a:picLocks noChangeAspect="1" noChangeArrowheads="1"/>
          </p:cNvPicPr>
          <p:nvPr/>
        </p:nvPicPr>
        <p:blipFill>
          <a:blip r:embed="rId5" cstate="print"/>
          <a:srcRect/>
          <a:stretch>
            <a:fillRect/>
          </a:stretch>
        </p:blipFill>
        <p:spPr bwMode="auto">
          <a:xfrm>
            <a:off x="971550" y="1412776"/>
            <a:ext cx="7188200" cy="3327400"/>
          </a:xfrm>
          <a:prstGeom prst="rect">
            <a:avLst/>
          </a:prstGeom>
          <a:noFill/>
        </p:spPr>
      </p:pic>
      <p:pic>
        <p:nvPicPr>
          <p:cNvPr id="213008" name="Picture 16" descr="POST"/>
          <p:cNvPicPr>
            <a:picLocks noChangeAspect="1" noChangeArrowheads="1"/>
          </p:cNvPicPr>
          <p:nvPr/>
        </p:nvPicPr>
        <p:blipFill>
          <a:blip r:embed="rId6" cstate="print"/>
          <a:srcRect/>
          <a:stretch>
            <a:fillRect/>
          </a:stretch>
        </p:blipFill>
        <p:spPr bwMode="auto">
          <a:xfrm>
            <a:off x="971550" y="1421135"/>
            <a:ext cx="7200900" cy="3311525"/>
          </a:xfrm>
          <a:prstGeom prst="rect">
            <a:avLst/>
          </a:prstGeom>
          <a:ln>
            <a:noFill/>
          </a:ln>
          <a:effectLst>
            <a:outerShdw blurRad="292100" dist="139700" dir="2700000" algn="tl" rotWithShape="0">
              <a:srgbClr val="333333">
                <a:alpha val="65000"/>
              </a:srgbClr>
            </a:outerShdw>
          </a:effectLst>
        </p:spPr>
      </p:pic>
      <p:sp>
        <p:nvSpPr>
          <p:cNvPr id="212996" name="Line 4"/>
          <p:cNvSpPr>
            <a:spLocks noChangeShapeType="1"/>
          </p:cNvSpPr>
          <p:nvPr/>
        </p:nvSpPr>
        <p:spPr bwMode="auto">
          <a:xfrm>
            <a:off x="5113338" y="1563589"/>
            <a:ext cx="0" cy="2376487"/>
          </a:xfrm>
          <a:prstGeom prst="line">
            <a:avLst/>
          </a:prstGeom>
          <a:noFill/>
          <a:ln w="9525">
            <a:solidFill>
              <a:schemeClr val="bg2"/>
            </a:solidFill>
            <a:prstDash val="lgDash"/>
            <a:round/>
            <a:headEnd/>
            <a:tailEnd/>
          </a:ln>
          <a:effectLst/>
        </p:spPr>
        <p:txBody>
          <a:bodyPr/>
          <a:lstStyle/>
          <a:p>
            <a:pPr fontAlgn="base">
              <a:spcBef>
                <a:spcPct val="0"/>
              </a:spcBef>
              <a:spcAft>
                <a:spcPct val="0"/>
              </a:spcAft>
            </a:pPr>
            <a:endParaRPr lang="ja-JP" altLang="en-US" sz="2000" smtClean="0">
              <a:solidFill>
                <a:srgbClr val="000000"/>
              </a:solidFill>
            </a:endParaRPr>
          </a:p>
        </p:txBody>
      </p:sp>
      <p:sp>
        <p:nvSpPr>
          <p:cNvPr id="213000" name="Line 8"/>
          <p:cNvSpPr>
            <a:spLocks noChangeShapeType="1"/>
          </p:cNvSpPr>
          <p:nvPr/>
        </p:nvSpPr>
        <p:spPr bwMode="auto">
          <a:xfrm>
            <a:off x="4932363" y="2355751"/>
            <a:ext cx="0" cy="792163"/>
          </a:xfrm>
          <a:prstGeom prst="line">
            <a:avLst/>
          </a:prstGeom>
          <a:noFill/>
          <a:ln w="38100">
            <a:solidFill>
              <a:schemeClr val="accent2"/>
            </a:solidFill>
            <a:round/>
            <a:headEnd/>
            <a:tailEnd type="triangle" w="med" len="med"/>
          </a:ln>
          <a:effectLst/>
        </p:spPr>
        <p:txBody>
          <a:bodyPr/>
          <a:lstStyle/>
          <a:p>
            <a:pPr fontAlgn="base">
              <a:spcBef>
                <a:spcPct val="0"/>
              </a:spcBef>
              <a:spcAft>
                <a:spcPct val="0"/>
              </a:spcAft>
            </a:pPr>
            <a:endParaRPr lang="ja-JP" altLang="en-US" sz="2000" smtClean="0">
              <a:solidFill>
                <a:srgbClr val="000000"/>
              </a:solidFill>
            </a:endParaRPr>
          </a:p>
        </p:txBody>
      </p:sp>
      <p:sp>
        <p:nvSpPr>
          <p:cNvPr id="213001" name="Text Box 9"/>
          <p:cNvSpPr txBox="1">
            <a:spLocks noChangeArrowheads="1"/>
          </p:cNvSpPr>
          <p:nvPr/>
        </p:nvSpPr>
        <p:spPr bwMode="auto">
          <a:xfrm>
            <a:off x="3132138" y="2716114"/>
            <a:ext cx="1792287"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333399"/>
                </a:solidFill>
                <a:latin typeface="Comic Sans MS" pitchFamily="66" charset="0"/>
              </a:rPr>
              <a:t>Coseismic jump</a:t>
            </a:r>
          </a:p>
        </p:txBody>
      </p:sp>
      <p:sp>
        <p:nvSpPr>
          <p:cNvPr id="213002" name="Line 10"/>
          <p:cNvSpPr>
            <a:spLocks noChangeShapeType="1"/>
          </p:cNvSpPr>
          <p:nvPr/>
        </p:nvSpPr>
        <p:spPr bwMode="auto">
          <a:xfrm>
            <a:off x="6462713" y="2782789"/>
            <a:ext cx="0" cy="360362"/>
          </a:xfrm>
          <a:prstGeom prst="line">
            <a:avLst/>
          </a:prstGeom>
          <a:noFill/>
          <a:ln w="38100">
            <a:solidFill>
              <a:srgbClr val="FF0000"/>
            </a:solidFill>
            <a:round/>
            <a:headEnd type="triangle" w="med" len="med"/>
            <a:tailEnd/>
          </a:ln>
          <a:effectLst/>
        </p:spPr>
        <p:txBody>
          <a:bodyPr/>
          <a:lstStyle/>
          <a:p>
            <a:pPr fontAlgn="base">
              <a:spcBef>
                <a:spcPct val="0"/>
              </a:spcBef>
              <a:spcAft>
                <a:spcPct val="0"/>
              </a:spcAft>
            </a:pPr>
            <a:endParaRPr lang="ja-JP" altLang="en-US" sz="2000" smtClean="0">
              <a:solidFill>
                <a:srgbClr val="000000"/>
              </a:solidFill>
            </a:endParaRPr>
          </a:p>
        </p:txBody>
      </p:sp>
      <p:sp>
        <p:nvSpPr>
          <p:cNvPr id="213003" name="Text Box 11"/>
          <p:cNvSpPr txBox="1">
            <a:spLocks noChangeArrowheads="1"/>
          </p:cNvSpPr>
          <p:nvPr/>
        </p:nvSpPr>
        <p:spPr bwMode="auto">
          <a:xfrm>
            <a:off x="5815013" y="3141564"/>
            <a:ext cx="2212975"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FF0000"/>
                </a:solidFill>
                <a:latin typeface="Comic Sans MS" pitchFamily="66" charset="0"/>
              </a:rPr>
              <a:t>Postseismic change</a:t>
            </a:r>
          </a:p>
        </p:txBody>
      </p:sp>
      <p:sp>
        <p:nvSpPr>
          <p:cNvPr id="12" name="Text Box 8"/>
          <p:cNvSpPr txBox="1">
            <a:spLocks noChangeArrowheads="1"/>
          </p:cNvSpPr>
          <p:nvPr/>
        </p:nvSpPr>
        <p:spPr bwMode="auto">
          <a:xfrm>
            <a:off x="503040" y="5085184"/>
            <a:ext cx="8640960" cy="1384995"/>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altLang="ja-JP" sz="2200" dirty="0" smtClean="0">
                <a:solidFill>
                  <a:schemeClr val="accent5">
                    <a:lumMod val="25000"/>
                  </a:schemeClr>
                </a:solidFill>
                <a:latin typeface="Comic Sans MS" pitchFamily="66" charset="0"/>
              </a:rPr>
              <a:t>The only postseismic gravity change observed with GRACE</a:t>
            </a:r>
          </a:p>
          <a:p>
            <a:pPr marL="457200" indent="-457200" fontAlgn="base">
              <a:spcBef>
                <a:spcPct val="0"/>
              </a:spcBef>
              <a:spcAft>
                <a:spcPct val="0"/>
              </a:spcAft>
            </a:pPr>
            <a:r>
              <a:rPr lang="en-US" altLang="ja-JP" sz="2000" dirty="0" smtClean="0">
                <a:solidFill>
                  <a:schemeClr val="accent5">
                    <a:lumMod val="50000"/>
                  </a:schemeClr>
                </a:solidFill>
                <a:latin typeface="Comic Sans MS" pitchFamily="66" charset="0"/>
              </a:rPr>
              <a:t>  1. Diffusion of supercritical water at depth (Ogawa &amp; Heki, 2007)</a:t>
            </a:r>
          </a:p>
          <a:p>
            <a:pPr marL="457200" indent="-457200" fontAlgn="base">
              <a:spcBef>
                <a:spcPct val="0"/>
              </a:spcBef>
              <a:spcAft>
                <a:spcPct val="0"/>
              </a:spcAft>
            </a:pPr>
            <a:r>
              <a:rPr lang="en-US" altLang="ja-JP" sz="2000" dirty="0" smtClean="0">
                <a:solidFill>
                  <a:schemeClr val="accent5">
                    <a:lumMod val="50000"/>
                  </a:schemeClr>
                </a:solidFill>
                <a:latin typeface="Comic Sans MS" pitchFamily="66" charset="0"/>
              </a:rPr>
              <a:t>  2. Burgers rheology of upper mantle (</a:t>
            </a:r>
            <a:r>
              <a:rPr lang="en-US" altLang="ja-JP" sz="2000" dirty="0" err="1" smtClean="0">
                <a:solidFill>
                  <a:schemeClr val="accent5">
                    <a:lumMod val="50000"/>
                  </a:schemeClr>
                </a:solidFill>
                <a:latin typeface="Comic Sans MS" pitchFamily="66" charset="0"/>
              </a:rPr>
              <a:t>Panet</a:t>
            </a:r>
            <a:r>
              <a:rPr lang="en-US" altLang="ja-JP" sz="2000" dirty="0" smtClean="0">
                <a:solidFill>
                  <a:schemeClr val="accent5">
                    <a:lumMod val="50000"/>
                  </a:schemeClr>
                </a:solidFill>
                <a:latin typeface="Comic Sans MS" pitchFamily="66" charset="0"/>
              </a:rPr>
              <a:t> et al., 2007)</a:t>
            </a:r>
          </a:p>
          <a:p>
            <a:pPr marL="457200" indent="-457200" fontAlgn="base">
              <a:spcBef>
                <a:spcPct val="0"/>
              </a:spcBef>
              <a:spcAft>
                <a:spcPct val="0"/>
              </a:spcAft>
            </a:pPr>
            <a:r>
              <a:rPr lang="en-US" altLang="ja-JP" sz="2000" dirty="0" smtClean="0">
                <a:solidFill>
                  <a:schemeClr val="accent5">
                    <a:lumMod val="50000"/>
                  </a:schemeClr>
                </a:solidFill>
                <a:latin typeface="Comic Sans MS" pitchFamily="66" charset="0"/>
              </a:rPr>
              <a:t>  3. Afterslip (Hasegawa et al., submitted)</a:t>
            </a:r>
          </a:p>
        </p:txBody>
      </p:sp>
      <p:sp>
        <p:nvSpPr>
          <p:cNvPr id="13" name="Text Box 8"/>
          <p:cNvSpPr txBox="1">
            <a:spLocks noChangeArrowheads="1"/>
          </p:cNvSpPr>
          <p:nvPr/>
        </p:nvSpPr>
        <p:spPr bwMode="auto">
          <a:xfrm>
            <a:off x="1979712" y="5589240"/>
            <a:ext cx="4717032" cy="461665"/>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altLang="ja-JP" sz="2400" dirty="0" smtClean="0">
                <a:solidFill>
                  <a:schemeClr val="accent5">
                    <a:lumMod val="25000"/>
                  </a:schemeClr>
                </a:solidFill>
                <a:latin typeface="Comic Sans MS" pitchFamily="66" charset="0"/>
              </a:rPr>
              <a:t>We need the second example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12996"/>
                                        </p:tgtEl>
                                        <p:attrNameLst>
                                          <p:attrName>style.visibility</p:attrName>
                                        </p:attrNameLst>
                                      </p:cBhvr>
                                      <p:to>
                                        <p:strVal val="visible"/>
                                      </p:to>
                                    </p:set>
                                    <p:anim calcmode="lin" valueType="num">
                                      <p:cBhvr>
                                        <p:cTn id="7" dur="1000" fill="hold"/>
                                        <p:tgtEl>
                                          <p:spTgt spid="212996"/>
                                        </p:tgtEl>
                                        <p:attrNameLst>
                                          <p:attrName>ppt_x</p:attrName>
                                        </p:attrNameLst>
                                      </p:cBhvr>
                                      <p:tavLst>
                                        <p:tav tm="0">
                                          <p:val>
                                            <p:strVal val="#ppt_x"/>
                                          </p:val>
                                        </p:tav>
                                        <p:tav tm="100000">
                                          <p:val>
                                            <p:strVal val="#ppt_x"/>
                                          </p:val>
                                        </p:tav>
                                      </p:tavLst>
                                    </p:anim>
                                    <p:anim calcmode="lin" valueType="num">
                                      <p:cBhvr>
                                        <p:cTn id="8" dur="1000" fill="hold"/>
                                        <p:tgtEl>
                                          <p:spTgt spid="212996"/>
                                        </p:tgtEl>
                                        <p:attrNameLst>
                                          <p:attrName>ppt_y</p:attrName>
                                        </p:attrNameLst>
                                      </p:cBhvr>
                                      <p:tavLst>
                                        <p:tav tm="0">
                                          <p:val>
                                            <p:strVal val="#ppt_y-#ppt_h/2"/>
                                          </p:val>
                                        </p:tav>
                                        <p:tav tm="100000">
                                          <p:val>
                                            <p:strVal val="#ppt_y"/>
                                          </p:val>
                                        </p:tav>
                                      </p:tavLst>
                                    </p:anim>
                                    <p:anim calcmode="lin" valueType="num">
                                      <p:cBhvr>
                                        <p:cTn id="9" dur="1000" fill="hold"/>
                                        <p:tgtEl>
                                          <p:spTgt spid="212996"/>
                                        </p:tgtEl>
                                        <p:attrNameLst>
                                          <p:attrName>ppt_w</p:attrName>
                                        </p:attrNameLst>
                                      </p:cBhvr>
                                      <p:tavLst>
                                        <p:tav tm="0">
                                          <p:val>
                                            <p:strVal val="#ppt_w"/>
                                          </p:val>
                                        </p:tav>
                                        <p:tav tm="100000">
                                          <p:val>
                                            <p:strVal val="#ppt_w"/>
                                          </p:val>
                                        </p:tav>
                                      </p:tavLst>
                                    </p:anim>
                                    <p:anim calcmode="lin" valueType="num">
                                      <p:cBhvr>
                                        <p:cTn id="10" dur="1000" fill="hold"/>
                                        <p:tgtEl>
                                          <p:spTgt spid="212996"/>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13006"/>
                                        </p:tgtEl>
                                        <p:attrNameLst>
                                          <p:attrName>style.visibility</p:attrName>
                                        </p:attrNameLst>
                                      </p:cBhvr>
                                      <p:to>
                                        <p:strVal val="visible"/>
                                      </p:to>
                                    </p:set>
                                    <p:animEffect transition="in" filter="fade">
                                      <p:cBhvr>
                                        <p:cTn id="14" dur="1000"/>
                                        <p:tgtEl>
                                          <p:spTgt spid="213006"/>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13007"/>
                                        </p:tgtEl>
                                        <p:attrNameLst>
                                          <p:attrName>style.visibility</p:attrName>
                                        </p:attrNameLst>
                                      </p:cBhvr>
                                      <p:to>
                                        <p:strVal val="visible"/>
                                      </p:to>
                                    </p:set>
                                    <p:animEffect transition="in" filter="fade">
                                      <p:cBhvr>
                                        <p:cTn id="18" dur="1000"/>
                                        <p:tgtEl>
                                          <p:spTgt spid="21300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3008"/>
                                        </p:tgtEl>
                                        <p:attrNameLst>
                                          <p:attrName>style.visibility</p:attrName>
                                        </p:attrNameLst>
                                      </p:cBhvr>
                                      <p:to>
                                        <p:strVal val="visible"/>
                                      </p:to>
                                    </p:set>
                                    <p:animEffect transition="in" filter="fade">
                                      <p:cBhvr>
                                        <p:cTn id="23" dur="1000"/>
                                        <p:tgtEl>
                                          <p:spTgt spid="21300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3001"/>
                                        </p:tgtEl>
                                        <p:attrNameLst>
                                          <p:attrName>style.visibility</p:attrName>
                                        </p:attrNameLst>
                                      </p:cBhvr>
                                      <p:to>
                                        <p:strVal val="visible"/>
                                      </p:to>
                                    </p:set>
                                    <p:animEffect transition="in" filter="fade">
                                      <p:cBhvr>
                                        <p:cTn id="28" dur="1000"/>
                                        <p:tgtEl>
                                          <p:spTgt spid="213001"/>
                                        </p:tgtEl>
                                      </p:cBhvr>
                                    </p:animEffect>
                                  </p:childTnLst>
                                </p:cTn>
                              </p:par>
                              <p:par>
                                <p:cTn id="29" presetID="17" presetClass="entr" presetSubtype="1" fill="hold" grpId="0" nodeType="withEffect">
                                  <p:stCondLst>
                                    <p:cond delay="0"/>
                                  </p:stCondLst>
                                  <p:childTnLst>
                                    <p:set>
                                      <p:cBhvr>
                                        <p:cTn id="30" dur="1" fill="hold">
                                          <p:stCondLst>
                                            <p:cond delay="0"/>
                                          </p:stCondLst>
                                        </p:cTn>
                                        <p:tgtEl>
                                          <p:spTgt spid="213000"/>
                                        </p:tgtEl>
                                        <p:attrNameLst>
                                          <p:attrName>style.visibility</p:attrName>
                                        </p:attrNameLst>
                                      </p:cBhvr>
                                      <p:to>
                                        <p:strVal val="visible"/>
                                      </p:to>
                                    </p:set>
                                    <p:anim calcmode="lin" valueType="num">
                                      <p:cBhvr>
                                        <p:cTn id="31" dur="500" fill="hold"/>
                                        <p:tgtEl>
                                          <p:spTgt spid="213000"/>
                                        </p:tgtEl>
                                        <p:attrNameLst>
                                          <p:attrName>ppt_x</p:attrName>
                                        </p:attrNameLst>
                                      </p:cBhvr>
                                      <p:tavLst>
                                        <p:tav tm="0">
                                          <p:val>
                                            <p:strVal val="#ppt_x"/>
                                          </p:val>
                                        </p:tav>
                                        <p:tav tm="100000">
                                          <p:val>
                                            <p:strVal val="#ppt_x"/>
                                          </p:val>
                                        </p:tav>
                                      </p:tavLst>
                                    </p:anim>
                                    <p:anim calcmode="lin" valueType="num">
                                      <p:cBhvr>
                                        <p:cTn id="32" dur="500" fill="hold"/>
                                        <p:tgtEl>
                                          <p:spTgt spid="213000"/>
                                        </p:tgtEl>
                                        <p:attrNameLst>
                                          <p:attrName>ppt_y</p:attrName>
                                        </p:attrNameLst>
                                      </p:cBhvr>
                                      <p:tavLst>
                                        <p:tav tm="0">
                                          <p:val>
                                            <p:strVal val="#ppt_y-#ppt_h/2"/>
                                          </p:val>
                                        </p:tav>
                                        <p:tav tm="100000">
                                          <p:val>
                                            <p:strVal val="#ppt_y"/>
                                          </p:val>
                                        </p:tav>
                                      </p:tavLst>
                                    </p:anim>
                                    <p:anim calcmode="lin" valueType="num">
                                      <p:cBhvr>
                                        <p:cTn id="33" dur="500" fill="hold"/>
                                        <p:tgtEl>
                                          <p:spTgt spid="213000"/>
                                        </p:tgtEl>
                                        <p:attrNameLst>
                                          <p:attrName>ppt_w</p:attrName>
                                        </p:attrNameLst>
                                      </p:cBhvr>
                                      <p:tavLst>
                                        <p:tav tm="0">
                                          <p:val>
                                            <p:strVal val="#ppt_w"/>
                                          </p:val>
                                        </p:tav>
                                        <p:tav tm="100000">
                                          <p:val>
                                            <p:strVal val="#ppt_w"/>
                                          </p:val>
                                        </p:tav>
                                      </p:tavLst>
                                    </p:anim>
                                    <p:anim calcmode="lin" valueType="num">
                                      <p:cBhvr>
                                        <p:cTn id="34" dur="500" fill="hold"/>
                                        <p:tgtEl>
                                          <p:spTgt spid="213000"/>
                                        </p:tgtEl>
                                        <p:attrNameLst>
                                          <p:attrName>ppt_h</p:attrName>
                                        </p:attrNameLst>
                                      </p:cBhvr>
                                      <p:tavLst>
                                        <p:tav tm="0">
                                          <p:val>
                                            <p:fltVal val="0"/>
                                          </p:val>
                                        </p:tav>
                                        <p:tav tm="100000">
                                          <p:val>
                                            <p:strVal val="#ppt_h"/>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13003"/>
                                        </p:tgtEl>
                                        <p:attrNameLst>
                                          <p:attrName>style.visibility</p:attrName>
                                        </p:attrNameLst>
                                      </p:cBhvr>
                                      <p:to>
                                        <p:strVal val="visible"/>
                                      </p:to>
                                    </p:set>
                                    <p:animEffect transition="in" filter="fade">
                                      <p:cBhvr>
                                        <p:cTn id="38" dur="1000"/>
                                        <p:tgtEl>
                                          <p:spTgt spid="213003"/>
                                        </p:tgtEl>
                                      </p:cBhvr>
                                    </p:animEffect>
                                  </p:childTnLst>
                                </p:cTn>
                              </p:par>
                              <p:par>
                                <p:cTn id="39" presetID="17" presetClass="entr" presetSubtype="4" fill="hold" grpId="0" nodeType="withEffect">
                                  <p:stCondLst>
                                    <p:cond delay="0"/>
                                  </p:stCondLst>
                                  <p:childTnLst>
                                    <p:set>
                                      <p:cBhvr>
                                        <p:cTn id="40" dur="1" fill="hold">
                                          <p:stCondLst>
                                            <p:cond delay="0"/>
                                          </p:stCondLst>
                                        </p:cTn>
                                        <p:tgtEl>
                                          <p:spTgt spid="213002"/>
                                        </p:tgtEl>
                                        <p:attrNameLst>
                                          <p:attrName>style.visibility</p:attrName>
                                        </p:attrNameLst>
                                      </p:cBhvr>
                                      <p:to>
                                        <p:strVal val="visible"/>
                                      </p:to>
                                    </p:set>
                                    <p:anim calcmode="lin" valueType="num">
                                      <p:cBhvr>
                                        <p:cTn id="41" dur="500" fill="hold"/>
                                        <p:tgtEl>
                                          <p:spTgt spid="213002"/>
                                        </p:tgtEl>
                                        <p:attrNameLst>
                                          <p:attrName>ppt_x</p:attrName>
                                        </p:attrNameLst>
                                      </p:cBhvr>
                                      <p:tavLst>
                                        <p:tav tm="0">
                                          <p:val>
                                            <p:strVal val="#ppt_x"/>
                                          </p:val>
                                        </p:tav>
                                        <p:tav tm="100000">
                                          <p:val>
                                            <p:strVal val="#ppt_x"/>
                                          </p:val>
                                        </p:tav>
                                      </p:tavLst>
                                    </p:anim>
                                    <p:anim calcmode="lin" valueType="num">
                                      <p:cBhvr>
                                        <p:cTn id="42" dur="500" fill="hold"/>
                                        <p:tgtEl>
                                          <p:spTgt spid="213002"/>
                                        </p:tgtEl>
                                        <p:attrNameLst>
                                          <p:attrName>ppt_y</p:attrName>
                                        </p:attrNameLst>
                                      </p:cBhvr>
                                      <p:tavLst>
                                        <p:tav tm="0">
                                          <p:val>
                                            <p:strVal val="#ppt_y+#ppt_h/2"/>
                                          </p:val>
                                        </p:tav>
                                        <p:tav tm="100000">
                                          <p:val>
                                            <p:strVal val="#ppt_y"/>
                                          </p:val>
                                        </p:tav>
                                      </p:tavLst>
                                    </p:anim>
                                    <p:anim calcmode="lin" valueType="num">
                                      <p:cBhvr>
                                        <p:cTn id="43" dur="500" fill="hold"/>
                                        <p:tgtEl>
                                          <p:spTgt spid="213002"/>
                                        </p:tgtEl>
                                        <p:attrNameLst>
                                          <p:attrName>ppt_w</p:attrName>
                                        </p:attrNameLst>
                                      </p:cBhvr>
                                      <p:tavLst>
                                        <p:tav tm="0">
                                          <p:val>
                                            <p:strVal val="#ppt_w"/>
                                          </p:val>
                                        </p:tav>
                                        <p:tav tm="100000">
                                          <p:val>
                                            <p:strVal val="#ppt_w"/>
                                          </p:val>
                                        </p:tav>
                                      </p:tavLst>
                                    </p:anim>
                                    <p:anim calcmode="lin" valueType="num">
                                      <p:cBhvr>
                                        <p:cTn id="44" dur="500" fill="hold"/>
                                        <p:tgtEl>
                                          <p:spTgt spid="213002"/>
                                        </p:tgtEl>
                                        <p:attrNameLst>
                                          <p:attrName>ppt_h</p:attrName>
                                        </p:attrNameLst>
                                      </p:cBhvr>
                                      <p:tavLst>
                                        <p:tav tm="0">
                                          <p:val>
                                            <p:fltVal val="0"/>
                                          </p:val>
                                        </p:tav>
                                        <p:tav tm="100000">
                                          <p:val>
                                            <p:strVal val="#ppt_h"/>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7" presetClass="exit" presetSubtype="4" fill="hold" grpId="1" nodeType="clickEffect">
                                  <p:stCondLst>
                                    <p:cond delay="0"/>
                                  </p:stCondLst>
                                  <p:childTnLst>
                                    <p:anim calcmode="lin" valueType="num">
                                      <p:cBhvr>
                                        <p:cTn id="53" dur="500"/>
                                        <p:tgtEl>
                                          <p:spTgt spid="12"/>
                                        </p:tgtEl>
                                        <p:attrNameLst>
                                          <p:attrName>ppt_x</p:attrName>
                                        </p:attrNameLst>
                                      </p:cBhvr>
                                      <p:tavLst>
                                        <p:tav tm="0">
                                          <p:val>
                                            <p:strVal val="ppt_x"/>
                                          </p:val>
                                        </p:tav>
                                        <p:tav tm="100000">
                                          <p:val>
                                            <p:strVal val="ppt_x"/>
                                          </p:val>
                                        </p:tav>
                                      </p:tavLst>
                                    </p:anim>
                                    <p:anim calcmode="lin" valueType="num">
                                      <p:cBhvr>
                                        <p:cTn id="54" dur="500"/>
                                        <p:tgtEl>
                                          <p:spTgt spid="12"/>
                                        </p:tgtEl>
                                        <p:attrNameLst>
                                          <p:attrName>ppt_y</p:attrName>
                                        </p:attrNameLst>
                                      </p:cBhvr>
                                      <p:tavLst>
                                        <p:tav tm="0">
                                          <p:val>
                                            <p:strVal val="ppt_y"/>
                                          </p:val>
                                        </p:tav>
                                        <p:tav tm="100000">
                                          <p:val>
                                            <p:strVal val="ppt_y+ppt_h/2"/>
                                          </p:val>
                                        </p:tav>
                                      </p:tavLst>
                                    </p:anim>
                                    <p:anim calcmode="lin" valueType="num">
                                      <p:cBhvr>
                                        <p:cTn id="55" dur="500"/>
                                        <p:tgtEl>
                                          <p:spTgt spid="12"/>
                                        </p:tgtEl>
                                        <p:attrNameLst>
                                          <p:attrName>ppt_w</p:attrName>
                                        </p:attrNameLst>
                                      </p:cBhvr>
                                      <p:tavLst>
                                        <p:tav tm="0">
                                          <p:val>
                                            <p:strVal val="ppt_w"/>
                                          </p:val>
                                        </p:tav>
                                        <p:tav tm="100000">
                                          <p:val>
                                            <p:strVal val="ppt_w"/>
                                          </p:val>
                                        </p:tav>
                                      </p:tavLst>
                                    </p:anim>
                                    <p:anim calcmode="lin" valueType="num">
                                      <p:cBhvr>
                                        <p:cTn id="56" dur="500"/>
                                        <p:tgtEl>
                                          <p:spTgt spid="12"/>
                                        </p:tgtEl>
                                        <p:attrNameLst>
                                          <p:attrName>ppt_h</p:attrName>
                                        </p:attrNameLst>
                                      </p:cBhvr>
                                      <p:tavLst>
                                        <p:tav tm="0">
                                          <p:val>
                                            <p:strVal val="ppt_h"/>
                                          </p:val>
                                        </p:tav>
                                        <p:tav tm="100000">
                                          <p:val>
                                            <p:fltVal val="0"/>
                                          </p:val>
                                        </p:tav>
                                      </p:tavLst>
                                    </p:anim>
                                    <p:set>
                                      <p:cBhvr>
                                        <p:cTn id="57" dur="1" fill="hold">
                                          <p:stCondLst>
                                            <p:cond delay="499"/>
                                          </p:stCondLst>
                                        </p:cTn>
                                        <p:tgtEl>
                                          <p:spTgt spid="12"/>
                                        </p:tgtEl>
                                        <p:attrNameLst>
                                          <p:attrName>style.visibility</p:attrName>
                                        </p:attrNameLst>
                                      </p:cBhvr>
                                      <p:to>
                                        <p:strVal val="hidden"/>
                                      </p:to>
                                    </p:set>
                                  </p:childTnLst>
                                </p:cTn>
                              </p:par>
                            </p:childTnLst>
                          </p:cTn>
                        </p:par>
                        <p:par>
                          <p:cTn id="58" fill="hold">
                            <p:stCondLst>
                              <p:cond delay="500"/>
                            </p:stCondLst>
                            <p:childTnLst>
                              <p:par>
                                <p:cTn id="59" presetID="17" presetClass="entr" presetSubtype="4" fill="hold" grpId="1"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ppt_x</p:attrName>
                                        </p:attrNameLst>
                                      </p:cBhvr>
                                      <p:tavLst>
                                        <p:tav tm="0">
                                          <p:val>
                                            <p:strVal val="#ppt_x"/>
                                          </p:val>
                                        </p:tav>
                                        <p:tav tm="100000">
                                          <p:val>
                                            <p:strVal val="#ppt_x"/>
                                          </p:val>
                                        </p:tav>
                                      </p:tavLst>
                                    </p:anim>
                                    <p:anim calcmode="lin" valueType="num">
                                      <p:cBhvr>
                                        <p:cTn id="62" dur="500" fill="hold"/>
                                        <p:tgtEl>
                                          <p:spTgt spid="13"/>
                                        </p:tgtEl>
                                        <p:attrNameLst>
                                          <p:attrName>ppt_y</p:attrName>
                                        </p:attrNameLst>
                                      </p:cBhvr>
                                      <p:tavLst>
                                        <p:tav tm="0">
                                          <p:val>
                                            <p:strVal val="#ppt_y+#ppt_h/2"/>
                                          </p:val>
                                        </p:tav>
                                        <p:tav tm="100000">
                                          <p:val>
                                            <p:strVal val="#ppt_y"/>
                                          </p:val>
                                        </p:tav>
                                      </p:tavLst>
                                    </p:anim>
                                    <p:anim calcmode="lin" valueType="num">
                                      <p:cBhvr>
                                        <p:cTn id="63" dur="500" fill="hold"/>
                                        <p:tgtEl>
                                          <p:spTgt spid="13"/>
                                        </p:tgtEl>
                                        <p:attrNameLst>
                                          <p:attrName>ppt_w</p:attrName>
                                        </p:attrNameLst>
                                      </p:cBhvr>
                                      <p:tavLst>
                                        <p:tav tm="0">
                                          <p:val>
                                            <p:strVal val="#ppt_w"/>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6" grpId="0" animBg="1"/>
      <p:bldP spid="213000" grpId="0" animBg="1"/>
      <p:bldP spid="213001" grpId="0"/>
      <p:bldP spid="213002" grpId="0" animBg="1"/>
      <p:bldP spid="213003" grpId="0"/>
      <p:bldP spid="12" grpId="0"/>
      <p:bldP spid="12" grpId="1"/>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331913" y="2781300"/>
            <a:ext cx="142875" cy="503238"/>
            <a:chOff x="2517" y="1752"/>
            <a:chExt cx="136" cy="408"/>
          </a:xfrm>
        </p:grpSpPr>
        <p:sp>
          <p:nvSpPr>
            <p:cNvPr id="13315" name="Rectangle 3"/>
            <p:cNvSpPr>
              <a:spLocks noChangeArrowheads="1"/>
            </p:cNvSpPr>
            <p:nvPr/>
          </p:nvSpPr>
          <p:spPr bwMode="auto">
            <a:xfrm>
              <a:off x="2562" y="1979"/>
              <a:ext cx="46" cy="181"/>
            </a:xfrm>
            <a:prstGeom prst="rect">
              <a:avLst/>
            </a:prstGeom>
            <a:solidFill>
              <a:srgbClr val="996600"/>
            </a:solidFill>
            <a:ln w="9525">
              <a:noFill/>
              <a:miter lim="800000"/>
              <a:headEnd/>
              <a:tailEnd/>
            </a:ln>
            <a:effectLst/>
          </p:spPr>
          <p:txBody>
            <a:bodyPr wrap="none" anchor="ctr"/>
            <a:lstStyle/>
            <a:p>
              <a:pPr fontAlgn="base">
                <a:spcBef>
                  <a:spcPct val="0"/>
                </a:spcBef>
                <a:spcAft>
                  <a:spcPct val="0"/>
                </a:spcAft>
              </a:pPr>
              <a:endParaRPr lang="ja-JP" altLang="en-US" smtClean="0">
                <a:solidFill>
                  <a:srgbClr val="000000"/>
                </a:solidFill>
              </a:endParaRPr>
            </a:p>
          </p:txBody>
        </p:sp>
        <p:sp>
          <p:nvSpPr>
            <p:cNvPr id="13316" name="Oval 4"/>
            <p:cNvSpPr>
              <a:spLocks noChangeArrowheads="1"/>
            </p:cNvSpPr>
            <p:nvPr/>
          </p:nvSpPr>
          <p:spPr bwMode="auto">
            <a:xfrm>
              <a:off x="2517" y="1752"/>
              <a:ext cx="136" cy="318"/>
            </a:xfrm>
            <a:prstGeom prst="ellipse">
              <a:avLst/>
            </a:prstGeom>
            <a:solidFill>
              <a:srgbClr val="006600"/>
            </a:solidFill>
            <a:ln w="9525">
              <a:noFill/>
              <a:round/>
              <a:headEnd/>
              <a:tailEnd/>
            </a:ln>
            <a:effectLst/>
          </p:spPr>
          <p:txBody>
            <a:bodyPr wrap="none" anchor="ctr"/>
            <a:lstStyle/>
            <a:p>
              <a:pPr fontAlgn="base">
                <a:spcBef>
                  <a:spcPct val="0"/>
                </a:spcBef>
                <a:spcAft>
                  <a:spcPct val="0"/>
                </a:spcAft>
              </a:pPr>
              <a:endParaRPr lang="ja-JP" altLang="en-US" smtClean="0">
                <a:solidFill>
                  <a:srgbClr val="000000"/>
                </a:solidFill>
              </a:endParaRPr>
            </a:p>
          </p:txBody>
        </p:sp>
      </p:grpSp>
      <p:grpSp>
        <p:nvGrpSpPr>
          <p:cNvPr id="3" name="Group 5"/>
          <p:cNvGrpSpPr>
            <a:grpSpLocks/>
          </p:cNvGrpSpPr>
          <p:nvPr/>
        </p:nvGrpSpPr>
        <p:grpSpPr bwMode="auto">
          <a:xfrm>
            <a:off x="1474788" y="2852738"/>
            <a:ext cx="144462" cy="504825"/>
            <a:chOff x="2517" y="1752"/>
            <a:chExt cx="136" cy="408"/>
          </a:xfrm>
        </p:grpSpPr>
        <p:sp>
          <p:nvSpPr>
            <p:cNvPr id="13318" name="Rectangle 6"/>
            <p:cNvSpPr>
              <a:spLocks noChangeArrowheads="1"/>
            </p:cNvSpPr>
            <p:nvPr/>
          </p:nvSpPr>
          <p:spPr bwMode="auto">
            <a:xfrm>
              <a:off x="2562" y="1979"/>
              <a:ext cx="46" cy="181"/>
            </a:xfrm>
            <a:prstGeom prst="rect">
              <a:avLst/>
            </a:prstGeom>
            <a:solidFill>
              <a:srgbClr val="996600"/>
            </a:solidFill>
            <a:ln w="9525">
              <a:noFill/>
              <a:miter lim="800000"/>
              <a:headEnd/>
              <a:tailEnd/>
            </a:ln>
            <a:effectLst/>
          </p:spPr>
          <p:txBody>
            <a:bodyPr wrap="none" anchor="ctr"/>
            <a:lstStyle/>
            <a:p>
              <a:pPr fontAlgn="base">
                <a:spcBef>
                  <a:spcPct val="0"/>
                </a:spcBef>
                <a:spcAft>
                  <a:spcPct val="0"/>
                </a:spcAft>
              </a:pPr>
              <a:endParaRPr lang="ja-JP" altLang="en-US" smtClean="0">
                <a:solidFill>
                  <a:srgbClr val="000000"/>
                </a:solidFill>
              </a:endParaRPr>
            </a:p>
          </p:txBody>
        </p:sp>
        <p:sp>
          <p:nvSpPr>
            <p:cNvPr id="13319" name="Oval 7"/>
            <p:cNvSpPr>
              <a:spLocks noChangeArrowheads="1"/>
            </p:cNvSpPr>
            <p:nvPr/>
          </p:nvSpPr>
          <p:spPr bwMode="auto">
            <a:xfrm>
              <a:off x="2517" y="1752"/>
              <a:ext cx="136" cy="318"/>
            </a:xfrm>
            <a:prstGeom prst="ellipse">
              <a:avLst/>
            </a:prstGeom>
            <a:solidFill>
              <a:srgbClr val="006600"/>
            </a:solidFill>
            <a:ln w="9525">
              <a:noFill/>
              <a:round/>
              <a:headEnd/>
              <a:tailEnd/>
            </a:ln>
            <a:effectLst/>
          </p:spPr>
          <p:txBody>
            <a:bodyPr wrap="none" anchor="ctr"/>
            <a:lstStyle/>
            <a:p>
              <a:pPr fontAlgn="base">
                <a:spcBef>
                  <a:spcPct val="0"/>
                </a:spcBef>
                <a:spcAft>
                  <a:spcPct val="0"/>
                </a:spcAft>
              </a:pPr>
              <a:endParaRPr lang="ja-JP" altLang="en-US" smtClean="0">
                <a:solidFill>
                  <a:srgbClr val="000000"/>
                </a:solidFill>
              </a:endParaRPr>
            </a:p>
          </p:txBody>
        </p:sp>
      </p:grpSp>
      <p:sp>
        <p:nvSpPr>
          <p:cNvPr id="13320" name="Rectangle 8"/>
          <p:cNvSpPr>
            <a:spLocks noChangeArrowheads="1"/>
          </p:cNvSpPr>
          <p:nvPr/>
        </p:nvSpPr>
        <p:spPr bwMode="auto">
          <a:xfrm>
            <a:off x="0" y="3860800"/>
            <a:ext cx="9144000" cy="3168650"/>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pPr>
            <a:endParaRPr lang="ja-JP" altLang="en-US" smtClean="0">
              <a:solidFill>
                <a:srgbClr val="000000"/>
              </a:solidFill>
            </a:endParaRPr>
          </a:p>
        </p:txBody>
      </p:sp>
      <p:grpSp>
        <p:nvGrpSpPr>
          <p:cNvPr id="4" name="Group 9"/>
          <p:cNvGrpSpPr>
            <a:grpSpLocks/>
          </p:cNvGrpSpPr>
          <p:nvPr/>
        </p:nvGrpSpPr>
        <p:grpSpPr bwMode="auto">
          <a:xfrm>
            <a:off x="7164388" y="2133600"/>
            <a:ext cx="1400175" cy="765175"/>
            <a:chOff x="1292" y="1356"/>
            <a:chExt cx="882" cy="482"/>
          </a:xfrm>
        </p:grpSpPr>
        <p:sp>
          <p:nvSpPr>
            <p:cNvPr id="13322" name="AutoShape 10"/>
            <p:cNvSpPr>
              <a:spLocks noChangeAspect="1" noChangeArrowheads="1" noTextEdit="1"/>
            </p:cNvSpPr>
            <p:nvPr/>
          </p:nvSpPr>
          <p:spPr bwMode="auto">
            <a:xfrm>
              <a:off x="1292" y="1356"/>
              <a:ext cx="882" cy="482"/>
            </a:xfrm>
            <a:prstGeom prst="rect">
              <a:avLst/>
            </a:prstGeom>
            <a:noFill/>
            <a:ln w="9525">
              <a:noFill/>
              <a:miter lim="800000"/>
              <a:headEnd/>
              <a:tailEnd/>
            </a:ln>
          </p:spPr>
          <p:txBody>
            <a:bodyPr/>
            <a:lstStyle/>
            <a:p>
              <a:pPr fontAlgn="base">
                <a:spcBef>
                  <a:spcPct val="0"/>
                </a:spcBef>
                <a:spcAft>
                  <a:spcPct val="0"/>
                </a:spcAft>
              </a:pPr>
              <a:endParaRPr lang="ja-JP" altLang="en-US" smtClean="0">
                <a:solidFill>
                  <a:srgbClr val="000000"/>
                </a:solidFill>
              </a:endParaRPr>
            </a:p>
          </p:txBody>
        </p:sp>
        <p:sp>
          <p:nvSpPr>
            <p:cNvPr id="13323" name="Freeform 11"/>
            <p:cNvSpPr>
              <a:spLocks/>
            </p:cNvSpPr>
            <p:nvPr/>
          </p:nvSpPr>
          <p:spPr bwMode="auto">
            <a:xfrm>
              <a:off x="1303" y="1384"/>
              <a:ext cx="844" cy="441"/>
            </a:xfrm>
            <a:custGeom>
              <a:avLst/>
              <a:gdLst/>
              <a:ahLst/>
              <a:cxnLst>
                <a:cxn ang="0">
                  <a:pos x="757" y="38"/>
                </a:cxn>
                <a:cxn ang="0">
                  <a:pos x="867" y="10"/>
                </a:cxn>
                <a:cxn ang="0">
                  <a:pos x="963" y="20"/>
                </a:cxn>
                <a:cxn ang="0">
                  <a:pos x="981" y="68"/>
                </a:cxn>
                <a:cxn ang="0">
                  <a:pos x="1045" y="74"/>
                </a:cxn>
                <a:cxn ang="0">
                  <a:pos x="1072" y="101"/>
                </a:cxn>
                <a:cxn ang="0">
                  <a:pos x="1065" y="157"/>
                </a:cxn>
                <a:cxn ang="0">
                  <a:pos x="1111" y="167"/>
                </a:cxn>
                <a:cxn ang="0">
                  <a:pos x="1136" y="188"/>
                </a:cxn>
                <a:cxn ang="0">
                  <a:pos x="1131" y="218"/>
                </a:cxn>
                <a:cxn ang="0">
                  <a:pos x="1149" y="238"/>
                </a:cxn>
                <a:cxn ang="0">
                  <a:pos x="1189" y="279"/>
                </a:cxn>
                <a:cxn ang="0">
                  <a:pos x="1182" y="322"/>
                </a:cxn>
                <a:cxn ang="0">
                  <a:pos x="1166" y="342"/>
                </a:cxn>
                <a:cxn ang="0">
                  <a:pos x="1177" y="406"/>
                </a:cxn>
                <a:cxn ang="0">
                  <a:pos x="1136" y="438"/>
                </a:cxn>
                <a:cxn ang="0">
                  <a:pos x="1108" y="487"/>
                </a:cxn>
                <a:cxn ang="0">
                  <a:pos x="1060" y="517"/>
                </a:cxn>
                <a:cxn ang="0">
                  <a:pos x="1024" y="525"/>
                </a:cxn>
                <a:cxn ang="0">
                  <a:pos x="999" y="555"/>
                </a:cxn>
                <a:cxn ang="0">
                  <a:pos x="930" y="563"/>
                </a:cxn>
                <a:cxn ang="0">
                  <a:pos x="910" y="537"/>
                </a:cxn>
                <a:cxn ang="0">
                  <a:pos x="872" y="575"/>
                </a:cxn>
                <a:cxn ang="0">
                  <a:pos x="793" y="608"/>
                </a:cxn>
                <a:cxn ang="0">
                  <a:pos x="747" y="591"/>
                </a:cxn>
                <a:cxn ang="0">
                  <a:pos x="684" y="608"/>
                </a:cxn>
                <a:cxn ang="0">
                  <a:pos x="597" y="588"/>
                </a:cxn>
                <a:cxn ang="0">
                  <a:pos x="541" y="588"/>
                </a:cxn>
                <a:cxn ang="0">
                  <a:pos x="511" y="565"/>
                </a:cxn>
                <a:cxn ang="0">
                  <a:pos x="414" y="568"/>
                </a:cxn>
                <a:cxn ang="0">
                  <a:pos x="389" y="545"/>
                </a:cxn>
                <a:cxn ang="0">
                  <a:pos x="341" y="535"/>
                </a:cxn>
                <a:cxn ang="0">
                  <a:pos x="292" y="542"/>
                </a:cxn>
                <a:cxn ang="0">
                  <a:pos x="252" y="540"/>
                </a:cxn>
                <a:cxn ang="0">
                  <a:pos x="221" y="540"/>
                </a:cxn>
                <a:cxn ang="0">
                  <a:pos x="163" y="542"/>
                </a:cxn>
                <a:cxn ang="0">
                  <a:pos x="122" y="504"/>
                </a:cxn>
                <a:cxn ang="0">
                  <a:pos x="82" y="494"/>
                </a:cxn>
                <a:cxn ang="0">
                  <a:pos x="74" y="471"/>
                </a:cxn>
                <a:cxn ang="0">
                  <a:pos x="21" y="451"/>
                </a:cxn>
                <a:cxn ang="0">
                  <a:pos x="0" y="403"/>
                </a:cxn>
                <a:cxn ang="0">
                  <a:pos x="31" y="362"/>
                </a:cxn>
                <a:cxn ang="0">
                  <a:pos x="61" y="335"/>
                </a:cxn>
                <a:cxn ang="0">
                  <a:pos x="74" y="291"/>
                </a:cxn>
                <a:cxn ang="0">
                  <a:pos x="125" y="266"/>
                </a:cxn>
                <a:cxn ang="0">
                  <a:pos x="120" y="231"/>
                </a:cxn>
                <a:cxn ang="0">
                  <a:pos x="173" y="172"/>
                </a:cxn>
                <a:cxn ang="0">
                  <a:pos x="224" y="165"/>
                </a:cxn>
                <a:cxn ang="0">
                  <a:pos x="244" y="157"/>
                </a:cxn>
                <a:cxn ang="0">
                  <a:pos x="259" y="142"/>
                </a:cxn>
                <a:cxn ang="0">
                  <a:pos x="280" y="86"/>
                </a:cxn>
                <a:cxn ang="0">
                  <a:pos x="353" y="63"/>
                </a:cxn>
                <a:cxn ang="0">
                  <a:pos x="407" y="68"/>
                </a:cxn>
                <a:cxn ang="0">
                  <a:pos x="422" y="33"/>
                </a:cxn>
                <a:cxn ang="0">
                  <a:pos x="458" y="20"/>
                </a:cxn>
                <a:cxn ang="0">
                  <a:pos x="521" y="61"/>
                </a:cxn>
                <a:cxn ang="0">
                  <a:pos x="613" y="3"/>
                </a:cxn>
                <a:cxn ang="0">
                  <a:pos x="681" y="15"/>
                </a:cxn>
              </a:cxnLst>
              <a:rect l="0" t="0" r="r" b="b"/>
              <a:pathLst>
                <a:path w="1192" h="608">
                  <a:moveTo>
                    <a:pt x="714" y="51"/>
                  </a:moveTo>
                  <a:lnTo>
                    <a:pt x="719" y="48"/>
                  </a:lnTo>
                  <a:lnTo>
                    <a:pt x="727" y="46"/>
                  </a:lnTo>
                  <a:lnTo>
                    <a:pt x="735" y="43"/>
                  </a:lnTo>
                  <a:lnTo>
                    <a:pt x="742" y="41"/>
                  </a:lnTo>
                  <a:lnTo>
                    <a:pt x="750" y="38"/>
                  </a:lnTo>
                  <a:lnTo>
                    <a:pt x="757" y="38"/>
                  </a:lnTo>
                  <a:lnTo>
                    <a:pt x="768" y="41"/>
                  </a:lnTo>
                  <a:lnTo>
                    <a:pt x="775" y="43"/>
                  </a:lnTo>
                  <a:lnTo>
                    <a:pt x="796" y="53"/>
                  </a:lnTo>
                  <a:lnTo>
                    <a:pt x="811" y="38"/>
                  </a:lnTo>
                  <a:lnTo>
                    <a:pt x="829" y="25"/>
                  </a:lnTo>
                  <a:lnTo>
                    <a:pt x="846" y="18"/>
                  </a:lnTo>
                  <a:lnTo>
                    <a:pt x="867" y="10"/>
                  </a:lnTo>
                  <a:lnTo>
                    <a:pt x="887" y="5"/>
                  </a:lnTo>
                  <a:lnTo>
                    <a:pt x="907" y="5"/>
                  </a:lnTo>
                  <a:lnTo>
                    <a:pt x="928" y="5"/>
                  </a:lnTo>
                  <a:lnTo>
                    <a:pt x="945" y="10"/>
                  </a:lnTo>
                  <a:lnTo>
                    <a:pt x="953" y="13"/>
                  </a:lnTo>
                  <a:lnTo>
                    <a:pt x="958" y="18"/>
                  </a:lnTo>
                  <a:lnTo>
                    <a:pt x="963" y="20"/>
                  </a:lnTo>
                  <a:lnTo>
                    <a:pt x="966" y="25"/>
                  </a:lnTo>
                  <a:lnTo>
                    <a:pt x="971" y="30"/>
                  </a:lnTo>
                  <a:lnTo>
                    <a:pt x="973" y="38"/>
                  </a:lnTo>
                  <a:lnTo>
                    <a:pt x="976" y="43"/>
                  </a:lnTo>
                  <a:lnTo>
                    <a:pt x="978" y="51"/>
                  </a:lnTo>
                  <a:lnTo>
                    <a:pt x="978" y="61"/>
                  </a:lnTo>
                  <a:lnTo>
                    <a:pt x="981" y="68"/>
                  </a:lnTo>
                  <a:lnTo>
                    <a:pt x="989" y="71"/>
                  </a:lnTo>
                  <a:lnTo>
                    <a:pt x="999" y="71"/>
                  </a:lnTo>
                  <a:lnTo>
                    <a:pt x="1009" y="71"/>
                  </a:lnTo>
                  <a:lnTo>
                    <a:pt x="1019" y="68"/>
                  </a:lnTo>
                  <a:lnTo>
                    <a:pt x="1029" y="68"/>
                  </a:lnTo>
                  <a:lnTo>
                    <a:pt x="1037" y="74"/>
                  </a:lnTo>
                  <a:lnTo>
                    <a:pt x="1045" y="74"/>
                  </a:lnTo>
                  <a:lnTo>
                    <a:pt x="1050" y="76"/>
                  </a:lnTo>
                  <a:lnTo>
                    <a:pt x="1055" y="79"/>
                  </a:lnTo>
                  <a:lnTo>
                    <a:pt x="1060" y="84"/>
                  </a:lnTo>
                  <a:lnTo>
                    <a:pt x="1062" y="86"/>
                  </a:lnTo>
                  <a:lnTo>
                    <a:pt x="1067" y="91"/>
                  </a:lnTo>
                  <a:lnTo>
                    <a:pt x="1070" y="96"/>
                  </a:lnTo>
                  <a:lnTo>
                    <a:pt x="1072" y="101"/>
                  </a:lnTo>
                  <a:lnTo>
                    <a:pt x="1075" y="109"/>
                  </a:lnTo>
                  <a:lnTo>
                    <a:pt x="1078" y="119"/>
                  </a:lnTo>
                  <a:lnTo>
                    <a:pt x="1075" y="127"/>
                  </a:lnTo>
                  <a:lnTo>
                    <a:pt x="1075" y="134"/>
                  </a:lnTo>
                  <a:lnTo>
                    <a:pt x="1072" y="142"/>
                  </a:lnTo>
                  <a:lnTo>
                    <a:pt x="1070" y="152"/>
                  </a:lnTo>
                  <a:lnTo>
                    <a:pt x="1065" y="157"/>
                  </a:lnTo>
                  <a:lnTo>
                    <a:pt x="1062" y="167"/>
                  </a:lnTo>
                  <a:lnTo>
                    <a:pt x="1070" y="165"/>
                  </a:lnTo>
                  <a:lnTo>
                    <a:pt x="1078" y="165"/>
                  </a:lnTo>
                  <a:lnTo>
                    <a:pt x="1085" y="162"/>
                  </a:lnTo>
                  <a:lnTo>
                    <a:pt x="1093" y="165"/>
                  </a:lnTo>
                  <a:lnTo>
                    <a:pt x="1100" y="165"/>
                  </a:lnTo>
                  <a:lnTo>
                    <a:pt x="1111" y="167"/>
                  </a:lnTo>
                  <a:lnTo>
                    <a:pt x="1116" y="170"/>
                  </a:lnTo>
                  <a:lnTo>
                    <a:pt x="1123" y="172"/>
                  </a:lnTo>
                  <a:lnTo>
                    <a:pt x="1126" y="175"/>
                  </a:lnTo>
                  <a:lnTo>
                    <a:pt x="1128" y="177"/>
                  </a:lnTo>
                  <a:lnTo>
                    <a:pt x="1131" y="180"/>
                  </a:lnTo>
                  <a:lnTo>
                    <a:pt x="1133" y="185"/>
                  </a:lnTo>
                  <a:lnTo>
                    <a:pt x="1136" y="188"/>
                  </a:lnTo>
                  <a:lnTo>
                    <a:pt x="1136" y="190"/>
                  </a:lnTo>
                  <a:lnTo>
                    <a:pt x="1139" y="193"/>
                  </a:lnTo>
                  <a:lnTo>
                    <a:pt x="1139" y="198"/>
                  </a:lnTo>
                  <a:lnTo>
                    <a:pt x="1136" y="203"/>
                  </a:lnTo>
                  <a:lnTo>
                    <a:pt x="1136" y="208"/>
                  </a:lnTo>
                  <a:lnTo>
                    <a:pt x="1133" y="213"/>
                  </a:lnTo>
                  <a:lnTo>
                    <a:pt x="1131" y="218"/>
                  </a:lnTo>
                  <a:lnTo>
                    <a:pt x="1128" y="223"/>
                  </a:lnTo>
                  <a:lnTo>
                    <a:pt x="1126" y="228"/>
                  </a:lnTo>
                  <a:lnTo>
                    <a:pt x="1123" y="233"/>
                  </a:lnTo>
                  <a:lnTo>
                    <a:pt x="1121" y="238"/>
                  </a:lnTo>
                  <a:lnTo>
                    <a:pt x="1131" y="236"/>
                  </a:lnTo>
                  <a:lnTo>
                    <a:pt x="1141" y="238"/>
                  </a:lnTo>
                  <a:lnTo>
                    <a:pt x="1149" y="238"/>
                  </a:lnTo>
                  <a:lnTo>
                    <a:pt x="1159" y="241"/>
                  </a:lnTo>
                  <a:lnTo>
                    <a:pt x="1164" y="246"/>
                  </a:lnTo>
                  <a:lnTo>
                    <a:pt x="1174" y="251"/>
                  </a:lnTo>
                  <a:lnTo>
                    <a:pt x="1179" y="259"/>
                  </a:lnTo>
                  <a:lnTo>
                    <a:pt x="1187" y="266"/>
                  </a:lnTo>
                  <a:lnTo>
                    <a:pt x="1189" y="271"/>
                  </a:lnTo>
                  <a:lnTo>
                    <a:pt x="1189" y="279"/>
                  </a:lnTo>
                  <a:lnTo>
                    <a:pt x="1192" y="284"/>
                  </a:lnTo>
                  <a:lnTo>
                    <a:pt x="1192" y="291"/>
                  </a:lnTo>
                  <a:lnTo>
                    <a:pt x="1192" y="299"/>
                  </a:lnTo>
                  <a:lnTo>
                    <a:pt x="1192" y="307"/>
                  </a:lnTo>
                  <a:lnTo>
                    <a:pt x="1189" y="312"/>
                  </a:lnTo>
                  <a:lnTo>
                    <a:pt x="1184" y="317"/>
                  </a:lnTo>
                  <a:lnTo>
                    <a:pt x="1182" y="322"/>
                  </a:lnTo>
                  <a:lnTo>
                    <a:pt x="1182" y="324"/>
                  </a:lnTo>
                  <a:lnTo>
                    <a:pt x="1179" y="327"/>
                  </a:lnTo>
                  <a:lnTo>
                    <a:pt x="1177" y="332"/>
                  </a:lnTo>
                  <a:lnTo>
                    <a:pt x="1174" y="335"/>
                  </a:lnTo>
                  <a:lnTo>
                    <a:pt x="1172" y="337"/>
                  </a:lnTo>
                  <a:lnTo>
                    <a:pt x="1169" y="340"/>
                  </a:lnTo>
                  <a:lnTo>
                    <a:pt x="1166" y="342"/>
                  </a:lnTo>
                  <a:lnTo>
                    <a:pt x="1169" y="350"/>
                  </a:lnTo>
                  <a:lnTo>
                    <a:pt x="1174" y="360"/>
                  </a:lnTo>
                  <a:lnTo>
                    <a:pt x="1177" y="367"/>
                  </a:lnTo>
                  <a:lnTo>
                    <a:pt x="1179" y="378"/>
                  </a:lnTo>
                  <a:lnTo>
                    <a:pt x="1179" y="388"/>
                  </a:lnTo>
                  <a:lnTo>
                    <a:pt x="1179" y="395"/>
                  </a:lnTo>
                  <a:lnTo>
                    <a:pt x="1177" y="406"/>
                  </a:lnTo>
                  <a:lnTo>
                    <a:pt x="1174" y="413"/>
                  </a:lnTo>
                  <a:lnTo>
                    <a:pt x="1169" y="421"/>
                  </a:lnTo>
                  <a:lnTo>
                    <a:pt x="1161" y="426"/>
                  </a:lnTo>
                  <a:lnTo>
                    <a:pt x="1156" y="431"/>
                  </a:lnTo>
                  <a:lnTo>
                    <a:pt x="1149" y="433"/>
                  </a:lnTo>
                  <a:lnTo>
                    <a:pt x="1141" y="436"/>
                  </a:lnTo>
                  <a:lnTo>
                    <a:pt x="1136" y="438"/>
                  </a:lnTo>
                  <a:lnTo>
                    <a:pt x="1128" y="441"/>
                  </a:lnTo>
                  <a:lnTo>
                    <a:pt x="1121" y="441"/>
                  </a:lnTo>
                  <a:lnTo>
                    <a:pt x="1118" y="451"/>
                  </a:lnTo>
                  <a:lnTo>
                    <a:pt x="1116" y="461"/>
                  </a:lnTo>
                  <a:lnTo>
                    <a:pt x="1116" y="469"/>
                  </a:lnTo>
                  <a:lnTo>
                    <a:pt x="1113" y="476"/>
                  </a:lnTo>
                  <a:lnTo>
                    <a:pt x="1108" y="487"/>
                  </a:lnTo>
                  <a:lnTo>
                    <a:pt x="1103" y="494"/>
                  </a:lnTo>
                  <a:lnTo>
                    <a:pt x="1098" y="499"/>
                  </a:lnTo>
                  <a:lnTo>
                    <a:pt x="1088" y="504"/>
                  </a:lnTo>
                  <a:lnTo>
                    <a:pt x="1080" y="509"/>
                  </a:lnTo>
                  <a:lnTo>
                    <a:pt x="1075" y="512"/>
                  </a:lnTo>
                  <a:lnTo>
                    <a:pt x="1067" y="514"/>
                  </a:lnTo>
                  <a:lnTo>
                    <a:pt x="1060" y="517"/>
                  </a:lnTo>
                  <a:lnTo>
                    <a:pt x="1052" y="517"/>
                  </a:lnTo>
                  <a:lnTo>
                    <a:pt x="1045" y="517"/>
                  </a:lnTo>
                  <a:lnTo>
                    <a:pt x="1037" y="517"/>
                  </a:lnTo>
                  <a:lnTo>
                    <a:pt x="1029" y="514"/>
                  </a:lnTo>
                  <a:lnTo>
                    <a:pt x="1027" y="517"/>
                  </a:lnTo>
                  <a:lnTo>
                    <a:pt x="1027" y="522"/>
                  </a:lnTo>
                  <a:lnTo>
                    <a:pt x="1024" y="525"/>
                  </a:lnTo>
                  <a:lnTo>
                    <a:pt x="1024" y="527"/>
                  </a:lnTo>
                  <a:lnTo>
                    <a:pt x="1022" y="530"/>
                  </a:lnTo>
                  <a:lnTo>
                    <a:pt x="1022" y="535"/>
                  </a:lnTo>
                  <a:lnTo>
                    <a:pt x="1019" y="537"/>
                  </a:lnTo>
                  <a:lnTo>
                    <a:pt x="1017" y="540"/>
                  </a:lnTo>
                  <a:lnTo>
                    <a:pt x="1009" y="547"/>
                  </a:lnTo>
                  <a:lnTo>
                    <a:pt x="999" y="555"/>
                  </a:lnTo>
                  <a:lnTo>
                    <a:pt x="989" y="560"/>
                  </a:lnTo>
                  <a:lnTo>
                    <a:pt x="978" y="565"/>
                  </a:lnTo>
                  <a:lnTo>
                    <a:pt x="968" y="568"/>
                  </a:lnTo>
                  <a:lnTo>
                    <a:pt x="958" y="570"/>
                  </a:lnTo>
                  <a:lnTo>
                    <a:pt x="945" y="570"/>
                  </a:lnTo>
                  <a:lnTo>
                    <a:pt x="935" y="565"/>
                  </a:lnTo>
                  <a:lnTo>
                    <a:pt x="930" y="563"/>
                  </a:lnTo>
                  <a:lnTo>
                    <a:pt x="928" y="560"/>
                  </a:lnTo>
                  <a:lnTo>
                    <a:pt x="923" y="558"/>
                  </a:lnTo>
                  <a:lnTo>
                    <a:pt x="920" y="553"/>
                  </a:lnTo>
                  <a:lnTo>
                    <a:pt x="917" y="550"/>
                  </a:lnTo>
                  <a:lnTo>
                    <a:pt x="915" y="545"/>
                  </a:lnTo>
                  <a:lnTo>
                    <a:pt x="912" y="540"/>
                  </a:lnTo>
                  <a:lnTo>
                    <a:pt x="910" y="537"/>
                  </a:lnTo>
                  <a:lnTo>
                    <a:pt x="907" y="537"/>
                  </a:lnTo>
                  <a:lnTo>
                    <a:pt x="902" y="537"/>
                  </a:lnTo>
                  <a:lnTo>
                    <a:pt x="900" y="537"/>
                  </a:lnTo>
                  <a:lnTo>
                    <a:pt x="895" y="542"/>
                  </a:lnTo>
                  <a:lnTo>
                    <a:pt x="890" y="555"/>
                  </a:lnTo>
                  <a:lnTo>
                    <a:pt x="882" y="565"/>
                  </a:lnTo>
                  <a:lnTo>
                    <a:pt x="872" y="575"/>
                  </a:lnTo>
                  <a:lnTo>
                    <a:pt x="862" y="583"/>
                  </a:lnTo>
                  <a:lnTo>
                    <a:pt x="849" y="588"/>
                  </a:lnTo>
                  <a:lnTo>
                    <a:pt x="836" y="593"/>
                  </a:lnTo>
                  <a:lnTo>
                    <a:pt x="821" y="598"/>
                  </a:lnTo>
                  <a:lnTo>
                    <a:pt x="811" y="606"/>
                  </a:lnTo>
                  <a:lnTo>
                    <a:pt x="801" y="606"/>
                  </a:lnTo>
                  <a:lnTo>
                    <a:pt x="793" y="608"/>
                  </a:lnTo>
                  <a:lnTo>
                    <a:pt x="785" y="606"/>
                  </a:lnTo>
                  <a:lnTo>
                    <a:pt x="778" y="606"/>
                  </a:lnTo>
                  <a:lnTo>
                    <a:pt x="770" y="603"/>
                  </a:lnTo>
                  <a:lnTo>
                    <a:pt x="762" y="601"/>
                  </a:lnTo>
                  <a:lnTo>
                    <a:pt x="757" y="598"/>
                  </a:lnTo>
                  <a:lnTo>
                    <a:pt x="750" y="593"/>
                  </a:lnTo>
                  <a:lnTo>
                    <a:pt x="747" y="591"/>
                  </a:lnTo>
                  <a:lnTo>
                    <a:pt x="747" y="588"/>
                  </a:lnTo>
                  <a:lnTo>
                    <a:pt x="745" y="585"/>
                  </a:lnTo>
                  <a:lnTo>
                    <a:pt x="742" y="583"/>
                  </a:lnTo>
                  <a:lnTo>
                    <a:pt x="729" y="591"/>
                  </a:lnTo>
                  <a:lnTo>
                    <a:pt x="714" y="598"/>
                  </a:lnTo>
                  <a:lnTo>
                    <a:pt x="699" y="603"/>
                  </a:lnTo>
                  <a:lnTo>
                    <a:pt x="684" y="608"/>
                  </a:lnTo>
                  <a:lnTo>
                    <a:pt x="668" y="608"/>
                  </a:lnTo>
                  <a:lnTo>
                    <a:pt x="653" y="608"/>
                  </a:lnTo>
                  <a:lnTo>
                    <a:pt x="638" y="603"/>
                  </a:lnTo>
                  <a:lnTo>
                    <a:pt x="623" y="598"/>
                  </a:lnTo>
                  <a:lnTo>
                    <a:pt x="613" y="583"/>
                  </a:lnTo>
                  <a:lnTo>
                    <a:pt x="605" y="585"/>
                  </a:lnTo>
                  <a:lnTo>
                    <a:pt x="597" y="588"/>
                  </a:lnTo>
                  <a:lnTo>
                    <a:pt x="587" y="591"/>
                  </a:lnTo>
                  <a:lnTo>
                    <a:pt x="580" y="593"/>
                  </a:lnTo>
                  <a:lnTo>
                    <a:pt x="572" y="593"/>
                  </a:lnTo>
                  <a:lnTo>
                    <a:pt x="564" y="596"/>
                  </a:lnTo>
                  <a:lnTo>
                    <a:pt x="554" y="593"/>
                  </a:lnTo>
                  <a:lnTo>
                    <a:pt x="547" y="591"/>
                  </a:lnTo>
                  <a:lnTo>
                    <a:pt x="541" y="588"/>
                  </a:lnTo>
                  <a:lnTo>
                    <a:pt x="536" y="585"/>
                  </a:lnTo>
                  <a:lnTo>
                    <a:pt x="531" y="583"/>
                  </a:lnTo>
                  <a:lnTo>
                    <a:pt x="526" y="580"/>
                  </a:lnTo>
                  <a:lnTo>
                    <a:pt x="521" y="578"/>
                  </a:lnTo>
                  <a:lnTo>
                    <a:pt x="519" y="573"/>
                  </a:lnTo>
                  <a:lnTo>
                    <a:pt x="513" y="570"/>
                  </a:lnTo>
                  <a:lnTo>
                    <a:pt x="511" y="565"/>
                  </a:lnTo>
                  <a:lnTo>
                    <a:pt x="498" y="570"/>
                  </a:lnTo>
                  <a:lnTo>
                    <a:pt x="486" y="573"/>
                  </a:lnTo>
                  <a:lnTo>
                    <a:pt x="470" y="575"/>
                  </a:lnTo>
                  <a:lnTo>
                    <a:pt x="455" y="575"/>
                  </a:lnTo>
                  <a:lnTo>
                    <a:pt x="440" y="573"/>
                  </a:lnTo>
                  <a:lnTo>
                    <a:pt x="427" y="570"/>
                  </a:lnTo>
                  <a:lnTo>
                    <a:pt x="414" y="568"/>
                  </a:lnTo>
                  <a:lnTo>
                    <a:pt x="402" y="560"/>
                  </a:lnTo>
                  <a:lnTo>
                    <a:pt x="399" y="558"/>
                  </a:lnTo>
                  <a:lnTo>
                    <a:pt x="397" y="555"/>
                  </a:lnTo>
                  <a:lnTo>
                    <a:pt x="394" y="553"/>
                  </a:lnTo>
                  <a:lnTo>
                    <a:pt x="392" y="550"/>
                  </a:lnTo>
                  <a:lnTo>
                    <a:pt x="389" y="547"/>
                  </a:lnTo>
                  <a:lnTo>
                    <a:pt x="389" y="545"/>
                  </a:lnTo>
                  <a:lnTo>
                    <a:pt x="386" y="540"/>
                  </a:lnTo>
                  <a:lnTo>
                    <a:pt x="386" y="537"/>
                  </a:lnTo>
                  <a:lnTo>
                    <a:pt x="379" y="537"/>
                  </a:lnTo>
                  <a:lnTo>
                    <a:pt x="369" y="537"/>
                  </a:lnTo>
                  <a:lnTo>
                    <a:pt x="359" y="537"/>
                  </a:lnTo>
                  <a:lnTo>
                    <a:pt x="351" y="537"/>
                  </a:lnTo>
                  <a:lnTo>
                    <a:pt x="341" y="535"/>
                  </a:lnTo>
                  <a:lnTo>
                    <a:pt x="333" y="532"/>
                  </a:lnTo>
                  <a:lnTo>
                    <a:pt x="325" y="530"/>
                  </a:lnTo>
                  <a:lnTo>
                    <a:pt x="318" y="525"/>
                  </a:lnTo>
                  <a:lnTo>
                    <a:pt x="313" y="530"/>
                  </a:lnTo>
                  <a:lnTo>
                    <a:pt x="305" y="535"/>
                  </a:lnTo>
                  <a:lnTo>
                    <a:pt x="300" y="540"/>
                  </a:lnTo>
                  <a:lnTo>
                    <a:pt x="292" y="542"/>
                  </a:lnTo>
                  <a:lnTo>
                    <a:pt x="287" y="545"/>
                  </a:lnTo>
                  <a:lnTo>
                    <a:pt x="280" y="547"/>
                  </a:lnTo>
                  <a:lnTo>
                    <a:pt x="272" y="547"/>
                  </a:lnTo>
                  <a:lnTo>
                    <a:pt x="264" y="545"/>
                  </a:lnTo>
                  <a:lnTo>
                    <a:pt x="259" y="542"/>
                  </a:lnTo>
                  <a:lnTo>
                    <a:pt x="257" y="542"/>
                  </a:lnTo>
                  <a:lnTo>
                    <a:pt x="252" y="540"/>
                  </a:lnTo>
                  <a:lnTo>
                    <a:pt x="249" y="537"/>
                  </a:lnTo>
                  <a:lnTo>
                    <a:pt x="247" y="535"/>
                  </a:lnTo>
                  <a:lnTo>
                    <a:pt x="244" y="532"/>
                  </a:lnTo>
                  <a:lnTo>
                    <a:pt x="239" y="530"/>
                  </a:lnTo>
                  <a:lnTo>
                    <a:pt x="237" y="527"/>
                  </a:lnTo>
                  <a:lnTo>
                    <a:pt x="229" y="535"/>
                  </a:lnTo>
                  <a:lnTo>
                    <a:pt x="221" y="540"/>
                  </a:lnTo>
                  <a:lnTo>
                    <a:pt x="214" y="542"/>
                  </a:lnTo>
                  <a:lnTo>
                    <a:pt x="206" y="545"/>
                  </a:lnTo>
                  <a:lnTo>
                    <a:pt x="196" y="547"/>
                  </a:lnTo>
                  <a:lnTo>
                    <a:pt x="188" y="547"/>
                  </a:lnTo>
                  <a:lnTo>
                    <a:pt x="178" y="547"/>
                  </a:lnTo>
                  <a:lnTo>
                    <a:pt x="168" y="547"/>
                  </a:lnTo>
                  <a:lnTo>
                    <a:pt x="163" y="542"/>
                  </a:lnTo>
                  <a:lnTo>
                    <a:pt x="155" y="537"/>
                  </a:lnTo>
                  <a:lnTo>
                    <a:pt x="148" y="532"/>
                  </a:lnTo>
                  <a:lnTo>
                    <a:pt x="143" y="530"/>
                  </a:lnTo>
                  <a:lnTo>
                    <a:pt x="135" y="522"/>
                  </a:lnTo>
                  <a:lnTo>
                    <a:pt x="130" y="517"/>
                  </a:lnTo>
                  <a:lnTo>
                    <a:pt x="125" y="509"/>
                  </a:lnTo>
                  <a:lnTo>
                    <a:pt x="122" y="504"/>
                  </a:lnTo>
                  <a:lnTo>
                    <a:pt x="115" y="502"/>
                  </a:lnTo>
                  <a:lnTo>
                    <a:pt x="110" y="502"/>
                  </a:lnTo>
                  <a:lnTo>
                    <a:pt x="102" y="502"/>
                  </a:lnTo>
                  <a:lnTo>
                    <a:pt x="97" y="499"/>
                  </a:lnTo>
                  <a:lnTo>
                    <a:pt x="89" y="499"/>
                  </a:lnTo>
                  <a:lnTo>
                    <a:pt x="87" y="497"/>
                  </a:lnTo>
                  <a:lnTo>
                    <a:pt x="82" y="494"/>
                  </a:lnTo>
                  <a:lnTo>
                    <a:pt x="76" y="489"/>
                  </a:lnTo>
                  <a:lnTo>
                    <a:pt x="76" y="487"/>
                  </a:lnTo>
                  <a:lnTo>
                    <a:pt x="76" y="482"/>
                  </a:lnTo>
                  <a:lnTo>
                    <a:pt x="74" y="479"/>
                  </a:lnTo>
                  <a:lnTo>
                    <a:pt x="74" y="476"/>
                  </a:lnTo>
                  <a:lnTo>
                    <a:pt x="74" y="474"/>
                  </a:lnTo>
                  <a:lnTo>
                    <a:pt x="74" y="471"/>
                  </a:lnTo>
                  <a:lnTo>
                    <a:pt x="71" y="469"/>
                  </a:lnTo>
                  <a:lnTo>
                    <a:pt x="69" y="466"/>
                  </a:lnTo>
                  <a:lnTo>
                    <a:pt x="59" y="466"/>
                  </a:lnTo>
                  <a:lnTo>
                    <a:pt x="49" y="464"/>
                  </a:lnTo>
                  <a:lnTo>
                    <a:pt x="38" y="461"/>
                  </a:lnTo>
                  <a:lnTo>
                    <a:pt x="31" y="456"/>
                  </a:lnTo>
                  <a:lnTo>
                    <a:pt x="21" y="451"/>
                  </a:lnTo>
                  <a:lnTo>
                    <a:pt x="15" y="444"/>
                  </a:lnTo>
                  <a:lnTo>
                    <a:pt x="8" y="436"/>
                  </a:lnTo>
                  <a:lnTo>
                    <a:pt x="3" y="426"/>
                  </a:lnTo>
                  <a:lnTo>
                    <a:pt x="0" y="421"/>
                  </a:lnTo>
                  <a:lnTo>
                    <a:pt x="0" y="413"/>
                  </a:lnTo>
                  <a:lnTo>
                    <a:pt x="0" y="408"/>
                  </a:lnTo>
                  <a:lnTo>
                    <a:pt x="0" y="403"/>
                  </a:lnTo>
                  <a:lnTo>
                    <a:pt x="3" y="395"/>
                  </a:lnTo>
                  <a:lnTo>
                    <a:pt x="5" y="390"/>
                  </a:lnTo>
                  <a:lnTo>
                    <a:pt x="8" y="385"/>
                  </a:lnTo>
                  <a:lnTo>
                    <a:pt x="13" y="380"/>
                  </a:lnTo>
                  <a:lnTo>
                    <a:pt x="18" y="375"/>
                  </a:lnTo>
                  <a:lnTo>
                    <a:pt x="23" y="367"/>
                  </a:lnTo>
                  <a:lnTo>
                    <a:pt x="31" y="362"/>
                  </a:lnTo>
                  <a:lnTo>
                    <a:pt x="38" y="360"/>
                  </a:lnTo>
                  <a:lnTo>
                    <a:pt x="46" y="355"/>
                  </a:lnTo>
                  <a:lnTo>
                    <a:pt x="54" y="352"/>
                  </a:lnTo>
                  <a:lnTo>
                    <a:pt x="61" y="347"/>
                  </a:lnTo>
                  <a:lnTo>
                    <a:pt x="69" y="347"/>
                  </a:lnTo>
                  <a:lnTo>
                    <a:pt x="64" y="340"/>
                  </a:lnTo>
                  <a:lnTo>
                    <a:pt x="61" y="335"/>
                  </a:lnTo>
                  <a:lnTo>
                    <a:pt x="61" y="327"/>
                  </a:lnTo>
                  <a:lnTo>
                    <a:pt x="61" y="322"/>
                  </a:lnTo>
                  <a:lnTo>
                    <a:pt x="61" y="317"/>
                  </a:lnTo>
                  <a:lnTo>
                    <a:pt x="61" y="309"/>
                  </a:lnTo>
                  <a:lnTo>
                    <a:pt x="64" y="304"/>
                  </a:lnTo>
                  <a:lnTo>
                    <a:pt x="66" y="297"/>
                  </a:lnTo>
                  <a:lnTo>
                    <a:pt x="74" y="291"/>
                  </a:lnTo>
                  <a:lnTo>
                    <a:pt x="79" y="286"/>
                  </a:lnTo>
                  <a:lnTo>
                    <a:pt x="87" y="281"/>
                  </a:lnTo>
                  <a:lnTo>
                    <a:pt x="94" y="279"/>
                  </a:lnTo>
                  <a:lnTo>
                    <a:pt x="99" y="274"/>
                  </a:lnTo>
                  <a:lnTo>
                    <a:pt x="107" y="269"/>
                  </a:lnTo>
                  <a:lnTo>
                    <a:pt x="115" y="266"/>
                  </a:lnTo>
                  <a:lnTo>
                    <a:pt x="125" y="266"/>
                  </a:lnTo>
                  <a:lnTo>
                    <a:pt x="122" y="261"/>
                  </a:lnTo>
                  <a:lnTo>
                    <a:pt x="122" y="256"/>
                  </a:lnTo>
                  <a:lnTo>
                    <a:pt x="120" y="251"/>
                  </a:lnTo>
                  <a:lnTo>
                    <a:pt x="120" y="246"/>
                  </a:lnTo>
                  <a:lnTo>
                    <a:pt x="117" y="241"/>
                  </a:lnTo>
                  <a:lnTo>
                    <a:pt x="117" y="236"/>
                  </a:lnTo>
                  <a:lnTo>
                    <a:pt x="120" y="231"/>
                  </a:lnTo>
                  <a:lnTo>
                    <a:pt x="122" y="226"/>
                  </a:lnTo>
                  <a:lnTo>
                    <a:pt x="125" y="213"/>
                  </a:lnTo>
                  <a:lnTo>
                    <a:pt x="130" y="203"/>
                  </a:lnTo>
                  <a:lnTo>
                    <a:pt x="137" y="193"/>
                  </a:lnTo>
                  <a:lnTo>
                    <a:pt x="148" y="185"/>
                  </a:lnTo>
                  <a:lnTo>
                    <a:pt x="160" y="177"/>
                  </a:lnTo>
                  <a:lnTo>
                    <a:pt x="173" y="172"/>
                  </a:lnTo>
                  <a:lnTo>
                    <a:pt x="183" y="167"/>
                  </a:lnTo>
                  <a:lnTo>
                    <a:pt x="198" y="162"/>
                  </a:lnTo>
                  <a:lnTo>
                    <a:pt x="204" y="162"/>
                  </a:lnTo>
                  <a:lnTo>
                    <a:pt x="209" y="162"/>
                  </a:lnTo>
                  <a:lnTo>
                    <a:pt x="214" y="162"/>
                  </a:lnTo>
                  <a:lnTo>
                    <a:pt x="219" y="162"/>
                  </a:lnTo>
                  <a:lnTo>
                    <a:pt x="224" y="165"/>
                  </a:lnTo>
                  <a:lnTo>
                    <a:pt x="229" y="165"/>
                  </a:lnTo>
                  <a:lnTo>
                    <a:pt x="234" y="167"/>
                  </a:lnTo>
                  <a:lnTo>
                    <a:pt x="239" y="170"/>
                  </a:lnTo>
                  <a:lnTo>
                    <a:pt x="242" y="167"/>
                  </a:lnTo>
                  <a:lnTo>
                    <a:pt x="242" y="162"/>
                  </a:lnTo>
                  <a:lnTo>
                    <a:pt x="244" y="160"/>
                  </a:lnTo>
                  <a:lnTo>
                    <a:pt x="244" y="157"/>
                  </a:lnTo>
                  <a:lnTo>
                    <a:pt x="244" y="152"/>
                  </a:lnTo>
                  <a:lnTo>
                    <a:pt x="247" y="150"/>
                  </a:lnTo>
                  <a:lnTo>
                    <a:pt x="247" y="147"/>
                  </a:lnTo>
                  <a:lnTo>
                    <a:pt x="249" y="144"/>
                  </a:lnTo>
                  <a:lnTo>
                    <a:pt x="252" y="142"/>
                  </a:lnTo>
                  <a:lnTo>
                    <a:pt x="257" y="142"/>
                  </a:lnTo>
                  <a:lnTo>
                    <a:pt x="259" y="142"/>
                  </a:lnTo>
                  <a:lnTo>
                    <a:pt x="262" y="139"/>
                  </a:lnTo>
                  <a:lnTo>
                    <a:pt x="262" y="129"/>
                  </a:lnTo>
                  <a:lnTo>
                    <a:pt x="264" y="119"/>
                  </a:lnTo>
                  <a:lnTo>
                    <a:pt x="267" y="109"/>
                  </a:lnTo>
                  <a:lnTo>
                    <a:pt x="270" y="101"/>
                  </a:lnTo>
                  <a:lnTo>
                    <a:pt x="275" y="94"/>
                  </a:lnTo>
                  <a:lnTo>
                    <a:pt x="280" y="86"/>
                  </a:lnTo>
                  <a:lnTo>
                    <a:pt x="287" y="81"/>
                  </a:lnTo>
                  <a:lnTo>
                    <a:pt x="298" y="76"/>
                  </a:lnTo>
                  <a:lnTo>
                    <a:pt x="305" y="71"/>
                  </a:lnTo>
                  <a:lnTo>
                    <a:pt x="318" y="68"/>
                  </a:lnTo>
                  <a:lnTo>
                    <a:pt x="328" y="66"/>
                  </a:lnTo>
                  <a:lnTo>
                    <a:pt x="341" y="63"/>
                  </a:lnTo>
                  <a:lnTo>
                    <a:pt x="353" y="63"/>
                  </a:lnTo>
                  <a:lnTo>
                    <a:pt x="364" y="66"/>
                  </a:lnTo>
                  <a:lnTo>
                    <a:pt x="376" y="68"/>
                  </a:lnTo>
                  <a:lnTo>
                    <a:pt x="386" y="76"/>
                  </a:lnTo>
                  <a:lnTo>
                    <a:pt x="404" y="89"/>
                  </a:lnTo>
                  <a:lnTo>
                    <a:pt x="404" y="81"/>
                  </a:lnTo>
                  <a:lnTo>
                    <a:pt x="404" y="76"/>
                  </a:lnTo>
                  <a:lnTo>
                    <a:pt x="407" y="68"/>
                  </a:lnTo>
                  <a:lnTo>
                    <a:pt x="409" y="63"/>
                  </a:lnTo>
                  <a:lnTo>
                    <a:pt x="409" y="58"/>
                  </a:lnTo>
                  <a:lnTo>
                    <a:pt x="412" y="51"/>
                  </a:lnTo>
                  <a:lnTo>
                    <a:pt x="414" y="46"/>
                  </a:lnTo>
                  <a:lnTo>
                    <a:pt x="417" y="43"/>
                  </a:lnTo>
                  <a:lnTo>
                    <a:pt x="419" y="38"/>
                  </a:lnTo>
                  <a:lnTo>
                    <a:pt x="422" y="33"/>
                  </a:lnTo>
                  <a:lnTo>
                    <a:pt x="425" y="30"/>
                  </a:lnTo>
                  <a:lnTo>
                    <a:pt x="430" y="28"/>
                  </a:lnTo>
                  <a:lnTo>
                    <a:pt x="432" y="25"/>
                  </a:lnTo>
                  <a:lnTo>
                    <a:pt x="437" y="23"/>
                  </a:lnTo>
                  <a:lnTo>
                    <a:pt x="440" y="20"/>
                  </a:lnTo>
                  <a:lnTo>
                    <a:pt x="445" y="20"/>
                  </a:lnTo>
                  <a:lnTo>
                    <a:pt x="458" y="20"/>
                  </a:lnTo>
                  <a:lnTo>
                    <a:pt x="468" y="23"/>
                  </a:lnTo>
                  <a:lnTo>
                    <a:pt x="480" y="25"/>
                  </a:lnTo>
                  <a:lnTo>
                    <a:pt x="491" y="28"/>
                  </a:lnTo>
                  <a:lnTo>
                    <a:pt x="501" y="33"/>
                  </a:lnTo>
                  <a:lnTo>
                    <a:pt x="508" y="41"/>
                  </a:lnTo>
                  <a:lnTo>
                    <a:pt x="516" y="51"/>
                  </a:lnTo>
                  <a:lnTo>
                    <a:pt x="521" y="61"/>
                  </a:lnTo>
                  <a:lnTo>
                    <a:pt x="524" y="61"/>
                  </a:lnTo>
                  <a:lnTo>
                    <a:pt x="536" y="46"/>
                  </a:lnTo>
                  <a:lnTo>
                    <a:pt x="549" y="30"/>
                  </a:lnTo>
                  <a:lnTo>
                    <a:pt x="562" y="20"/>
                  </a:lnTo>
                  <a:lnTo>
                    <a:pt x="577" y="10"/>
                  </a:lnTo>
                  <a:lnTo>
                    <a:pt x="595" y="5"/>
                  </a:lnTo>
                  <a:lnTo>
                    <a:pt x="613" y="3"/>
                  </a:lnTo>
                  <a:lnTo>
                    <a:pt x="630" y="0"/>
                  </a:lnTo>
                  <a:lnTo>
                    <a:pt x="648" y="3"/>
                  </a:lnTo>
                  <a:lnTo>
                    <a:pt x="656" y="5"/>
                  </a:lnTo>
                  <a:lnTo>
                    <a:pt x="661" y="8"/>
                  </a:lnTo>
                  <a:lnTo>
                    <a:pt x="668" y="10"/>
                  </a:lnTo>
                  <a:lnTo>
                    <a:pt x="674" y="13"/>
                  </a:lnTo>
                  <a:lnTo>
                    <a:pt x="681" y="15"/>
                  </a:lnTo>
                  <a:lnTo>
                    <a:pt x="686" y="18"/>
                  </a:lnTo>
                  <a:lnTo>
                    <a:pt x="694" y="23"/>
                  </a:lnTo>
                  <a:lnTo>
                    <a:pt x="699" y="28"/>
                  </a:lnTo>
                  <a:lnTo>
                    <a:pt x="714" y="51"/>
                  </a:lnTo>
                  <a:close/>
                </a:path>
              </a:pathLst>
            </a:custGeom>
            <a:solidFill>
              <a:srgbClr val="00DEDE"/>
            </a:solidFill>
            <a:ln w="9525">
              <a:solidFill>
                <a:schemeClr val="bg2"/>
              </a:solidFill>
              <a:round/>
              <a:headEnd/>
              <a:tailEnd/>
            </a:ln>
          </p:spPr>
          <p:txBody>
            <a:bodyPr/>
            <a:lstStyle/>
            <a:p>
              <a:pPr fontAlgn="base">
                <a:spcBef>
                  <a:spcPct val="0"/>
                </a:spcBef>
                <a:spcAft>
                  <a:spcPct val="0"/>
                </a:spcAft>
              </a:pPr>
              <a:endParaRPr lang="ja-JP" altLang="en-US" smtClean="0">
                <a:solidFill>
                  <a:srgbClr val="000000"/>
                </a:solidFill>
              </a:endParaRPr>
            </a:p>
          </p:txBody>
        </p:sp>
        <p:sp>
          <p:nvSpPr>
            <p:cNvPr id="13324" name="Freeform 12"/>
            <p:cNvSpPr>
              <a:spLocks/>
            </p:cNvSpPr>
            <p:nvPr/>
          </p:nvSpPr>
          <p:spPr bwMode="auto">
            <a:xfrm>
              <a:off x="1308" y="1389"/>
              <a:ext cx="833" cy="432"/>
            </a:xfrm>
            <a:custGeom>
              <a:avLst/>
              <a:gdLst/>
              <a:ahLst/>
              <a:cxnLst>
                <a:cxn ang="0">
                  <a:pos x="711" y="63"/>
                </a:cxn>
                <a:cxn ang="0">
                  <a:pos x="790" y="60"/>
                </a:cxn>
                <a:cxn ang="0">
                  <a:pos x="846" y="12"/>
                </a:cxn>
                <a:cxn ang="0">
                  <a:pos x="953" y="60"/>
                </a:cxn>
                <a:cxn ang="0">
                  <a:pos x="897" y="96"/>
                </a:cxn>
                <a:cxn ang="0">
                  <a:pos x="963" y="71"/>
                </a:cxn>
                <a:cxn ang="0">
                  <a:pos x="1003" y="96"/>
                </a:cxn>
                <a:cxn ang="0">
                  <a:pos x="1024" y="71"/>
                </a:cxn>
                <a:cxn ang="0">
                  <a:pos x="1057" y="136"/>
                </a:cxn>
                <a:cxn ang="0">
                  <a:pos x="1072" y="162"/>
                </a:cxn>
                <a:cxn ang="0">
                  <a:pos x="1118" y="207"/>
                </a:cxn>
                <a:cxn ang="0">
                  <a:pos x="1120" y="238"/>
                </a:cxn>
                <a:cxn ang="0">
                  <a:pos x="1169" y="311"/>
                </a:cxn>
                <a:cxn ang="0">
                  <a:pos x="1146" y="337"/>
                </a:cxn>
                <a:cxn ang="0">
                  <a:pos x="1148" y="413"/>
                </a:cxn>
                <a:cxn ang="0">
                  <a:pos x="1103" y="438"/>
                </a:cxn>
                <a:cxn ang="0">
                  <a:pos x="1029" y="501"/>
                </a:cxn>
                <a:cxn ang="0">
                  <a:pos x="978" y="547"/>
                </a:cxn>
                <a:cxn ang="0">
                  <a:pos x="915" y="522"/>
                </a:cxn>
                <a:cxn ang="0">
                  <a:pos x="899" y="522"/>
                </a:cxn>
                <a:cxn ang="0">
                  <a:pos x="859" y="522"/>
                </a:cxn>
                <a:cxn ang="0">
                  <a:pos x="813" y="588"/>
                </a:cxn>
                <a:cxn ang="0">
                  <a:pos x="744" y="567"/>
                </a:cxn>
                <a:cxn ang="0">
                  <a:pos x="795" y="514"/>
                </a:cxn>
                <a:cxn ang="0">
                  <a:pos x="770" y="517"/>
                </a:cxn>
                <a:cxn ang="0">
                  <a:pos x="749" y="519"/>
                </a:cxn>
                <a:cxn ang="0">
                  <a:pos x="658" y="595"/>
                </a:cxn>
                <a:cxn ang="0">
                  <a:pos x="653" y="552"/>
                </a:cxn>
                <a:cxn ang="0">
                  <a:pos x="673" y="539"/>
                </a:cxn>
                <a:cxn ang="0">
                  <a:pos x="630" y="517"/>
                </a:cxn>
                <a:cxn ang="0">
                  <a:pos x="620" y="555"/>
                </a:cxn>
                <a:cxn ang="0">
                  <a:pos x="513" y="555"/>
                </a:cxn>
                <a:cxn ang="0">
                  <a:pos x="607" y="489"/>
                </a:cxn>
                <a:cxn ang="0">
                  <a:pos x="505" y="499"/>
                </a:cxn>
                <a:cxn ang="0">
                  <a:pos x="546" y="522"/>
                </a:cxn>
                <a:cxn ang="0">
                  <a:pos x="394" y="542"/>
                </a:cxn>
                <a:cxn ang="0">
                  <a:pos x="427" y="501"/>
                </a:cxn>
                <a:cxn ang="0">
                  <a:pos x="305" y="504"/>
                </a:cxn>
                <a:cxn ang="0">
                  <a:pos x="292" y="496"/>
                </a:cxn>
                <a:cxn ang="0">
                  <a:pos x="256" y="529"/>
                </a:cxn>
                <a:cxn ang="0">
                  <a:pos x="226" y="499"/>
                </a:cxn>
                <a:cxn ang="0">
                  <a:pos x="218" y="501"/>
                </a:cxn>
                <a:cxn ang="0">
                  <a:pos x="140" y="517"/>
                </a:cxn>
                <a:cxn ang="0">
                  <a:pos x="132" y="438"/>
                </a:cxn>
                <a:cxn ang="0">
                  <a:pos x="107" y="471"/>
                </a:cxn>
                <a:cxn ang="0">
                  <a:pos x="41" y="451"/>
                </a:cxn>
                <a:cxn ang="0">
                  <a:pos x="35" y="354"/>
                </a:cxn>
                <a:cxn ang="0">
                  <a:pos x="58" y="314"/>
                </a:cxn>
                <a:cxn ang="0">
                  <a:pos x="124" y="271"/>
                </a:cxn>
                <a:cxn ang="0">
                  <a:pos x="117" y="220"/>
                </a:cxn>
                <a:cxn ang="0">
                  <a:pos x="229" y="169"/>
                </a:cxn>
                <a:cxn ang="0">
                  <a:pos x="254" y="147"/>
                </a:cxn>
                <a:cxn ang="0">
                  <a:pos x="307" y="63"/>
                </a:cxn>
                <a:cxn ang="0">
                  <a:pos x="391" y="101"/>
                </a:cxn>
                <a:cxn ang="0">
                  <a:pos x="361" y="152"/>
                </a:cxn>
                <a:cxn ang="0">
                  <a:pos x="414" y="104"/>
                </a:cxn>
                <a:cxn ang="0">
                  <a:pos x="475" y="96"/>
                </a:cxn>
                <a:cxn ang="0">
                  <a:pos x="544" y="81"/>
                </a:cxn>
                <a:cxn ang="0">
                  <a:pos x="572" y="86"/>
                </a:cxn>
                <a:cxn ang="0">
                  <a:pos x="523" y="53"/>
                </a:cxn>
                <a:cxn ang="0">
                  <a:pos x="676" y="17"/>
                </a:cxn>
              </a:cxnLst>
              <a:rect l="0" t="0" r="r" b="b"/>
              <a:pathLst>
                <a:path w="1176" h="595">
                  <a:moveTo>
                    <a:pt x="696" y="40"/>
                  </a:moveTo>
                  <a:lnTo>
                    <a:pt x="696" y="45"/>
                  </a:lnTo>
                  <a:lnTo>
                    <a:pt x="699" y="50"/>
                  </a:lnTo>
                  <a:lnTo>
                    <a:pt x="701" y="55"/>
                  </a:lnTo>
                  <a:lnTo>
                    <a:pt x="704" y="58"/>
                  </a:lnTo>
                  <a:lnTo>
                    <a:pt x="704" y="63"/>
                  </a:lnTo>
                  <a:lnTo>
                    <a:pt x="706" y="68"/>
                  </a:lnTo>
                  <a:lnTo>
                    <a:pt x="706" y="73"/>
                  </a:lnTo>
                  <a:lnTo>
                    <a:pt x="706" y="78"/>
                  </a:lnTo>
                  <a:lnTo>
                    <a:pt x="709" y="81"/>
                  </a:lnTo>
                  <a:lnTo>
                    <a:pt x="711" y="78"/>
                  </a:lnTo>
                  <a:lnTo>
                    <a:pt x="711" y="76"/>
                  </a:lnTo>
                  <a:lnTo>
                    <a:pt x="711" y="71"/>
                  </a:lnTo>
                  <a:lnTo>
                    <a:pt x="711" y="68"/>
                  </a:lnTo>
                  <a:lnTo>
                    <a:pt x="711" y="63"/>
                  </a:lnTo>
                  <a:lnTo>
                    <a:pt x="711" y="58"/>
                  </a:lnTo>
                  <a:lnTo>
                    <a:pt x="711" y="55"/>
                  </a:lnTo>
                  <a:lnTo>
                    <a:pt x="711" y="53"/>
                  </a:lnTo>
                  <a:lnTo>
                    <a:pt x="716" y="48"/>
                  </a:lnTo>
                  <a:lnTo>
                    <a:pt x="721" y="43"/>
                  </a:lnTo>
                  <a:lnTo>
                    <a:pt x="729" y="40"/>
                  </a:lnTo>
                  <a:lnTo>
                    <a:pt x="734" y="38"/>
                  </a:lnTo>
                  <a:lnTo>
                    <a:pt x="742" y="38"/>
                  </a:lnTo>
                  <a:lnTo>
                    <a:pt x="749" y="38"/>
                  </a:lnTo>
                  <a:lnTo>
                    <a:pt x="754" y="38"/>
                  </a:lnTo>
                  <a:lnTo>
                    <a:pt x="762" y="38"/>
                  </a:lnTo>
                  <a:lnTo>
                    <a:pt x="770" y="43"/>
                  </a:lnTo>
                  <a:lnTo>
                    <a:pt x="777" y="48"/>
                  </a:lnTo>
                  <a:lnTo>
                    <a:pt x="785" y="53"/>
                  </a:lnTo>
                  <a:lnTo>
                    <a:pt x="790" y="60"/>
                  </a:lnTo>
                  <a:lnTo>
                    <a:pt x="793" y="68"/>
                  </a:lnTo>
                  <a:lnTo>
                    <a:pt x="798" y="78"/>
                  </a:lnTo>
                  <a:lnTo>
                    <a:pt x="800" y="86"/>
                  </a:lnTo>
                  <a:lnTo>
                    <a:pt x="803" y="96"/>
                  </a:lnTo>
                  <a:lnTo>
                    <a:pt x="803" y="88"/>
                  </a:lnTo>
                  <a:lnTo>
                    <a:pt x="803" y="81"/>
                  </a:lnTo>
                  <a:lnTo>
                    <a:pt x="803" y="76"/>
                  </a:lnTo>
                  <a:lnTo>
                    <a:pt x="800" y="71"/>
                  </a:lnTo>
                  <a:lnTo>
                    <a:pt x="798" y="63"/>
                  </a:lnTo>
                  <a:lnTo>
                    <a:pt x="795" y="55"/>
                  </a:lnTo>
                  <a:lnTo>
                    <a:pt x="795" y="50"/>
                  </a:lnTo>
                  <a:lnTo>
                    <a:pt x="798" y="43"/>
                  </a:lnTo>
                  <a:lnTo>
                    <a:pt x="810" y="30"/>
                  </a:lnTo>
                  <a:lnTo>
                    <a:pt x="828" y="20"/>
                  </a:lnTo>
                  <a:lnTo>
                    <a:pt x="846" y="12"/>
                  </a:lnTo>
                  <a:lnTo>
                    <a:pt x="864" y="7"/>
                  </a:lnTo>
                  <a:lnTo>
                    <a:pt x="882" y="2"/>
                  </a:lnTo>
                  <a:lnTo>
                    <a:pt x="902" y="2"/>
                  </a:lnTo>
                  <a:lnTo>
                    <a:pt x="920" y="5"/>
                  </a:lnTo>
                  <a:lnTo>
                    <a:pt x="940" y="10"/>
                  </a:lnTo>
                  <a:lnTo>
                    <a:pt x="945" y="15"/>
                  </a:lnTo>
                  <a:lnTo>
                    <a:pt x="950" y="20"/>
                  </a:lnTo>
                  <a:lnTo>
                    <a:pt x="953" y="25"/>
                  </a:lnTo>
                  <a:lnTo>
                    <a:pt x="958" y="30"/>
                  </a:lnTo>
                  <a:lnTo>
                    <a:pt x="960" y="38"/>
                  </a:lnTo>
                  <a:lnTo>
                    <a:pt x="963" y="45"/>
                  </a:lnTo>
                  <a:lnTo>
                    <a:pt x="963" y="50"/>
                  </a:lnTo>
                  <a:lnTo>
                    <a:pt x="963" y="60"/>
                  </a:lnTo>
                  <a:lnTo>
                    <a:pt x="958" y="60"/>
                  </a:lnTo>
                  <a:lnTo>
                    <a:pt x="953" y="60"/>
                  </a:lnTo>
                  <a:lnTo>
                    <a:pt x="945" y="63"/>
                  </a:lnTo>
                  <a:lnTo>
                    <a:pt x="940" y="63"/>
                  </a:lnTo>
                  <a:lnTo>
                    <a:pt x="932" y="66"/>
                  </a:lnTo>
                  <a:lnTo>
                    <a:pt x="925" y="68"/>
                  </a:lnTo>
                  <a:lnTo>
                    <a:pt x="920" y="71"/>
                  </a:lnTo>
                  <a:lnTo>
                    <a:pt x="915" y="73"/>
                  </a:lnTo>
                  <a:lnTo>
                    <a:pt x="909" y="76"/>
                  </a:lnTo>
                  <a:lnTo>
                    <a:pt x="907" y="78"/>
                  </a:lnTo>
                  <a:lnTo>
                    <a:pt x="902" y="81"/>
                  </a:lnTo>
                  <a:lnTo>
                    <a:pt x="899" y="83"/>
                  </a:lnTo>
                  <a:lnTo>
                    <a:pt x="897" y="86"/>
                  </a:lnTo>
                  <a:lnTo>
                    <a:pt x="894" y="88"/>
                  </a:lnTo>
                  <a:lnTo>
                    <a:pt x="894" y="93"/>
                  </a:lnTo>
                  <a:lnTo>
                    <a:pt x="894" y="98"/>
                  </a:lnTo>
                  <a:lnTo>
                    <a:pt x="897" y="96"/>
                  </a:lnTo>
                  <a:lnTo>
                    <a:pt x="899" y="96"/>
                  </a:lnTo>
                  <a:lnTo>
                    <a:pt x="902" y="93"/>
                  </a:lnTo>
                  <a:lnTo>
                    <a:pt x="904" y="91"/>
                  </a:lnTo>
                  <a:lnTo>
                    <a:pt x="907" y="88"/>
                  </a:lnTo>
                  <a:lnTo>
                    <a:pt x="909" y="86"/>
                  </a:lnTo>
                  <a:lnTo>
                    <a:pt x="912" y="83"/>
                  </a:lnTo>
                  <a:lnTo>
                    <a:pt x="915" y="81"/>
                  </a:lnTo>
                  <a:lnTo>
                    <a:pt x="920" y="78"/>
                  </a:lnTo>
                  <a:lnTo>
                    <a:pt x="925" y="76"/>
                  </a:lnTo>
                  <a:lnTo>
                    <a:pt x="930" y="73"/>
                  </a:lnTo>
                  <a:lnTo>
                    <a:pt x="937" y="71"/>
                  </a:lnTo>
                  <a:lnTo>
                    <a:pt x="943" y="71"/>
                  </a:lnTo>
                  <a:lnTo>
                    <a:pt x="950" y="71"/>
                  </a:lnTo>
                  <a:lnTo>
                    <a:pt x="955" y="71"/>
                  </a:lnTo>
                  <a:lnTo>
                    <a:pt x="963" y="71"/>
                  </a:lnTo>
                  <a:lnTo>
                    <a:pt x="963" y="73"/>
                  </a:lnTo>
                  <a:lnTo>
                    <a:pt x="965" y="76"/>
                  </a:lnTo>
                  <a:lnTo>
                    <a:pt x="968" y="76"/>
                  </a:lnTo>
                  <a:lnTo>
                    <a:pt x="970" y="76"/>
                  </a:lnTo>
                  <a:lnTo>
                    <a:pt x="973" y="73"/>
                  </a:lnTo>
                  <a:lnTo>
                    <a:pt x="973" y="73"/>
                  </a:lnTo>
                  <a:lnTo>
                    <a:pt x="976" y="73"/>
                  </a:lnTo>
                  <a:lnTo>
                    <a:pt x="978" y="73"/>
                  </a:lnTo>
                  <a:lnTo>
                    <a:pt x="981" y="73"/>
                  </a:lnTo>
                  <a:lnTo>
                    <a:pt x="983" y="73"/>
                  </a:lnTo>
                  <a:lnTo>
                    <a:pt x="988" y="76"/>
                  </a:lnTo>
                  <a:lnTo>
                    <a:pt x="993" y="81"/>
                  </a:lnTo>
                  <a:lnTo>
                    <a:pt x="996" y="86"/>
                  </a:lnTo>
                  <a:lnTo>
                    <a:pt x="1001" y="91"/>
                  </a:lnTo>
                  <a:lnTo>
                    <a:pt x="1003" y="96"/>
                  </a:lnTo>
                  <a:lnTo>
                    <a:pt x="1006" y="101"/>
                  </a:lnTo>
                  <a:lnTo>
                    <a:pt x="1009" y="106"/>
                  </a:lnTo>
                  <a:lnTo>
                    <a:pt x="1014" y="114"/>
                  </a:lnTo>
                  <a:lnTo>
                    <a:pt x="1014" y="106"/>
                  </a:lnTo>
                  <a:lnTo>
                    <a:pt x="1014" y="101"/>
                  </a:lnTo>
                  <a:lnTo>
                    <a:pt x="1011" y="96"/>
                  </a:lnTo>
                  <a:lnTo>
                    <a:pt x="1011" y="91"/>
                  </a:lnTo>
                  <a:lnTo>
                    <a:pt x="1006" y="86"/>
                  </a:lnTo>
                  <a:lnTo>
                    <a:pt x="1003" y="78"/>
                  </a:lnTo>
                  <a:lnTo>
                    <a:pt x="998" y="73"/>
                  </a:lnTo>
                  <a:lnTo>
                    <a:pt x="996" y="68"/>
                  </a:lnTo>
                  <a:lnTo>
                    <a:pt x="1003" y="68"/>
                  </a:lnTo>
                  <a:lnTo>
                    <a:pt x="1011" y="68"/>
                  </a:lnTo>
                  <a:lnTo>
                    <a:pt x="1016" y="68"/>
                  </a:lnTo>
                  <a:lnTo>
                    <a:pt x="1024" y="71"/>
                  </a:lnTo>
                  <a:lnTo>
                    <a:pt x="1029" y="71"/>
                  </a:lnTo>
                  <a:lnTo>
                    <a:pt x="1034" y="73"/>
                  </a:lnTo>
                  <a:lnTo>
                    <a:pt x="1042" y="78"/>
                  </a:lnTo>
                  <a:lnTo>
                    <a:pt x="1047" y="81"/>
                  </a:lnTo>
                  <a:lnTo>
                    <a:pt x="1052" y="83"/>
                  </a:lnTo>
                  <a:lnTo>
                    <a:pt x="1054" y="88"/>
                  </a:lnTo>
                  <a:lnTo>
                    <a:pt x="1054" y="91"/>
                  </a:lnTo>
                  <a:lnTo>
                    <a:pt x="1057" y="96"/>
                  </a:lnTo>
                  <a:lnTo>
                    <a:pt x="1059" y="98"/>
                  </a:lnTo>
                  <a:lnTo>
                    <a:pt x="1059" y="104"/>
                  </a:lnTo>
                  <a:lnTo>
                    <a:pt x="1059" y="109"/>
                  </a:lnTo>
                  <a:lnTo>
                    <a:pt x="1062" y="114"/>
                  </a:lnTo>
                  <a:lnTo>
                    <a:pt x="1059" y="121"/>
                  </a:lnTo>
                  <a:lnTo>
                    <a:pt x="1059" y="129"/>
                  </a:lnTo>
                  <a:lnTo>
                    <a:pt x="1057" y="136"/>
                  </a:lnTo>
                  <a:lnTo>
                    <a:pt x="1052" y="144"/>
                  </a:lnTo>
                  <a:lnTo>
                    <a:pt x="1049" y="152"/>
                  </a:lnTo>
                  <a:lnTo>
                    <a:pt x="1044" y="159"/>
                  </a:lnTo>
                  <a:lnTo>
                    <a:pt x="1039" y="164"/>
                  </a:lnTo>
                  <a:lnTo>
                    <a:pt x="1034" y="172"/>
                  </a:lnTo>
                  <a:lnTo>
                    <a:pt x="1037" y="174"/>
                  </a:lnTo>
                  <a:lnTo>
                    <a:pt x="1039" y="177"/>
                  </a:lnTo>
                  <a:lnTo>
                    <a:pt x="1044" y="174"/>
                  </a:lnTo>
                  <a:lnTo>
                    <a:pt x="1047" y="174"/>
                  </a:lnTo>
                  <a:lnTo>
                    <a:pt x="1049" y="172"/>
                  </a:lnTo>
                  <a:lnTo>
                    <a:pt x="1052" y="169"/>
                  </a:lnTo>
                  <a:lnTo>
                    <a:pt x="1054" y="167"/>
                  </a:lnTo>
                  <a:lnTo>
                    <a:pt x="1059" y="167"/>
                  </a:lnTo>
                  <a:lnTo>
                    <a:pt x="1064" y="164"/>
                  </a:lnTo>
                  <a:lnTo>
                    <a:pt x="1072" y="162"/>
                  </a:lnTo>
                  <a:lnTo>
                    <a:pt x="1080" y="162"/>
                  </a:lnTo>
                  <a:lnTo>
                    <a:pt x="1087" y="162"/>
                  </a:lnTo>
                  <a:lnTo>
                    <a:pt x="1095" y="162"/>
                  </a:lnTo>
                  <a:lnTo>
                    <a:pt x="1103" y="164"/>
                  </a:lnTo>
                  <a:lnTo>
                    <a:pt x="1108" y="167"/>
                  </a:lnTo>
                  <a:lnTo>
                    <a:pt x="1115" y="172"/>
                  </a:lnTo>
                  <a:lnTo>
                    <a:pt x="1118" y="174"/>
                  </a:lnTo>
                  <a:lnTo>
                    <a:pt x="1118" y="180"/>
                  </a:lnTo>
                  <a:lnTo>
                    <a:pt x="1120" y="182"/>
                  </a:lnTo>
                  <a:lnTo>
                    <a:pt x="1120" y="187"/>
                  </a:lnTo>
                  <a:lnTo>
                    <a:pt x="1120" y="190"/>
                  </a:lnTo>
                  <a:lnTo>
                    <a:pt x="1120" y="195"/>
                  </a:lnTo>
                  <a:lnTo>
                    <a:pt x="1120" y="197"/>
                  </a:lnTo>
                  <a:lnTo>
                    <a:pt x="1120" y="202"/>
                  </a:lnTo>
                  <a:lnTo>
                    <a:pt x="1118" y="207"/>
                  </a:lnTo>
                  <a:lnTo>
                    <a:pt x="1115" y="213"/>
                  </a:lnTo>
                  <a:lnTo>
                    <a:pt x="1113" y="218"/>
                  </a:lnTo>
                  <a:lnTo>
                    <a:pt x="1108" y="223"/>
                  </a:lnTo>
                  <a:lnTo>
                    <a:pt x="1105" y="228"/>
                  </a:lnTo>
                  <a:lnTo>
                    <a:pt x="1100" y="230"/>
                  </a:lnTo>
                  <a:lnTo>
                    <a:pt x="1095" y="235"/>
                  </a:lnTo>
                  <a:lnTo>
                    <a:pt x="1092" y="240"/>
                  </a:lnTo>
                  <a:lnTo>
                    <a:pt x="1095" y="243"/>
                  </a:lnTo>
                  <a:lnTo>
                    <a:pt x="1098" y="243"/>
                  </a:lnTo>
                  <a:lnTo>
                    <a:pt x="1103" y="243"/>
                  </a:lnTo>
                  <a:lnTo>
                    <a:pt x="1105" y="243"/>
                  </a:lnTo>
                  <a:lnTo>
                    <a:pt x="1108" y="240"/>
                  </a:lnTo>
                  <a:lnTo>
                    <a:pt x="1113" y="238"/>
                  </a:lnTo>
                  <a:lnTo>
                    <a:pt x="1115" y="238"/>
                  </a:lnTo>
                  <a:lnTo>
                    <a:pt x="1120" y="238"/>
                  </a:lnTo>
                  <a:lnTo>
                    <a:pt x="1128" y="238"/>
                  </a:lnTo>
                  <a:lnTo>
                    <a:pt x="1136" y="238"/>
                  </a:lnTo>
                  <a:lnTo>
                    <a:pt x="1143" y="238"/>
                  </a:lnTo>
                  <a:lnTo>
                    <a:pt x="1151" y="243"/>
                  </a:lnTo>
                  <a:lnTo>
                    <a:pt x="1156" y="245"/>
                  </a:lnTo>
                  <a:lnTo>
                    <a:pt x="1164" y="251"/>
                  </a:lnTo>
                  <a:lnTo>
                    <a:pt x="1169" y="256"/>
                  </a:lnTo>
                  <a:lnTo>
                    <a:pt x="1174" y="263"/>
                  </a:lnTo>
                  <a:lnTo>
                    <a:pt x="1174" y="271"/>
                  </a:lnTo>
                  <a:lnTo>
                    <a:pt x="1174" y="276"/>
                  </a:lnTo>
                  <a:lnTo>
                    <a:pt x="1176" y="283"/>
                  </a:lnTo>
                  <a:lnTo>
                    <a:pt x="1176" y="291"/>
                  </a:lnTo>
                  <a:lnTo>
                    <a:pt x="1174" y="299"/>
                  </a:lnTo>
                  <a:lnTo>
                    <a:pt x="1171" y="304"/>
                  </a:lnTo>
                  <a:lnTo>
                    <a:pt x="1169" y="311"/>
                  </a:lnTo>
                  <a:lnTo>
                    <a:pt x="1164" y="316"/>
                  </a:lnTo>
                  <a:lnTo>
                    <a:pt x="1161" y="319"/>
                  </a:lnTo>
                  <a:lnTo>
                    <a:pt x="1158" y="324"/>
                  </a:lnTo>
                  <a:lnTo>
                    <a:pt x="1156" y="324"/>
                  </a:lnTo>
                  <a:lnTo>
                    <a:pt x="1153" y="327"/>
                  </a:lnTo>
                  <a:lnTo>
                    <a:pt x="1148" y="327"/>
                  </a:lnTo>
                  <a:lnTo>
                    <a:pt x="1146" y="327"/>
                  </a:lnTo>
                  <a:lnTo>
                    <a:pt x="1143" y="327"/>
                  </a:lnTo>
                  <a:lnTo>
                    <a:pt x="1138" y="324"/>
                  </a:lnTo>
                  <a:lnTo>
                    <a:pt x="1136" y="324"/>
                  </a:lnTo>
                  <a:lnTo>
                    <a:pt x="1133" y="321"/>
                  </a:lnTo>
                  <a:lnTo>
                    <a:pt x="1131" y="324"/>
                  </a:lnTo>
                  <a:lnTo>
                    <a:pt x="1136" y="327"/>
                  </a:lnTo>
                  <a:lnTo>
                    <a:pt x="1141" y="332"/>
                  </a:lnTo>
                  <a:lnTo>
                    <a:pt x="1146" y="337"/>
                  </a:lnTo>
                  <a:lnTo>
                    <a:pt x="1151" y="342"/>
                  </a:lnTo>
                  <a:lnTo>
                    <a:pt x="1156" y="347"/>
                  </a:lnTo>
                  <a:lnTo>
                    <a:pt x="1161" y="354"/>
                  </a:lnTo>
                  <a:lnTo>
                    <a:pt x="1161" y="359"/>
                  </a:lnTo>
                  <a:lnTo>
                    <a:pt x="1164" y="367"/>
                  </a:lnTo>
                  <a:lnTo>
                    <a:pt x="1164" y="370"/>
                  </a:lnTo>
                  <a:lnTo>
                    <a:pt x="1164" y="375"/>
                  </a:lnTo>
                  <a:lnTo>
                    <a:pt x="1164" y="380"/>
                  </a:lnTo>
                  <a:lnTo>
                    <a:pt x="1166" y="385"/>
                  </a:lnTo>
                  <a:lnTo>
                    <a:pt x="1164" y="390"/>
                  </a:lnTo>
                  <a:lnTo>
                    <a:pt x="1164" y="395"/>
                  </a:lnTo>
                  <a:lnTo>
                    <a:pt x="1161" y="400"/>
                  </a:lnTo>
                  <a:lnTo>
                    <a:pt x="1158" y="405"/>
                  </a:lnTo>
                  <a:lnTo>
                    <a:pt x="1153" y="410"/>
                  </a:lnTo>
                  <a:lnTo>
                    <a:pt x="1148" y="413"/>
                  </a:lnTo>
                  <a:lnTo>
                    <a:pt x="1143" y="418"/>
                  </a:lnTo>
                  <a:lnTo>
                    <a:pt x="1138" y="420"/>
                  </a:lnTo>
                  <a:lnTo>
                    <a:pt x="1133" y="423"/>
                  </a:lnTo>
                  <a:lnTo>
                    <a:pt x="1125" y="425"/>
                  </a:lnTo>
                  <a:lnTo>
                    <a:pt x="1120" y="425"/>
                  </a:lnTo>
                  <a:lnTo>
                    <a:pt x="1113" y="425"/>
                  </a:lnTo>
                  <a:lnTo>
                    <a:pt x="1110" y="423"/>
                  </a:lnTo>
                  <a:lnTo>
                    <a:pt x="1108" y="420"/>
                  </a:lnTo>
                  <a:lnTo>
                    <a:pt x="1105" y="418"/>
                  </a:lnTo>
                  <a:lnTo>
                    <a:pt x="1105" y="418"/>
                  </a:lnTo>
                  <a:lnTo>
                    <a:pt x="1103" y="423"/>
                  </a:lnTo>
                  <a:lnTo>
                    <a:pt x="1103" y="425"/>
                  </a:lnTo>
                  <a:lnTo>
                    <a:pt x="1103" y="430"/>
                  </a:lnTo>
                  <a:lnTo>
                    <a:pt x="1103" y="436"/>
                  </a:lnTo>
                  <a:lnTo>
                    <a:pt x="1103" y="438"/>
                  </a:lnTo>
                  <a:lnTo>
                    <a:pt x="1105" y="443"/>
                  </a:lnTo>
                  <a:lnTo>
                    <a:pt x="1105" y="448"/>
                  </a:lnTo>
                  <a:lnTo>
                    <a:pt x="1105" y="453"/>
                  </a:lnTo>
                  <a:lnTo>
                    <a:pt x="1103" y="461"/>
                  </a:lnTo>
                  <a:lnTo>
                    <a:pt x="1098" y="471"/>
                  </a:lnTo>
                  <a:lnTo>
                    <a:pt x="1092" y="479"/>
                  </a:lnTo>
                  <a:lnTo>
                    <a:pt x="1085" y="484"/>
                  </a:lnTo>
                  <a:lnTo>
                    <a:pt x="1077" y="489"/>
                  </a:lnTo>
                  <a:lnTo>
                    <a:pt x="1070" y="494"/>
                  </a:lnTo>
                  <a:lnTo>
                    <a:pt x="1062" y="499"/>
                  </a:lnTo>
                  <a:lnTo>
                    <a:pt x="1052" y="501"/>
                  </a:lnTo>
                  <a:lnTo>
                    <a:pt x="1047" y="504"/>
                  </a:lnTo>
                  <a:lnTo>
                    <a:pt x="1042" y="504"/>
                  </a:lnTo>
                  <a:lnTo>
                    <a:pt x="1034" y="501"/>
                  </a:lnTo>
                  <a:lnTo>
                    <a:pt x="1029" y="501"/>
                  </a:lnTo>
                  <a:lnTo>
                    <a:pt x="1024" y="499"/>
                  </a:lnTo>
                  <a:lnTo>
                    <a:pt x="1019" y="499"/>
                  </a:lnTo>
                  <a:lnTo>
                    <a:pt x="1014" y="496"/>
                  </a:lnTo>
                  <a:lnTo>
                    <a:pt x="1009" y="499"/>
                  </a:lnTo>
                  <a:lnTo>
                    <a:pt x="1011" y="504"/>
                  </a:lnTo>
                  <a:lnTo>
                    <a:pt x="1011" y="506"/>
                  </a:lnTo>
                  <a:lnTo>
                    <a:pt x="1009" y="512"/>
                  </a:lnTo>
                  <a:lnTo>
                    <a:pt x="1009" y="517"/>
                  </a:lnTo>
                  <a:lnTo>
                    <a:pt x="1006" y="522"/>
                  </a:lnTo>
                  <a:lnTo>
                    <a:pt x="1003" y="524"/>
                  </a:lnTo>
                  <a:lnTo>
                    <a:pt x="1001" y="529"/>
                  </a:lnTo>
                  <a:lnTo>
                    <a:pt x="1001" y="532"/>
                  </a:lnTo>
                  <a:lnTo>
                    <a:pt x="993" y="537"/>
                  </a:lnTo>
                  <a:lnTo>
                    <a:pt x="986" y="542"/>
                  </a:lnTo>
                  <a:lnTo>
                    <a:pt x="978" y="547"/>
                  </a:lnTo>
                  <a:lnTo>
                    <a:pt x="973" y="552"/>
                  </a:lnTo>
                  <a:lnTo>
                    <a:pt x="965" y="555"/>
                  </a:lnTo>
                  <a:lnTo>
                    <a:pt x="958" y="557"/>
                  </a:lnTo>
                  <a:lnTo>
                    <a:pt x="948" y="557"/>
                  </a:lnTo>
                  <a:lnTo>
                    <a:pt x="940" y="555"/>
                  </a:lnTo>
                  <a:lnTo>
                    <a:pt x="935" y="552"/>
                  </a:lnTo>
                  <a:lnTo>
                    <a:pt x="930" y="550"/>
                  </a:lnTo>
                  <a:lnTo>
                    <a:pt x="925" y="547"/>
                  </a:lnTo>
                  <a:lnTo>
                    <a:pt x="922" y="542"/>
                  </a:lnTo>
                  <a:lnTo>
                    <a:pt x="917" y="539"/>
                  </a:lnTo>
                  <a:lnTo>
                    <a:pt x="915" y="534"/>
                  </a:lnTo>
                  <a:lnTo>
                    <a:pt x="912" y="529"/>
                  </a:lnTo>
                  <a:lnTo>
                    <a:pt x="912" y="524"/>
                  </a:lnTo>
                  <a:lnTo>
                    <a:pt x="912" y="522"/>
                  </a:lnTo>
                  <a:lnTo>
                    <a:pt x="915" y="522"/>
                  </a:lnTo>
                  <a:lnTo>
                    <a:pt x="917" y="519"/>
                  </a:lnTo>
                  <a:lnTo>
                    <a:pt x="920" y="517"/>
                  </a:lnTo>
                  <a:lnTo>
                    <a:pt x="922" y="514"/>
                  </a:lnTo>
                  <a:lnTo>
                    <a:pt x="925" y="514"/>
                  </a:lnTo>
                  <a:lnTo>
                    <a:pt x="925" y="512"/>
                  </a:lnTo>
                  <a:lnTo>
                    <a:pt x="927" y="509"/>
                  </a:lnTo>
                  <a:lnTo>
                    <a:pt x="922" y="506"/>
                  </a:lnTo>
                  <a:lnTo>
                    <a:pt x="920" y="506"/>
                  </a:lnTo>
                  <a:lnTo>
                    <a:pt x="920" y="506"/>
                  </a:lnTo>
                  <a:lnTo>
                    <a:pt x="917" y="509"/>
                  </a:lnTo>
                  <a:lnTo>
                    <a:pt x="915" y="512"/>
                  </a:lnTo>
                  <a:lnTo>
                    <a:pt x="912" y="517"/>
                  </a:lnTo>
                  <a:lnTo>
                    <a:pt x="907" y="517"/>
                  </a:lnTo>
                  <a:lnTo>
                    <a:pt x="907" y="519"/>
                  </a:lnTo>
                  <a:lnTo>
                    <a:pt x="899" y="522"/>
                  </a:lnTo>
                  <a:lnTo>
                    <a:pt x="894" y="522"/>
                  </a:lnTo>
                  <a:lnTo>
                    <a:pt x="889" y="522"/>
                  </a:lnTo>
                  <a:lnTo>
                    <a:pt x="884" y="522"/>
                  </a:lnTo>
                  <a:lnTo>
                    <a:pt x="879" y="522"/>
                  </a:lnTo>
                  <a:lnTo>
                    <a:pt x="874" y="519"/>
                  </a:lnTo>
                  <a:lnTo>
                    <a:pt x="869" y="517"/>
                  </a:lnTo>
                  <a:lnTo>
                    <a:pt x="864" y="514"/>
                  </a:lnTo>
                  <a:lnTo>
                    <a:pt x="861" y="512"/>
                  </a:lnTo>
                  <a:lnTo>
                    <a:pt x="859" y="506"/>
                  </a:lnTo>
                  <a:lnTo>
                    <a:pt x="856" y="506"/>
                  </a:lnTo>
                  <a:lnTo>
                    <a:pt x="856" y="509"/>
                  </a:lnTo>
                  <a:lnTo>
                    <a:pt x="856" y="514"/>
                  </a:lnTo>
                  <a:lnTo>
                    <a:pt x="856" y="517"/>
                  </a:lnTo>
                  <a:lnTo>
                    <a:pt x="856" y="519"/>
                  </a:lnTo>
                  <a:lnTo>
                    <a:pt x="859" y="522"/>
                  </a:lnTo>
                  <a:lnTo>
                    <a:pt x="861" y="524"/>
                  </a:lnTo>
                  <a:lnTo>
                    <a:pt x="864" y="524"/>
                  </a:lnTo>
                  <a:lnTo>
                    <a:pt x="869" y="527"/>
                  </a:lnTo>
                  <a:lnTo>
                    <a:pt x="869" y="529"/>
                  </a:lnTo>
                  <a:lnTo>
                    <a:pt x="874" y="529"/>
                  </a:lnTo>
                  <a:lnTo>
                    <a:pt x="876" y="529"/>
                  </a:lnTo>
                  <a:lnTo>
                    <a:pt x="879" y="529"/>
                  </a:lnTo>
                  <a:lnTo>
                    <a:pt x="876" y="539"/>
                  </a:lnTo>
                  <a:lnTo>
                    <a:pt x="871" y="550"/>
                  </a:lnTo>
                  <a:lnTo>
                    <a:pt x="864" y="557"/>
                  </a:lnTo>
                  <a:lnTo>
                    <a:pt x="854" y="565"/>
                  </a:lnTo>
                  <a:lnTo>
                    <a:pt x="843" y="572"/>
                  </a:lnTo>
                  <a:lnTo>
                    <a:pt x="833" y="577"/>
                  </a:lnTo>
                  <a:lnTo>
                    <a:pt x="823" y="583"/>
                  </a:lnTo>
                  <a:lnTo>
                    <a:pt x="813" y="588"/>
                  </a:lnTo>
                  <a:lnTo>
                    <a:pt x="808" y="588"/>
                  </a:lnTo>
                  <a:lnTo>
                    <a:pt x="800" y="590"/>
                  </a:lnTo>
                  <a:lnTo>
                    <a:pt x="793" y="593"/>
                  </a:lnTo>
                  <a:lnTo>
                    <a:pt x="785" y="593"/>
                  </a:lnTo>
                  <a:lnTo>
                    <a:pt x="777" y="593"/>
                  </a:lnTo>
                  <a:lnTo>
                    <a:pt x="770" y="590"/>
                  </a:lnTo>
                  <a:lnTo>
                    <a:pt x="765" y="590"/>
                  </a:lnTo>
                  <a:lnTo>
                    <a:pt x="760" y="588"/>
                  </a:lnTo>
                  <a:lnTo>
                    <a:pt x="754" y="585"/>
                  </a:lnTo>
                  <a:lnTo>
                    <a:pt x="752" y="583"/>
                  </a:lnTo>
                  <a:lnTo>
                    <a:pt x="749" y="580"/>
                  </a:lnTo>
                  <a:lnTo>
                    <a:pt x="747" y="577"/>
                  </a:lnTo>
                  <a:lnTo>
                    <a:pt x="744" y="575"/>
                  </a:lnTo>
                  <a:lnTo>
                    <a:pt x="744" y="572"/>
                  </a:lnTo>
                  <a:lnTo>
                    <a:pt x="744" y="567"/>
                  </a:lnTo>
                  <a:lnTo>
                    <a:pt x="744" y="565"/>
                  </a:lnTo>
                  <a:lnTo>
                    <a:pt x="749" y="562"/>
                  </a:lnTo>
                  <a:lnTo>
                    <a:pt x="752" y="557"/>
                  </a:lnTo>
                  <a:lnTo>
                    <a:pt x="757" y="552"/>
                  </a:lnTo>
                  <a:lnTo>
                    <a:pt x="760" y="550"/>
                  </a:lnTo>
                  <a:lnTo>
                    <a:pt x="762" y="545"/>
                  </a:lnTo>
                  <a:lnTo>
                    <a:pt x="762" y="539"/>
                  </a:lnTo>
                  <a:lnTo>
                    <a:pt x="765" y="534"/>
                  </a:lnTo>
                  <a:lnTo>
                    <a:pt x="767" y="529"/>
                  </a:lnTo>
                  <a:lnTo>
                    <a:pt x="770" y="527"/>
                  </a:lnTo>
                  <a:lnTo>
                    <a:pt x="775" y="524"/>
                  </a:lnTo>
                  <a:lnTo>
                    <a:pt x="780" y="522"/>
                  </a:lnTo>
                  <a:lnTo>
                    <a:pt x="785" y="519"/>
                  </a:lnTo>
                  <a:lnTo>
                    <a:pt x="790" y="517"/>
                  </a:lnTo>
                  <a:lnTo>
                    <a:pt x="795" y="514"/>
                  </a:lnTo>
                  <a:lnTo>
                    <a:pt x="798" y="512"/>
                  </a:lnTo>
                  <a:lnTo>
                    <a:pt x="803" y="506"/>
                  </a:lnTo>
                  <a:lnTo>
                    <a:pt x="800" y="506"/>
                  </a:lnTo>
                  <a:lnTo>
                    <a:pt x="798" y="506"/>
                  </a:lnTo>
                  <a:lnTo>
                    <a:pt x="795" y="506"/>
                  </a:lnTo>
                  <a:lnTo>
                    <a:pt x="793" y="506"/>
                  </a:lnTo>
                  <a:lnTo>
                    <a:pt x="790" y="509"/>
                  </a:lnTo>
                  <a:lnTo>
                    <a:pt x="788" y="509"/>
                  </a:lnTo>
                  <a:lnTo>
                    <a:pt x="785" y="512"/>
                  </a:lnTo>
                  <a:lnTo>
                    <a:pt x="785" y="514"/>
                  </a:lnTo>
                  <a:lnTo>
                    <a:pt x="780" y="514"/>
                  </a:lnTo>
                  <a:lnTo>
                    <a:pt x="777" y="514"/>
                  </a:lnTo>
                  <a:lnTo>
                    <a:pt x="775" y="514"/>
                  </a:lnTo>
                  <a:lnTo>
                    <a:pt x="772" y="517"/>
                  </a:lnTo>
                  <a:lnTo>
                    <a:pt x="770" y="517"/>
                  </a:lnTo>
                  <a:lnTo>
                    <a:pt x="767" y="517"/>
                  </a:lnTo>
                  <a:lnTo>
                    <a:pt x="765" y="517"/>
                  </a:lnTo>
                  <a:lnTo>
                    <a:pt x="762" y="517"/>
                  </a:lnTo>
                  <a:lnTo>
                    <a:pt x="757" y="514"/>
                  </a:lnTo>
                  <a:lnTo>
                    <a:pt x="754" y="512"/>
                  </a:lnTo>
                  <a:lnTo>
                    <a:pt x="752" y="509"/>
                  </a:lnTo>
                  <a:lnTo>
                    <a:pt x="752" y="506"/>
                  </a:lnTo>
                  <a:lnTo>
                    <a:pt x="749" y="506"/>
                  </a:lnTo>
                  <a:lnTo>
                    <a:pt x="747" y="506"/>
                  </a:lnTo>
                  <a:lnTo>
                    <a:pt x="747" y="509"/>
                  </a:lnTo>
                  <a:lnTo>
                    <a:pt x="744" y="512"/>
                  </a:lnTo>
                  <a:lnTo>
                    <a:pt x="744" y="512"/>
                  </a:lnTo>
                  <a:lnTo>
                    <a:pt x="744" y="514"/>
                  </a:lnTo>
                  <a:lnTo>
                    <a:pt x="747" y="517"/>
                  </a:lnTo>
                  <a:lnTo>
                    <a:pt x="749" y="519"/>
                  </a:lnTo>
                  <a:lnTo>
                    <a:pt x="752" y="522"/>
                  </a:lnTo>
                  <a:lnTo>
                    <a:pt x="754" y="524"/>
                  </a:lnTo>
                  <a:lnTo>
                    <a:pt x="757" y="527"/>
                  </a:lnTo>
                  <a:lnTo>
                    <a:pt x="757" y="529"/>
                  </a:lnTo>
                  <a:lnTo>
                    <a:pt x="757" y="532"/>
                  </a:lnTo>
                  <a:lnTo>
                    <a:pt x="754" y="537"/>
                  </a:lnTo>
                  <a:lnTo>
                    <a:pt x="749" y="550"/>
                  </a:lnTo>
                  <a:lnTo>
                    <a:pt x="739" y="560"/>
                  </a:lnTo>
                  <a:lnTo>
                    <a:pt x="729" y="570"/>
                  </a:lnTo>
                  <a:lnTo>
                    <a:pt x="719" y="577"/>
                  </a:lnTo>
                  <a:lnTo>
                    <a:pt x="706" y="585"/>
                  </a:lnTo>
                  <a:lnTo>
                    <a:pt x="691" y="590"/>
                  </a:lnTo>
                  <a:lnTo>
                    <a:pt x="678" y="593"/>
                  </a:lnTo>
                  <a:lnTo>
                    <a:pt x="663" y="595"/>
                  </a:lnTo>
                  <a:lnTo>
                    <a:pt x="658" y="595"/>
                  </a:lnTo>
                  <a:lnTo>
                    <a:pt x="650" y="595"/>
                  </a:lnTo>
                  <a:lnTo>
                    <a:pt x="645" y="595"/>
                  </a:lnTo>
                  <a:lnTo>
                    <a:pt x="638" y="593"/>
                  </a:lnTo>
                  <a:lnTo>
                    <a:pt x="633" y="593"/>
                  </a:lnTo>
                  <a:lnTo>
                    <a:pt x="627" y="590"/>
                  </a:lnTo>
                  <a:lnTo>
                    <a:pt x="622" y="585"/>
                  </a:lnTo>
                  <a:lnTo>
                    <a:pt x="617" y="583"/>
                  </a:lnTo>
                  <a:lnTo>
                    <a:pt x="615" y="577"/>
                  </a:lnTo>
                  <a:lnTo>
                    <a:pt x="615" y="575"/>
                  </a:lnTo>
                  <a:lnTo>
                    <a:pt x="615" y="570"/>
                  </a:lnTo>
                  <a:lnTo>
                    <a:pt x="615" y="567"/>
                  </a:lnTo>
                  <a:lnTo>
                    <a:pt x="622" y="560"/>
                  </a:lnTo>
                  <a:lnTo>
                    <a:pt x="633" y="555"/>
                  </a:lnTo>
                  <a:lnTo>
                    <a:pt x="643" y="552"/>
                  </a:lnTo>
                  <a:lnTo>
                    <a:pt x="653" y="552"/>
                  </a:lnTo>
                  <a:lnTo>
                    <a:pt x="663" y="550"/>
                  </a:lnTo>
                  <a:lnTo>
                    <a:pt x="676" y="547"/>
                  </a:lnTo>
                  <a:lnTo>
                    <a:pt x="686" y="545"/>
                  </a:lnTo>
                  <a:lnTo>
                    <a:pt x="694" y="537"/>
                  </a:lnTo>
                  <a:lnTo>
                    <a:pt x="696" y="534"/>
                  </a:lnTo>
                  <a:lnTo>
                    <a:pt x="696" y="534"/>
                  </a:lnTo>
                  <a:lnTo>
                    <a:pt x="696" y="532"/>
                  </a:lnTo>
                  <a:lnTo>
                    <a:pt x="696" y="529"/>
                  </a:lnTo>
                  <a:lnTo>
                    <a:pt x="691" y="529"/>
                  </a:lnTo>
                  <a:lnTo>
                    <a:pt x="688" y="532"/>
                  </a:lnTo>
                  <a:lnTo>
                    <a:pt x="686" y="532"/>
                  </a:lnTo>
                  <a:lnTo>
                    <a:pt x="683" y="534"/>
                  </a:lnTo>
                  <a:lnTo>
                    <a:pt x="678" y="537"/>
                  </a:lnTo>
                  <a:lnTo>
                    <a:pt x="676" y="539"/>
                  </a:lnTo>
                  <a:lnTo>
                    <a:pt x="673" y="539"/>
                  </a:lnTo>
                  <a:lnTo>
                    <a:pt x="671" y="542"/>
                  </a:lnTo>
                  <a:lnTo>
                    <a:pt x="666" y="542"/>
                  </a:lnTo>
                  <a:lnTo>
                    <a:pt x="658" y="545"/>
                  </a:lnTo>
                  <a:lnTo>
                    <a:pt x="653" y="545"/>
                  </a:lnTo>
                  <a:lnTo>
                    <a:pt x="648" y="545"/>
                  </a:lnTo>
                  <a:lnTo>
                    <a:pt x="643" y="545"/>
                  </a:lnTo>
                  <a:lnTo>
                    <a:pt x="638" y="542"/>
                  </a:lnTo>
                  <a:lnTo>
                    <a:pt x="633" y="539"/>
                  </a:lnTo>
                  <a:lnTo>
                    <a:pt x="630" y="537"/>
                  </a:lnTo>
                  <a:lnTo>
                    <a:pt x="627" y="532"/>
                  </a:lnTo>
                  <a:lnTo>
                    <a:pt x="627" y="529"/>
                  </a:lnTo>
                  <a:lnTo>
                    <a:pt x="627" y="524"/>
                  </a:lnTo>
                  <a:lnTo>
                    <a:pt x="630" y="522"/>
                  </a:lnTo>
                  <a:lnTo>
                    <a:pt x="630" y="519"/>
                  </a:lnTo>
                  <a:lnTo>
                    <a:pt x="630" y="517"/>
                  </a:lnTo>
                  <a:lnTo>
                    <a:pt x="627" y="514"/>
                  </a:lnTo>
                  <a:lnTo>
                    <a:pt x="625" y="514"/>
                  </a:lnTo>
                  <a:lnTo>
                    <a:pt x="622" y="514"/>
                  </a:lnTo>
                  <a:lnTo>
                    <a:pt x="620" y="519"/>
                  </a:lnTo>
                  <a:lnTo>
                    <a:pt x="620" y="522"/>
                  </a:lnTo>
                  <a:lnTo>
                    <a:pt x="620" y="524"/>
                  </a:lnTo>
                  <a:lnTo>
                    <a:pt x="620" y="527"/>
                  </a:lnTo>
                  <a:lnTo>
                    <a:pt x="620" y="529"/>
                  </a:lnTo>
                  <a:lnTo>
                    <a:pt x="620" y="534"/>
                  </a:lnTo>
                  <a:lnTo>
                    <a:pt x="620" y="537"/>
                  </a:lnTo>
                  <a:lnTo>
                    <a:pt x="620" y="542"/>
                  </a:lnTo>
                  <a:lnTo>
                    <a:pt x="625" y="545"/>
                  </a:lnTo>
                  <a:lnTo>
                    <a:pt x="627" y="547"/>
                  </a:lnTo>
                  <a:lnTo>
                    <a:pt x="627" y="552"/>
                  </a:lnTo>
                  <a:lnTo>
                    <a:pt x="620" y="555"/>
                  </a:lnTo>
                  <a:lnTo>
                    <a:pt x="612" y="560"/>
                  </a:lnTo>
                  <a:lnTo>
                    <a:pt x="602" y="565"/>
                  </a:lnTo>
                  <a:lnTo>
                    <a:pt x="594" y="570"/>
                  </a:lnTo>
                  <a:lnTo>
                    <a:pt x="587" y="575"/>
                  </a:lnTo>
                  <a:lnTo>
                    <a:pt x="579" y="577"/>
                  </a:lnTo>
                  <a:lnTo>
                    <a:pt x="569" y="580"/>
                  </a:lnTo>
                  <a:lnTo>
                    <a:pt x="559" y="580"/>
                  </a:lnTo>
                  <a:lnTo>
                    <a:pt x="554" y="577"/>
                  </a:lnTo>
                  <a:lnTo>
                    <a:pt x="546" y="577"/>
                  </a:lnTo>
                  <a:lnTo>
                    <a:pt x="539" y="575"/>
                  </a:lnTo>
                  <a:lnTo>
                    <a:pt x="533" y="572"/>
                  </a:lnTo>
                  <a:lnTo>
                    <a:pt x="528" y="570"/>
                  </a:lnTo>
                  <a:lnTo>
                    <a:pt x="521" y="565"/>
                  </a:lnTo>
                  <a:lnTo>
                    <a:pt x="516" y="560"/>
                  </a:lnTo>
                  <a:lnTo>
                    <a:pt x="513" y="555"/>
                  </a:lnTo>
                  <a:lnTo>
                    <a:pt x="523" y="550"/>
                  </a:lnTo>
                  <a:lnTo>
                    <a:pt x="531" y="542"/>
                  </a:lnTo>
                  <a:lnTo>
                    <a:pt x="539" y="534"/>
                  </a:lnTo>
                  <a:lnTo>
                    <a:pt x="546" y="529"/>
                  </a:lnTo>
                  <a:lnTo>
                    <a:pt x="554" y="522"/>
                  </a:lnTo>
                  <a:lnTo>
                    <a:pt x="564" y="514"/>
                  </a:lnTo>
                  <a:lnTo>
                    <a:pt x="574" y="512"/>
                  </a:lnTo>
                  <a:lnTo>
                    <a:pt x="587" y="512"/>
                  </a:lnTo>
                  <a:lnTo>
                    <a:pt x="589" y="509"/>
                  </a:lnTo>
                  <a:lnTo>
                    <a:pt x="592" y="506"/>
                  </a:lnTo>
                  <a:lnTo>
                    <a:pt x="597" y="504"/>
                  </a:lnTo>
                  <a:lnTo>
                    <a:pt x="600" y="499"/>
                  </a:lnTo>
                  <a:lnTo>
                    <a:pt x="602" y="496"/>
                  </a:lnTo>
                  <a:lnTo>
                    <a:pt x="607" y="494"/>
                  </a:lnTo>
                  <a:lnTo>
                    <a:pt x="607" y="489"/>
                  </a:lnTo>
                  <a:lnTo>
                    <a:pt x="610" y="484"/>
                  </a:lnTo>
                  <a:lnTo>
                    <a:pt x="605" y="484"/>
                  </a:lnTo>
                  <a:lnTo>
                    <a:pt x="602" y="486"/>
                  </a:lnTo>
                  <a:lnTo>
                    <a:pt x="600" y="489"/>
                  </a:lnTo>
                  <a:lnTo>
                    <a:pt x="600" y="491"/>
                  </a:lnTo>
                  <a:lnTo>
                    <a:pt x="597" y="494"/>
                  </a:lnTo>
                  <a:lnTo>
                    <a:pt x="597" y="496"/>
                  </a:lnTo>
                  <a:lnTo>
                    <a:pt x="594" y="499"/>
                  </a:lnTo>
                  <a:lnTo>
                    <a:pt x="592" y="501"/>
                  </a:lnTo>
                  <a:lnTo>
                    <a:pt x="579" y="504"/>
                  </a:lnTo>
                  <a:lnTo>
                    <a:pt x="564" y="506"/>
                  </a:lnTo>
                  <a:lnTo>
                    <a:pt x="549" y="506"/>
                  </a:lnTo>
                  <a:lnTo>
                    <a:pt x="536" y="506"/>
                  </a:lnTo>
                  <a:lnTo>
                    <a:pt x="521" y="504"/>
                  </a:lnTo>
                  <a:lnTo>
                    <a:pt x="505" y="499"/>
                  </a:lnTo>
                  <a:lnTo>
                    <a:pt x="493" y="489"/>
                  </a:lnTo>
                  <a:lnTo>
                    <a:pt x="483" y="479"/>
                  </a:lnTo>
                  <a:lnTo>
                    <a:pt x="480" y="481"/>
                  </a:lnTo>
                  <a:lnTo>
                    <a:pt x="480" y="481"/>
                  </a:lnTo>
                  <a:lnTo>
                    <a:pt x="480" y="484"/>
                  </a:lnTo>
                  <a:lnTo>
                    <a:pt x="480" y="486"/>
                  </a:lnTo>
                  <a:lnTo>
                    <a:pt x="488" y="494"/>
                  </a:lnTo>
                  <a:lnTo>
                    <a:pt x="495" y="501"/>
                  </a:lnTo>
                  <a:lnTo>
                    <a:pt x="503" y="506"/>
                  </a:lnTo>
                  <a:lnTo>
                    <a:pt x="513" y="509"/>
                  </a:lnTo>
                  <a:lnTo>
                    <a:pt x="523" y="512"/>
                  </a:lnTo>
                  <a:lnTo>
                    <a:pt x="533" y="512"/>
                  </a:lnTo>
                  <a:lnTo>
                    <a:pt x="541" y="514"/>
                  </a:lnTo>
                  <a:lnTo>
                    <a:pt x="551" y="514"/>
                  </a:lnTo>
                  <a:lnTo>
                    <a:pt x="546" y="522"/>
                  </a:lnTo>
                  <a:lnTo>
                    <a:pt x="541" y="529"/>
                  </a:lnTo>
                  <a:lnTo>
                    <a:pt x="533" y="534"/>
                  </a:lnTo>
                  <a:lnTo>
                    <a:pt x="526" y="539"/>
                  </a:lnTo>
                  <a:lnTo>
                    <a:pt x="518" y="545"/>
                  </a:lnTo>
                  <a:lnTo>
                    <a:pt x="511" y="547"/>
                  </a:lnTo>
                  <a:lnTo>
                    <a:pt x="503" y="552"/>
                  </a:lnTo>
                  <a:lnTo>
                    <a:pt x="495" y="555"/>
                  </a:lnTo>
                  <a:lnTo>
                    <a:pt x="483" y="557"/>
                  </a:lnTo>
                  <a:lnTo>
                    <a:pt x="470" y="560"/>
                  </a:lnTo>
                  <a:lnTo>
                    <a:pt x="455" y="562"/>
                  </a:lnTo>
                  <a:lnTo>
                    <a:pt x="442" y="562"/>
                  </a:lnTo>
                  <a:lnTo>
                    <a:pt x="427" y="560"/>
                  </a:lnTo>
                  <a:lnTo>
                    <a:pt x="414" y="555"/>
                  </a:lnTo>
                  <a:lnTo>
                    <a:pt x="404" y="550"/>
                  </a:lnTo>
                  <a:lnTo>
                    <a:pt x="394" y="542"/>
                  </a:lnTo>
                  <a:lnTo>
                    <a:pt x="391" y="537"/>
                  </a:lnTo>
                  <a:lnTo>
                    <a:pt x="391" y="534"/>
                  </a:lnTo>
                  <a:lnTo>
                    <a:pt x="389" y="532"/>
                  </a:lnTo>
                  <a:lnTo>
                    <a:pt x="389" y="532"/>
                  </a:lnTo>
                  <a:lnTo>
                    <a:pt x="389" y="529"/>
                  </a:lnTo>
                  <a:lnTo>
                    <a:pt x="389" y="527"/>
                  </a:lnTo>
                  <a:lnTo>
                    <a:pt x="394" y="524"/>
                  </a:lnTo>
                  <a:lnTo>
                    <a:pt x="401" y="522"/>
                  </a:lnTo>
                  <a:lnTo>
                    <a:pt x="406" y="519"/>
                  </a:lnTo>
                  <a:lnTo>
                    <a:pt x="411" y="517"/>
                  </a:lnTo>
                  <a:lnTo>
                    <a:pt x="417" y="514"/>
                  </a:lnTo>
                  <a:lnTo>
                    <a:pt x="422" y="509"/>
                  </a:lnTo>
                  <a:lnTo>
                    <a:pt x="427" y="506"/>
                  </a:lnTo>
                  <a:lnTo>
                    <a:pt x="429" y="501"/>
                  </a:lnTo>
                  <a:lnTo>
                    <a:pt x="427" y="501"/>
                  </a:lnTo>
                  <a:lnTo>
                    <a:pt x="422" y="504"/>
                  </a:lnTo>
                  <a:lnTo>
                    <a:pt x="419" y="506"/>
                  </a:lnTo>
                  <a:lnTo>
                    <a:pt x="417" y="509"/>
                  </a:lnTo>
                  <a:lnTo>
                    <a:pt x="414" y="509"/>
                  </a:lnTo>
                  <a:lnTo>
                    <a:pt x="411" y="512"/>
                  </a:lnTo>
                  <a:lnTo>
                    <a:pt x="401" y="517"/>
                  </a:lnTo>
                  <a:lnTo>
                    <a:pt x="391" y="519"/>
                  </a:lnTo>
                  <a:lnTo>
                    <a:pt x="378" y="522"/>
                  </a:lnTo>
                  <a:lnTo>
                    <a:pt x="366" y="522"/>
                  </a:lnTo>
                  <a:lnTo>
                    <a:pt x="353" y="522"/>
                  </a:lnTo>
                  <a:lnTo>
                    <a:pt x="340" y="519"/>
                  </a:lnTo>
                  <a:lnTo>
                    <a:pt x="328" y="517"/>
                  </a:lnTo>
                  <a:lnTo>
                    <a:pt x="317" y="514"/>
                  </a:lnTo>
                  <a:lnTo>
                    <a:pt x="310" y="509"/>
                  </a:lnTo>
                  <a:lnTo>
                    <a:pt x="305" y="504"/>
                  </a:lnTo>
                  <a:lnTo>
                    <a:pt x="302" y="499"/>
                  </a:lnTo>
                  <a:lnTo>
                    <a:pt x="300" y="491"/>
                  </a:lnTo>
                  <a:lnTo>
                    <a:pt x="297" y="486"/>
                  </a:lnTo>
                  <a:lnTo>
                    <a:pt x="297" y="479"/>
                  </a:lnTo>
                  <a:lnTo>
                    <a:pt x="295" y="474"/>
                  </a:lnTo>
                  <a:lnTo>
                    <a:pt x="295" y="466"/>
                  </a:lnTo>
                  <a:lnTo>
                    <a:pt x="292" y="468"/>
                  </a:lnTo>
                  <a:lnTo>
                    <a:pt x="290" y="471"/>
                  </a:lnTo>
                  <a:lnTo>
                    <a:pt x="287" y="476"/>
                  </a:lnTo>
                  <a:lnTo>
                    <a:pt x="287" y="479"/>
                  </a:lnTo>
                  <a:lnTo>
                    <a:pt x="287" y="484"/>
                  </a:lnTo>
                  <a:lnTo>
                    <a:pt x="290" y="486"/>
                  </a:lnTo>
                  <a:lnTo>
                    <a:pt x="290" y="491"/>
                  </a:lnTo>
                  <a:lnTo>
                    <a:pt x="290" y="494"/>
                  </a:lnTo>
                  <a:lnTo>
                    <a:pt x="292" y="496"/>
                  </a:lnTo>
                  <a:lnTo>
                    <a:pt x="292" y="499"/>
                  </a:lnTo>
                  <a:lnTo>
                    <a:pt x="295" y="501"/>
                  </a:lnTo>
                  <a:lnTo>
                    <a:pt x="295" y="504"/>
                  </a:lnTo>
                  <a:lnTo>
                    <a:pt x="297" y="506"/>
                  </a:lnTo>
                  <a:lnTo>
                    <a:pt x="300" y="509"/>
                  </a:lnTo>
                  <a:lnTo>
                    <a:pt x="300" y="512"/>
                  </a:lnTo>
                  <a:lnTo>
                    <a:pt x="302" y="514"/>
                  </a:lnTo>
                  <a:lnTo>
                    <a:pt x="297" y="519"/>
                  </a:lnTo>
                  <a:lnTo>
                    <a:pt x="292" y="524"/>
                  </a:lnTo>
                  <a:lnTo>
                    <a:pt x="287" y="527"/>
                  </a:lnTo>
                  <a:lnTo>
                    <a:pt x="282" y="529"/>
                  </a:lnTo>
                  <a:lnTo>
                    <a:pt x="274" y="529"/>
                  </a:lnTo>
                  <a:lnTo>
                    <a:pt x="269" y="529"/>
                  </a:lnTo>
                  <a:lnTo>
                    <a:pt x="262" y="529"/>
                  </a:lnTo>
                  <a:lnTo>
                    <a:pt x="256" y="529"/>
                  </a:lnTo>
                  <a:lnTo>
                    <a:pt x="254" y="527"/>
                  </a:lnTo>
                  <a:lnTo>
                    <a:pt x="251" y="527"/>
                  </a:lnTo>
                  <a:lnTo>
                    <a:pt x="249" y="524"/>
                  </a:lnTo>
                  <a:lnTo>
                    <a:pt x="246" y="522"/>
                  </a:lnTo>
                  <a:lnTo>
                    <a:pt x="244" y="522"/>
                  </a:lnTo>
                  <a:lnTo>
                    <a:pt x="241" y="519"/>
                  </a:lnTo>
                  <a:lnTo>
                    <a:pt x="239" y="517"/>
                  </a:lnTo>
                  <a:lnTo>
                    <a:pt x="239" y="517"/>
                  </a:lnTo>
                  <a:lnTo>
                    <a:pt x="236" y="514"/>
                  </a:lnTo>
                  <a:lnTo>
                    <a:pt x="239" y="512"/>
                  </a:lnTo>
                  <a:lnTo>
                    <a:pt x="236" y="509"/>
                  </a:lnTo>
                  <a:lnTo>
                    <a:pt x="234" y="506"/>
                  </a:lnTo>
                  <a:lnTo>
                    <a:pt x="231" y="506"/>
                  </a:lnTo>
                  <a:lnTo>
                    <a:pt x="229" y="501"/>
                  </a:lnTo>
                  <a:lnTo>
                    <a:pt x="226" y="499"/>
                  </a:lnTo>
                  <a:lnTo>
                    <a:pt x="226" y="494"/>
                  </a:lnTo>
                  <a:lnTo>
                    <a:pt x="226" y="489"/>
                  </a:lnTo>
                  <a:lnTo>
                    <a:pt x="226" y="486"/>
                  </a:lnTo>
                  <a:lnTo>
                    <a:pt x="226" y="481"/>
                  </a:lnTo>
                  <a:lnTo>
                    <a:pt x="226" y="476"/>
                  </a:lnTo>
                  <a:lnTo>
                    <a:pt x="223" y="476"/>
                  </a:lnTo>
                  <a:lnTo>
                    <a:pt x="221" y="476"/>
                  </a:lnTo>
                  <a:lnTo>
                    <a:pt x="218" y="476"/>
                  </a:lnTo>
                  <a:lnTo>
                    <a:pt x="218" y="479"/>
                  </a:lnTo>
                  <a:lnTo>
                    <a:pt x="216" y="481"/>
                  </a:lnTo>
                  <a:lnTo>
                    <a:pt x="216" y="484"/>
                  </a:lnTo>
                  <a:lnTo>
                    <a:pt x="216" y="489"/>
                  </a:lnTo>
                  <a:lnTo>
                    <a:pt x="216" y="494"/>
                  </a:lnTo>
                  <a:lnTo>
                    <a:pt x="216" y="496"/>
                  </a:lnTo>
                  <a:lnTo>
                    <a:pt x="218" y="501"/>
                  </a:lnTo>
                  <a:lnTo>
                    <a:pt x="218" y="506"/>
                  </a:lnTo>
                  <a:lnTo>
                    <a:pt x="221" y="509"/>
                  </a:lnTo>
                  <a:lnTo>
                    <a:pt x="221" y="514"/>
                  </a:lnTo>
                  <a:lnTo>
                    <a:pt x="223" y="517"/>
                  </a:lnTo>
                  <a:lnTo>
                    <a:pt x="216" y="522"/>
                  </a:lnTo>
                  <a:lnTo>
                    <a:pt x="211" y="527"/>
                  </a:lnTo>
                  <a:lnTo>
                    <a:pt x="203" y="529"/>
                  </a:lnTo>
                  <a:lnTo>
                    <a:pt x="196" y="532"/>
                  </a:lnTo>
                  <a:lnTo>
                    <a:pt x="188" y="534"/>
                  </a:lnTo>
                  <a:lnTo>
                    <a:pt x="180" y="534"/>
                  </a:lnTo>
                  <a:lnTo>
                    <a:pt x="173" y="534"/>
                  </a:lnTo>
                  <a:lnTo>
                    <a:pt x="165" y="534"/>
                  </a:lnTo>
                  <a:lnTo>
                    <a:pt x="157" y="529"/>
                  </a:lnTo>
                  <a:lnTo>
                    <a:pt x="147" y="524"/>
                  </a:lnTo>
                  <a:lnTo>
                    <a:pt x="140" y="517"/>
                  </a:lnTo>
                  <a:lnTo>
                    <a:pt x="135" y="512"/>
                  </a:lnTo>
                  <a:lnTo>
                    <a:pt x="127" y="504"/>
                  </a:lnTo>
                  <a:lnTo>
                    <a:pt x="122" y="499"/>
                  </a:lnTo>
                  <a:lnTo>
                    <a:pt x="117" y="489"/>
                  </a:lnTo>
                  <a:lnTo>
                    <a:pt x="114" y="481"/>
                  </a:lnTo>
                  <a:lnTo>
                    <a:pt x="114" y="474"/>
                  </a:lnTo>
                  <a:lnTo>
                    <a:pt x="114" y="468"/>
                  </a:lnTo>
                  <a:lnTo>
                    <a:pt x="114" y="463"/>
                  </a:lnTo>
                  <a:lnTo>
                    <a:pt x="117" y="458"/>
                  </a:lnTo>
                  <a:lnTo>
                    <a:pt x="117" y="453"/>
                  </a:lnTo>
                  <a:lnTo>
                    <a:pt x="119" y="451"/>
                  </a:lnTo>
                  <a:lnTo>
                    <a:pt x="122" y="446"/>
                  </a:lnTo>
                  <a:lnTo>
                    <a:pt x="124" y="441"/>
                  </a:lnTo>
                  <a:lnTo>
                    <a:pt x="129" y="438"/>
                  </a:lnTo>
                  <a:lnTo>
                    <a:pt x="132" y="438"/>
                  </a:lnTo>
                  <a:lnTo>
                    <a:pt x="135" y="436"/>
                  </a:lnTo>
                  <a:lnTo>
                    <a:pt x="137" y="433"/>
                  </a:lnTo>
                  <a:lnTo>
                    <a:pt x="132" y="430"/>
                  </a:lnTo>
                  <a:lnTo>
                    <a:pt x="129" y="430"/>
                  </a:lnTo>
                  <a:lnTo>
                    <a:pt x="124" y="433"/>
                  </a:lnTo>
                  <a:lnTo>
                    <a:pt x="122" y="436"/>
                  </a:lnTo>
                  <a:lnTo>
                    <a:pt x="119" y="438"/>
                  </a:lnTo>
                  <a:lnTo>
                    <a:pt x="117" y="441"/>
                  </a:lnTo>
                  <a:lnTo>
                    <a:pt x="114" y="446"/>
                  </a:lnTo>
                  <a:lnTo>
                    <a:pt x="112" y="448"/>
                  </a:lnTo>
                  <a:lnTo>
                    <a:pt x="109" y="453"/>
                  </a:lnTo>
                  <a:lnTo>
                    <a:pt x="109" y="458"/>
                  </a:lnTo>
                  <a:lnTo>
                    <a:pt x="109" y="461"/>
                  </a:lnTo>
                  <a:lnTo>
                    <a:pt x="107" y="466"/>
                  </a:lnTo>
                  <a:lnTo>
                    <a:pt x="107" y="471"/>
                  </a:lnTo>
                  <a:lnTo>
                    <a:pt x="107" y="476"/>
                  </a:lnTo>
                  <a:lnTo>
                    <a:pt x="107" y="481"/>
                  </a:lnTo>
                  <a:lnTo>
                    <a:pt x="107" y="486"/>
                  </a:lnTo>
                  <a:lnTo>
                    <a:pt x="104" y="486"/>
                  </a:lnTo>
                  <a:lnTo>
                    <a:pt x="99" y="486"/>
                  </a:lnTo>
                  <a:lnTo>
                    <a:pt x="94" y="486"/>
                  </a:lnTo>
                  <a:lnTo>
                    <a:pt x="91" y="486"/>
                  </a:lnTo>
                  <a:lnTo>
                    <a:pt x="86" y="486"/>
                  </a:lnTo>
                  <a:lnTo>
                    <a:pt x="81" y="484"/>
                  </a:lnTo>
                  <a:lnTo>
                    <a:pt x="79" y="481"/>
                  </a:lnTo>
                  <a:lnTo>
                    <a:pt x="76" y="476"/>
                  </a:lnTo>
                  <a:lnTo>
                    <a:pt x="74" y="456"/>
                  </a:lnTo>
                  <a:lnTo>
                    <a:pt x="61" y="456"/>
                  </a:lnTo>
                  <a:lnTo>
                    <a:pt x="51" y="453"/>
                  </a:lnTo>
                  <a:lnTo>
                    <a:pt x="41" y="451"/>
                  </a:lnTo>
                  <a:lnTo>
                    <a:pt x="30" y="448"/>
                  </a:lnTo>
                  <a:lnTo>
                    <a:pt x="23" y="441"/>
                  </a:lnTo>
                  <a:lnTo>
                    <a:pt x="13" y="436"/>
                  </a:lnTo>
                  <a:lnTo>
                    <a:pt x="7" y="425"/>
                  </a:lnTo>
                  <a:lnTo>
                    <a:pt x="2" y="418"/>
                  </a:lnTo>
                  <a:lnTo>
                    <a:pt x="0" y="408"/>
                  </a:lnTo>
                  <a:lnTo>
                    <a:pt x="0" y="400"/>
                  </a:lnTo>
                  <a:lnTo>
                    <a:pt x="2" y="392"/>
                  </a:lnTo>
                  <a:lnTo>
                    <a:pt x="2" y="385"/>
                  </a:lnTo>
                  <a:lnTo>
                    <a:pt x="5" y="377"/>
                  </a:lnTo>
                  <a:lnTo>
                    <a:pt x="10" y="372"/>
                  </a:lnTo>
                  <a:lnTo>
                    <a:pt x="15" y="367"/>
                  </a:lnTo>
                  <a:lnTo>
                    <a:pt x="23" y="362"/>
                  </a:lnTo>
                  <a:lnTo>
                    <a:pt x="30" y="357"/>
                  </a:lnTo>
                  <a:lnTo>
                    <a:pt x="35" y="354"/>
                  </a:lnTo>
                  <a:lnTo>
                    <a:pt x="43" y="352"/>
                  </a:lnTo>
                  <a:lnTo>
                    <a:pt x="51" y="349"/>
                  </a:lnTo>
                  <a:lnTo>
                    <a:pt x="56" y="347"/>
                  </a:lnTo>
                  <a:lnTo>
                    <a:pt x="63" y="347"/>
                  </a:lnTo>
                  <a:lnTo>
                    <a:pt x="71" y="347"/>
                  </a:lnTo>
                  <a:lnTo>
                    <a:pt x="79" y="349"/>
                  </a:lnTo>
                  <a:lnTo>
                    <a:pt x="76" y="344"/>
                  </a:lnTo>
                  <a:lnTo>
                    <a:pt x="76" y="342"/>
                  </a:lnTo>
                  <a:lnTo>
                    <a:pt x="71" y="337"/>
                  </a:lnTo>
                  <a:lnTo>
                    <a:pt x="68" y="334"/>
                  </a:lnTo>
                  <a:lnTo>
                    <a:pt x="63" y="332"/>
                  </a:lnTo>
                  <a:lnTo>
                    <a:pt x="61" y="329"/>
                  </a:lnTo>
                  <a:lnTo>
                    <a:pt x="58" y="324"/>
                  </a:lnTo>
                  <a:lnTo>
                    <a:pt x="58" y="319"/>
                  </a:lnTo>
                  <a:lnTo>
                    <a:pt x="58" y="314"/>
                  </a:lnTo>
                  <a:lnTo>
                    <a:pt x="58" y="309"/>
                  </a:lnTo>
                  <a:lnTo>
                    <a:pt x="61" y="304"/>
                  </a:lnTo>
                  <a:lnTo>
                    <a:pt x="61" y="299"/>
                  </a:lnTo>
                  <a:lnTo>
                    <a:pt x="63" y="294"/>
                  </a:lnTo>
                  <a:lnTo>
                    <a:pt x="66" y="289"/>
                  </a:lnTo>
                  <a:lnTo>
                    <a:pt x="71" y="286"/>
                  </a:lnTo>
                  <a:lnTo>
                    <a:pt x="76" y="283"/>
                  </a:lnTo>
                  <a:lnTo>
                    <a:pt x="81" y="278"/>
                  </a:lnTo>
                  <a:lnTo>
                    <a:pt x="86" y="276"/>
                  </a:lnTo>
                  <a:lnTo>
                    <a:pt x="91" y="271"/>
                  </a:lnTo>
                  <a:lnTo>
                    <a:pt x="99" y="268"/>
                  </a:lnTo>
                  <a:lnTo>
                    <a:pt x="107" y="268"/>
                  </a:lnTo>
                  <a:lnTo>
                    <a:pt x="112" y="266"/>
                  </a:lnTo>
                  <a:lnTo>
                    <a:pt x="119" y="268"/>
                  </a:lnTo>
                  <a:lnTo>
                    <a:pt x="124" y="271"/>
                  </a:lnTo>
                  <a:lnTo>
                    <a:pt x="127" y="271"/>
                  </a:lnTo>
                  <a:lnTo>
                    <a:pt x="129" y="271"/>
                  </a:lnTo>
                  <a:lnTo>
                    <a:pt x="129" y="268"/>
                  </a:lnTo>
                  <a:lnTo>
                    <a:pt x="132" y="268"/>
                  </a:lnTo>
                  <a:lnTo>
                    <a:pt x="135" y="266"/>
                  </a:lnTo>
                  <a:lnTo>
                    <a:pt x="132" y="263"/>
                  </a:lnTo>
                  <a:lnTo>
                    <a:pt x="129" y="258"/>
                  </a:lnTo>
                  <a:lnTo>
                    <a:pt x="127" y="256"/>
                  </a:lnTo>
                  <a:lnTo>
                    <a:pt x="122" y="251"/>
                  </a:lnTo>
                  <a:lnTo>
                    <a:pt x="122" y="248"/>
                  </a:lnTo>
                  <a:lnTo>
                    <a:pt x="119" y="243"/>
                  </a:lnTo>
                  <a:lnTo>
                    <a:pt x="117" y="238"/>
                  </a:lnTo>
                  <a:lnTo>
                    <a:pt x="117" y="233"/>
                  </a:lnTo>
                  <a:lnTo>
                    <a:pt x="117" y="230"/>
                  </a:lnTo>
                  <a:lnTo>
                    <a:pt x="117" y="220"/>
                  </a:lnTo>
                  <a:lnTo>
                    <a:pt x="119" y="213"/>
                  </a:lnTo>
                  <a:lnTo>
                    <a:pt x="122" y="205"/>
                  </a:lnTo>
                  <a:lnTo>
                    <a:pt x="124" y="200"/>
                  </a:lnTo>
                  <a:lnTo>
                    <a:pt x="127" y="192"/>
                  </a:lnTo>
                  <a:lnTo>
                    <a:pt x="132" y="187"/>
                  </a:lnTo>
                  <a:lnTo>
                    <a:pt x="137" y="182"/>
                  </a:lnTo>
                  <a:lnTo>
                    <a:pt x="145" y="177"/>
                  </a:lnTo>
                  <a:lnTo>
                    <a:pt x="152" y="172"/>
                  </a:lnTo>
                  <a:lnTo>
                    <a:pt x="165" y="167"/>
                  </a:lnTo>
                  <a:lnTo>
                    <a:pt x="175" y="164"/>
                  </a:lnTo>
                  <a:lnTo>
                    <a:pt x="185" y="162"/>
                  </a:lnTo>
                  <a:lnTo>
                    <a:pt x="196" y="159"/>
                  </a:lnTo>
                  <a:lnTo>
                    <a:pt x="208" y="159"/>
                  </a:lnTo>
                  <a:lnTo>
                    <a:pt x="218" y="162"/>
                  </a:lnTo>
                  <a:lnTo>
                    <a:pt x="229" y="169"/>
                  </a:lnTo>
                  <a:lnTo>
                    <a:pt x="231" y="172"/>
                  </a:lnTo>
                  <a:lnTo>
                    <a:pt x="236" y="174"/>
                  </a:lnTo>
                  <a:lnTo>
                    <a:pt x="239" y="174"/>
                  </a:lnTo>
                  <a:lnTo>
                    <a:pt x="244" y="174"/>
                  </a:lnTo>
                  <a:lnTo>
                    <a:pt x="241" y="172"/>
                  </a:lnTo>
                  <a:lnTo>
                    <a:pt x="241" y="167"/>
                  </a:lnTo>
                  <a:lnTo>
                    <a:pt x="241" y="162"/>
                  </a:lnTo>
                  <a:lnTo>
                    <a:pt x="241" y="159"/>
                  </a:lnTo>
                  <a:lnTo>
                    <a:pt x="241" y="154"/>
                  </a:lnTo>
                  <a:lnTo>
                    <a:pt x="244" y="149"/>
                  </a:lnTo>
                  <a:lnTo>
                    <a:pt x="244" y="147"/>
                  </a:lnTo>
                  <a:lnTo>
                    <a:pt x="249" y="144"/>
                  </a:lnTo>
                  <a:lnTo>
                    <a:pt x="249" y="144"/>
                  </a:lnTo>
                  <a:lnTo>
                    <a:pt x="251" y="144"/>
                  </a:lnTo>
                  <a:lnTo>
                    <a:pt x="254" y="147"/>
                  </a:lnTo>
                  <a:lnTo>
                    <a:pt x="254" y="149"/>
                  </a:lnTo>
                  <a:lnTo>
                    <a:pt x="256" y="149"/>
                  </a:lnTo>
                  <a:lnTo>
                    <a:pt x="259" y="152"/>
                  </a:lnTo>
                  <a:lnTo>
                    <a:pt x="259" y="152"/>
                  </a:lnTo>
                  <a:lnTo>
                    <a:pt x="264" y="149"/>
                  </a:lnTo>
                  <a:lnTo>
                    <a:pt x="262" y="139"/>
                  </a:lnTo>
                  <a:lnTo>
                    <a:pt x="262" y="129"/>
                  </a:lnTo>
                  <a:lnTo>
                    <a:pt x="262" y="119"/>
                  </a:lnTo>
                  <a:lnTo>
                    <a:pt x="264" y="109"/>
                  </a:lnTo>
                  <a:lnTo>
                    <a:pt x="267" y="96"/>
                  </a:lnTo>
                  <a:lnTo>
                    <a:pt x="272" y="88"/>
                  </a:lnTo>
                  <a:lnTo>
                    <a:pt x="279" y="78"/>
                  </a:lnTo>
                  <a:lnTo>
                    <a:pt x="287" y="73"/>
                  </a:lnTo>
                  <a:lnTo>
                    <a:pt x="297" y="68"/>
                  </a:lnTo>
                  <a:lnTo>
                    <a:pt x="307" y="63"/>
                  </a:lnTo>
                  <a:lnTo>
                    <a:pt x="320" y="60"/>
                  </a:lnTo>
                  <a:lnTo>
                    <a:pt x="333" y="60"/>
                  </a:lnTo>
                  <a:lnTo>
                    <a:pt x="343" y="60"/>
                  </a:lnTo>
                  <a:lnTo>
                    <a:pt x="356" y="63"/>
                  </a:lnTo>
                  <a:lnTo>
                    <a:pt x="366" y="68"/>
                  </a:lnTo>
                  <a:lnTo>
                    <a:pt x="378" y="76"/>
                  </a:lnTo>
                  <a:lnTo>
                    <a:pt x="381" y="76"/>
                  </a:lnTo>
                  <a:lnTo>
                    <a:pt x="384" y="78"/>
                  </a:lnTo>
                  <a:lnTo>
                    <a:pt x="386" y="81"/>
                  </a:lnTo>
                  <a:lnTo>
                    <a:pt x="389" y="83"/>
                  </a:lnTo>
                  <a:lnTo>
                    <a:pt x="391" y="86"/>
                  </a:lnTo>
                  <a:lnTo>
                    <a:pt x="394" y="91"/>
                  </a:lnTo>
                  <a:lnTo>
                    <a:pt x="396" y="93"/>
                  </a:lnTo>
                  <a:lnTo>
                    <a:pt x="399" y="96"/>
                  </a:lnTo>
                  <a:lnTo>
                    <a:pt x="391" y="101"/>
                  </a:lnTo>
                  <a:lnTo>
                    <a:pt x="384" y="106"/>
                  </a:lnTo>
                  <a:lnTo>
                    <a:pt x="373" y="114"/>
                  </a:lnTo>
                  <a:lnTo>
                    <a:pt x="368" y="121"/>
                  </a:lnTo>
                  <a:lnTo>
                    <a:pt x="361" y="129"/>
                  </a:lnTo>
                  <a:lnTo>
                    <a:pt x="356" y="139"/>
                  </a:lnTo>
                  <a:lnTo>
                    <a:pt x="353" y="147"/>
                  </a:lnTo>
                  <a:lnTo>
                    <a:pt x="353" y="159"/>
                  </a:lnTo>
                  <a:lnTo>
                    <a:pt x="356" y="162"/>
                  </a:lnTo>
                  <a:lnTo>
                    <a:pt x="356" y="159"/>
                  </a:lnTo>
                  <a:lnTo>
                    <a:pt x="356" y="162"/>
                  </a:lnTo>
                  <a:lnTo>
                    <a:pt x="358" y="162"/>
                  </a:lnTo>
                  <a:lnTo>
                    <a:pt x="358" y="159"/>
                  </a:lnTo>
                  <a:lnTo>
                    <a:pt x="361" y="157"/>
                  </a:lnTo>
                  <a:lnTo>
                    <a:pt x="361" y="154"/>
                  </a:lnTo>
                  <a:lnTo>
                    <a:pt x="361" y="152"/>
                  </a:lnTo>
                  <a:lnTo>
                    <a:pt x="361" y="149"/>
                  </a:lnTo>
                  <a:lnTo>
                    <a:pt x="361" y="147"/>
                  </a:lnTo>
                  <a:lnTo>
                    <a:pt x="361" y="144"/>
                  </a:lnTo>
                  <a:lnTo>
                    <a:pt x="363" y="144"/>
                  </a:lnTo>
                  <a:lnTo>
                    <a:pt x="366" y="136"/>
                  </a:lnTo>
                  <a:lnTo>
                    <a:pt x="368" y="131"/>
                  </a:lnTo>
                  <a:lnTo>
                    <a:pt x="373" y="126"/>
                  </a:lnTo>
                  <a:lnTo>
                    <a:pt x="378" y="121"/>
                  </a:lnTo>
                  <a:lnTo>
                    <a:pt x="381" y="116"/>
                  </a:lnTo>
                  <a:lnTo>
                    <a:pt x="386" y="111"/>
                  </a:lnTo>
                  <a:lnTo>
                    <a:pt x="394" y="109"/>
                  </a:lnTo>
                  <a:lnTo>
                    <a:pt x="399" y="106"/>
                  </a:lnTo>
                  <a:lnTo>
                    <a:pt x="404" y="104"/>
                  </a:lnTo>
                  <a:lnTo>
                    <a:pt x="409" y="104"/>
                  </a:lnTo>
                  <a:lnTo>
                    <a:pt x="414" y="104"/>
                  </a:lnTo>
                  <a:lnTo>
                    <a:pt x="417" y="106"/>
                  </a:lnTo>
                  <a:lnTo>
                    <a:pt x="422" y="109"/>
                  </a:lnTo>
                  <a:lnTo>
                    <a:pt x="427" y="111"/>
                  </a:lnTo>
                  <a:lnTo>
                    <a:pt x="429" y="114"/>
                  </a:lnTo>
                  <a:lnTo>
                    <a:pt x="434" y="116"/>
                  </a:lnTo>
                  <a:lnTo>
                    <a:pt x="437" y="121"/>
                  </a:lnTo>
                  <a:lnTo>
                    <a:pt x="439" y="124"/>
                  </a:lnTo>
                  <a:lnTo>
                    <a:pt x="439" y="124"/>
                  </a:lnTo>
                  <a:lnTo>
                    <a:pt x="442" y="126"/>
                  </a:lnTo>
                  <a:lnTo>
                    <a:pt x="445" y="126"/>
                  </a:lnTo>
                  <a:lnTo>
                    <a:pt x="447" y="124"/>
                  </a:lnTo>
                  <a:lnTo>
                    <a:pt x="452" y="116"/>
                  </a:lnTo>
                  <a:lnTo>
                    <a:pt x="457" y="109"/>
                  </a:lnTo>
                  <a:lnTo>
                    <a:pt x="465" y="101"/>
                  </a:lnTo>
                  <a:lnTo>
                    <a:pt x="475" y="96"/>
                  </a:lnTo>
                  <a:lnTo>
                    <a:pt x="483" y="91"/>
                  </a:lnTo>
                  <a:lnTo>
                    <a:pt x="493" y="86"/>
                  </a:lnTo>
                  <a:lnTo>
                    <a:pt x="500" y="83"/>
                  </a:lnTo>
                  <a:lnTo>
                    <a:pt x="511" y="81"/>
                  </a:lnTo>
                  <a:lnTo>
                    <a:pt x="513" y="81"/>
                  </a:lnTo>
                  <a:lnTo>
                    <a:pt x="513" y="83"/>
                  </a:lnTo>
                  <a:lnTo>
                    <a:pt x="516" y="83"/>
                  </a:lnTo>
                  <a:lnTo>
                    <a:pt x="518" y="86"/>
                  </a:lnTo>
                  <a:lnTo>
                    <a:pt x="518" y="81"/>
                  </a:lnTo>
                  <a:lnTo>
                    <a:pt x="521" y="78"/>
                  </a:lnTo>
                  <a:lnTo>
                    <a:pt x="526" y="78"/>
                  </a:lnTo>
                  <a:lnTo>
                    <a:pt x="531" y="78"/>
                  </a:lnTo>
                  <a:lnTo>
                    <a:pt x="533" y="78"/>
                  </a:lnTo>
                  <a:lnTo>
                    <a:pt x="539" y="78"/>
                  </a:lnTo>
                  <a:lnTo>
                    <a:pt x="544" y="81"/>
                  </a:lnTo>
                  <a:lnTo>
                    <a:pt x="546" y="78"/>
                  </a:lnTo>
                  <a:lnTo>
                    <a:pt x="551" y="81"/>
                  </a:lnTo>
                  <a:lnTo>
                    <a:pt x="556" y="83"/>
                  </a:lnTo>
                  <a:lnTo>
                    <a:pt x="564" y="86"/>
                  </a:lnTo>
                  <a:lnTo>
                    <a:pt x="569" y="88"/>
                  </a:lnTo>
                  <a:lnTo>
                    <a:pt x="572" y="91"/>
                  </a:lnTo>
                  <a:lnTo>
                    <a:pt x="577" y="96"/>
                  </a:lnTo>
                  <a:lnTo>
                    <a:pt x="582" y="98"/>
                  </a:lnTo>
                  <a:lnTo>
                    <a:pt x="584" y="104"/>
                  </a:lnTo>
                  <a:lnTo>
                    <a:pt x="584" y="101"/>
                  </a:lnTo>
                  <a:lnTo>
                    <a:pt x="582" y="96"/>
                  </a:lnTo>
                  <a:lnTo>
                    <a:pt x="579" y="93"/>
                  </a:lnTo>
                  <a:lnTo>
                    <a:pt x="579" y="91"/>
                  </a:lnTo>
                  <a:lnTo>
                    <a:pt x="574" y="88"/>
                  </a:lnTo>
                  <a:lnTo>
                    <a:pt x="572" y="86"/>
                  </a:lnTo>
                  <a:lnTo>
                    <a:pt x="569" y="83"/>
                  </a:lnTo>
                  <a:lnTo>
                    <a:pt x="566" y="81"/>
                  </a:lnTo>
                  <a:lnTo>
                    <a:pt x="561" y="78"/>
                  </a:lnTo>
                  <a:lnTo>
                    <a:pt x="556" y="78"/>
                  </a:lnTo>
                  <a:lnTo>
                    <a:pt x="551" y="76"/>
                  </a:lnTo>
                  <a:lnTo>
                    <a:pt x="544" y="76"/>
                  </a:lnTo>
                  <a:lnTo>
                    <a:pt x="539" y="73"/>
                  </a:lnTo>
                  <a:lnTo>
                    <a:pt x="531" y="73"/>
                  </a:lnTo>
                  <a:lnTo>
                    <a:pt x="523" y="73"/>
                  </a:lnTo>
                  <a:lnTo>
                    <a:pt x="518" y="73"/>
                  </a:lnTo>
                  <a:lnTo>
                    <a:pt x="516" y="68"/>
                  </a:lnTo>
                  <a:lnTo>
                    <a:pt x="518" y="66"/>
                  </a:lnTo>
                  <a:lnTo>
                    <a:pt x="518" y="60"/>
                  </a:lnTo>
                  <a:lnTo>
                    <a:pt x="521" y="58"/>
                  </a:lnTo>
                  <a:lnTo>
                    <a:pt x="523" y="53"/>
                  </a:lnTo>
                  <a:lnTo>
                    <a:pt x="526" y="50"/>
                  </a:lnTo>
                  <a:lnTo>
                    <a:pt x="528" y="45"/>
                  </a:lnTo>
                  <a:lnTo>
                    <a:pt x="531" y="43"/>
                  </a:lnTo>
                  <a:lnTo>
                    <a:pt x="544" y="30"/>
                  </a:lnTo>
                  <a:lnTo>
                    <a:pt x="556" y="22"/>
                  </a:lnTo>
                  <a:lnTo>
                    <a:pt x="569" y="12"/>
                  </a:lnTo>
                  <a:lnTo>
                    <a:pt x="584" y="5"/>
                  </a:lnTo>
                  <a:lnTo>
                    <a:pt x="600" y="0"/>
                  </a:lnTo>
                  <a:lnTo>
                    <a:pt x="615" y="0"/>
                  </a:lnTo>
                  <a:lnTo>
                    <a:pt x="630" y="0"/>
                  </a:lnTo>
                  <a:lnTo>
                    <a:pt x="645" y="5"/>
                  </a:lnTo>
                  <a:lnTo>
                    <a:pt x="653" y="7"/>
                  </a:lnTo>
                  <a:lnTo>
                    <a:pt x="660" y="10"/>
                  </a:lnTo>
                  <a:lnTo>
                    <a:pt x="668" y="12"/>
                  </a:lnTo>
                  <a:lnTo>
                    <a:pt x="676" y="17"/>
                  </a:lnTo>
                  <a:lnTo>
                    <a:pt x="681" y="22"/>
                  </a:lnTo>
                  <a:lnTo>
                    <a:pt x="686" y="27"/>
                  </a:lnTo>
                  <a:lnTo>
                    <a:pt x="691" y="33"/>
                  </a:lnTo>
                  <a:lnTo>
                    <a:pt x="696" y="40"/>
                  </a:lnTo>
                  <a:close/>
                </a:path>
              </a:pathLst>
            </a:custGeom>
            <a:solidFill>
              <a:srgbClr val="FFFFFF"/>
            </a:solidFill>
            <a:ln w="7938">
              <a:solidFill>
                <a:schemeClr val="bg2"/>
              </a:solidFill>
              <a:prstDash val="solid"/>
              <a:round/>
              <a:headEnd/>
              <a:tailEnd/>
            </a:ln>
          </p:spPr>
          <p:txBody>
            <a:bodyPr/>
            <a:lstStyle/>
            <a:p>
              <a:pPr fontAlgn="base">
                <a:spcBef>
                  <a:spcPct val="0"/>
                </a:spcBef>
                <a:spcAft>
                  <a:spcPct val="0"/>
                </a:spcAft>
              </a:pPr>
              <a:endParaRPr lang="ja-JP" altLang="en-US" smtClean="0">
                <a:solidFill>
                  <a:srgbClr val="000000"/>
                </a:solidFill>
              </a:endParaRPr>
            </a:p>
          </p:txBody>
        </p:sp>
        <p:sp>
          <p:nvSpPr>
            <p:cNvPr id="13325" name="Freeform 13"/>
            <p:cNvSpPr>
              <a:spLocks/>
            </p:cNvSpPr>
            <p:nvPr/>
          </p:nvSpPr>
          <p:spPr bwMode="auto">
            <a:xfrm>
              <a:off x="1592" y="1402"/>
              <a:ext cx="78" cy="70"/>
            </a:xfrm>
            <a:custGeom>
              <a:avLst/>
              <a:gdLst/>
              <a:ahLst/>
              <a:cxnLst>
                <a:cxn ang="0">
                  <a:pos x="92" y="16"/>
                </a:cxn>
                <a:cxn ang="0">
                  <a:pos x="97" y="21"/>
                </a:cxn>
                <a:cxn ang="0">
                  <a:pos x="99" y="23"/>
                </a:cxn>
                <a:cxn ang="0">
                  <a:pos x="102" y="28"/>
                </a:cxn>
                <a:cxn ang="0">
                  <a:pos x="104" y="33"/>
                </a:cxn>
                <a:cxn ang="0">
                  <a:pos x="107" y="38"/>
                </a:cxn>
                <a:cxn ang="0">
                  <a:pos x="110" y="46"/>
                </a:cxn>
                <a:cxn ang="0">
                  <a:pos x="110" y="51"/>
                </a:cxn>
                <a:cxn ang="0">
                  <a:pos x="110" y="59"/>
                </a:cxn>
                <a:cxn ang="0">
                  <a:pos x="99" y="61"/>
                </a:cxn>
                <a:cxn ang="0">
                  <a:pos x="92" y="64"/>
                </a:cxn>
                <a:cxn ang="0">
                  <a:pos x="82" y="66"/>
                </a:cxn>
                <a:cxn ang="0">
                  <a:pos x="74" y="71"/>
                </a:cxn>
                <a:cxn ang="0">
                  <a:pos x="64" y="76"/>
                </a:cxn>
                <a:cxn ang="0">
                  <a:pos x="56" y="81"/>
                </a:cxn>
                <a:cxn ang="0">
                  <a:pos x="49" y="87"/>
                </a:cxn>
                <a:cxn ang="0">
                  <a:pos x="41" y="97"/>
                </a:cxn>
                <a:cxn ang="0">
                  <a:pos x="38" y="97"/>
                </a:cxn>
                <a:cxn ang="0">
                  <a:pos x="38" y="97"/>
                </a:cxn>
                <a:cxn ang="0">
                  <a:pos x="36" y="94"/>
                </a:cxn>
                <a:cxn ang="0">
                  <a:pos x="36" y="94"/>
                </a:cxn>
                <a:cxn ang="0">
                  <a:pos x="33" y="89"/>
                </a:cxn>
                <a:cxn ang="0">
                  <a:pos x="31" y="89"/>
                </a:cxn>
                <a:cxn ang="0">
                  <a:pos x="28" y="84"/>
                </a:cxn>
                <a:cxn ang="0">
                  <a:pos x="23" y="81"/>
                </a:cxn>
                <a:cxn ang="0">
                  <a:pos x="18" y="81"/>
                </a:cxn>
                <a:cxn ang="0">
                  <a:pos x="13" y="81"/>
                </a:cxn>
                <a:cxn ang="0">
                  <a:pos x="8" y="79"/>
                </a:cxn>
                <a:cxn ang="0">
                  <a:pos x="5" y="76"/>
                </a:cxn>
                <a:cxn ang="0">
                  <a:pos x="3" y="74"/>
                </a:cxn>
                <a:cxn ang="0">
                  <a:pos x="5" y="69"/>
                </a:cxn>
                <a:cxn ang="0">
                  <a:pos x="3" y="69"/>
                </a:cxn>
                <a:cxn ang="0">
                  <a:pos x="0" y="61"/>
                </a:cxn>
                <a:cxn ang="0">
                  <a:pos x="0" y="56"/>
                </a:cxn>
                <a:cxn ang="0">
                  <a:pos x="3" y="49"/>
                </a:cxn>
                <a:cxn ang="0">
                  <a:pos x="3" y="46"/>
                </a:cxn>
                <a:cxn ang="0">
                  <a:pos x="5" y="38"/>
                </a:cxn>
                <a:cxn ang="0">
                  <a:pos x="5" y="33"/>
                </a:cxn>
                <a:cxn ang="0">
                  <a:pos x="8" y="28"/>
                </a:cxn>
                <a:cxn ang="0">
                  <a:pos x="10" y="23"/>
                </a:cxn>
                <a:cxn ang="0">
                  <a:pos x="13" y="18"/>
                </a:cxn>
                <a:cxn ang="0">
                  <a:pos x="16" y="16"/>
                </a:cxn>
                <a:cxn ang="0">
                  <a:pos x="21" y="10"/>
                </a:cxn>
                <a:cxn ang="0">
                  <a:pos x="23" y="8"/>
                </a:cxn>
                <a:cxn ang="0">
                  <a:pos x="28" y="5"/>
                </a:cxn>
                <a:cxn ang="0">
                  <a:pos x="33" y="3"/>
                </a:cxn>
                <a:cxn ang="0">
                  <a:pos x="36" y="0"/>
                </a:cxn>
                <a:cxn ang="0">
                  <a:pos x="41" y="0"/>
                </a:cxn>
                <a:cxn ang="0">
                  <a:pos x="46" y="0"/>
                </a:cxn>
                <a:cxn ang="0">
                  <a:pos x="54" y="0"/>
                </a:cxn>
                <a:cxn ang="0">
                  <a:pos x="61" y="0"/>
                </a:cxn>
                <a:cxn ang="0">
                  <a:pos x="66" y="3"/>
                </a:cxn>
                <a:cxn ang="0">
                  <a:pos x="74" y="5"/>
                </a:cxn>
                <a:cxn ang="0">
                  <a:pos x="82" y="8"/>
                </a:cxn>
                <a:cxn ang="0">
                  <a:pos x="87" y="10"/>
                </a:cxn>
                <a:cxn ang="0">
                  <a:pos x="92" y="16"/>
                </a:cxn>
              </a:cxnLst>
              <a:rect l="0" t="0" r="r" b="b"/>
              <a:pathLst>
                <a:path w="110" h="97">
                  <a:moveTo>
                    <a:pt x="92" y="16"/>
                  </a:moveTo>
                  <a:lnTo>
                    <a:pt x="97" y="21"/>
                  </a:lnTo>
                  <a:lnTo>
                    <a:pt x="99" y="23"/>
                  </a:lnTo>
                  <a:lnTo>
                    <a:pt x="102" y="28"/>
                  </a:lnTo>
                  <a:lnTo>
                    <a:pt x="104" y="33"/>
                  </a:lnTo>
                  <a:lnTo>
                    <a:pt x="107" y="38"/>
                  </a:lnTo>
                  <a:lnTo>
                    <a:pt x="110" y="46"/>
                  </a:lnTo>
                  <a:lnTo>
                    <a:pt x="110" y="51"/>
                  </a:lnTo>
                  <a:lnTo>
                    <a:pt x="110" y="59"/>
                  </a:lnTo>
                  <a:lnTo>
                    <a:pt x="99" y="61"/>
                  </a:lnTo>
                  <a:lnTo>
                    <a:pt x="92" y="64"/>
                  </a:lnTo>
                  <a:lnTo>
                    <a:pt x="82" y="66"/>
                  </a:lnTo>
                  <a:lnTo>
                    <a:pt x="74" y="71"/>
                  </a:lnTo>
                  <a:lnTo>
                    <a:pt x="64" y="76"/>
                  </a:lnTo>
                  <a:lnTo>
                    <a:pt x="56" y="81"/>
                  </a:lnTo>
                  <a:lnTo>
                    <a:pt x="49" y="87"/>
                  </a:lnTo>
                  <a:lnTo>
                    <a:pt x="41" y="97"/>
                  </a:lnTo>
                  <a:lnTo>
                    <a:pt x="38" y="97"/>
                  </a:lnTo>
                  <a:lnTo>
                    <a:pt x="38" y="97"/>
                  </a:lnTo>
                  <a:lnTo>
                    <a:pt x="36" y="94"/>
                  </a:lnTo>
                  <a:lnTo>
                    <a:pt x="36" y="94"/>
                  </a:lnTo>
                  <a:lnTo>
                    <a:pt x="33" y="89"/>
                  </a:lnTo>
                  <a:lnTo>
                    <a:pt x="31" y="89"/>
                  </a:lnTo>
                  <a:lnTo>
                    <a:pt x="28" y="84"/>
                  </a:lnTo>
                  <a:lnTo>
                    <a:pt x="23" y="81"/>
                  </a:lnTo>
                  <a:lnTo>
                    <a:pt x="18" y="81"/>
                  </a:lnTo>
                  <a:lnTo>
                    <a:pt x="13" y="81"/>
                  </a:lnTo>
                  <a:lnTo>
                    <a:pt x="8" y="79"/>
                  </a:lnTo>
                  <a:lnTo>
                    <a:pt x="5" y="76"/>
                  </a:lnTo>
                  <a:lnTo>
                    <a:pt x="3" y="74"/>
                  </a:lnTo>
                  <a:lnTo>
                    <a:pt x="5" y="69"/>
                  </a:lnTo>
                  <a:lnTo>
                    <a:pt x="3" y="69"/>
                  </a:lnTo>
                  <a:lnTo>
                    <a:pt x="0" y="61"/>
                  </a:lnTo>
                  <a:lnTo>
                    <a:pt x="0" y="56"/>
                  </a:lnTo>
                  <a:lnTo>
                    <a:pt x="3" y="49"/>
                  </a:lnTo>
                  <a:lnTo>
                    <a:pt x="3" y="46"/>
                  </a:lnTo>
                  <a:lnTo>
                    <a:pt x="5" y="38"/>
                  </a:lnTo>
                  <a:lnTo>
                    <a:pt x="5" y="33"/>
                  </a:lnTo>
                  <a:lnTo>
                    <a:pt x="8" y="28"/>
                  </a:lnTo>
                  <a:lnTo>
                    <a:pt x="10" y="23"/>
                  </a:lnTo>
                  <a:lnTo>
                    <a:pt x="13" y="18"/>
                  </a:lnTo>
                  <a:lnTo>
                    <a:pt x="16" y="16"/>
                  </a:lnTo>
                  <a:lnTo>
                    <a:pt x="21" y="10"/>
                  </a:lnTo>
                  <a:lnTo>
                    <a:pt x="23" y="8"/>
                  </a:lnTo>
                  <a:lnTo>
                    <a:pt x="28" y="5"/>
                  </a:lnTo>
                  <a:lnTo>
                    <a:pt x="33" y="3"/>
                  </a:lnTo>
                  <a:lnTo>
                    <a:pt x="36" y="0"/>
                  </a:lnTo>
                  <a:lnTo>
                    <a:pt x="41" y="0"/>
                  </a:lnTo>
                  <a:lnTo>
                    <a:pt x="46" y="0"/>
                  </a:lnTo>
                  <a:lnTo>
                    <a:pt x="54" y="0"/>
                  </a:lnTo>
                  <a:lnTo>
                    <a:pt x="61" y="0"/>
                  </a:lnTo>
                  <a:lnTo>
                    <a:pt x="66" y="3"/>
                  </a:lnTo>
                  <a:lnTo>
                    <a:pt x="74" y="5"/>
                  </a:lnTo>
                  <a:lnTo>
                    <a:pt x="82" y="8"/>
                  </a:lnTo>
                  <a:lnTo>
                    <a:pt x="87" y="10"/>
                  </a:lnTo>
                  <a:lnTo>
                    <a:pt x="92" y="16"/>
                  </a:lnTo>
                  <a:close/>
                </a:path>
              </a:pathLst>
            </a:custGeom>
            <a:solidFill>
              <a:srgbClr val="FFFFFF"/>
            </a:solidFill>
            <a:ln w="7938">
              <a:solidFill>
                <a:schemeClr val="bg2"/>
              </a:solidFill>
              <a:prstDash val="solid"/>
              <a:round/>
              <a:headEnd/>
              <a:tailEnd/>
            </a:ln>
          </p:spPr>
          <p:txBody>
            <a:bodyPr/>
            <a:lstStyle/>
            <a:p>
              <a:pPr fontAlgn="base">
                <a:spcBef>
                  <a:spcPct val="0"/>
                </a:spcBef>
                <a:spcAft>
                  <a:spcPct val="0"/>
                </a:spcAft>
              </a:pPr>
              <a:endParaRPr lang="ja-JP" altLang="en-US" smtClean="0">
                <a:solidFill>
                  <a:srgbClr val="000000"/>
                </a:solidFill>
              </a:endParaRPr>
            </a:p>
          </p:txBody>
        </p:sp>
        <p:sp>
          <p:nvSpPr>
            <p:cNvPr id="13326" name="Freeform 14"/>
            <p:cNvSpPr>
              <a:spLocks/>
            </p:cNvSpPr>
            <p:nvPr/>
          </p:nvSpPr>
          <p:spPr bwMode="auto">
            <a:xfrm>
              <a:off x="1368" y="1632"/>
              <a:ext cx="21" cy="35"/>
            </a:xfrm>
            <a:custGeom>
              <a:avLst/>
              <a:gdLst/>
              <a:ahLst/>
              <a:cxnLst>
                <a:cxn ang="0">
                  <a:pos x="30" y="5"/>
                </a:cxn>
                <a:cxn ang="0">
                  <a:pos x="25" y="3"/>
                </a:cxn>
                <a:cxn ang="0">
                  <a:pos x="23" y="5"/>
                </a:cxn>
                <a:cxn ang="0">
                  <a:pos x="18" y="5"/>
                </a:cxn>
                <a:cxn ang="0">
                  <a:pos x="15" y="8"/>
                </a:cxn>
                <a:cxn ang="0">
                  <a:pos x="12" y="10"/>
                </a:cxn>
                <a:cxn ang="0">
                  <a:pos x="10" y="13"/>
                </a:cxn>
                <a:cxn ang="0">
                  <a:pos x="7" y="15"/>
                </a:cxn>
                <a:cxn ang="0">
                  <a:pos x="5" y="20"/>
                </a:cxn>
                <a:cxn ang="0">
                  <a:pos x="2" y="23"/>
                </a:cxn>
                <a:cxn ang="0">
                  <a:pos x="2" y="25"/>
                </a:cxn>
                <a:cxn ang="0">
                  <a:pos x="2" y="31"/>
                </a:cxn>
                <a:cxn ang="0">
                  <a:pos x="2" y="33"/>
                </a:cxn>
                <a:cxn ang="0">
                  <a:pos x="2" y="38"/>
                </a:cxn>
                <a:cxn ang="0">
                  <a:pos x="2" y="41"/>
                </a:cxn>
                <a:cxn ang="0">
                  <a:pos x="2" y="43"/>
                </a:cxn>
                <a:cxn ang="0">
                  <a:pos x="5" y="48"/>
                </a:cxn>
                <a:cxn ang="0">
                  <a:pos x="2" y="43"/>
                </a:cxn>
                <a:cxn ang="0">
                  <a:pos x="0" y="41"/>
                </a:cxn>
                <a:cxn ang="0">
                  <a:pos x="0" y="38"/>
                </a:cxn>
                <a:cxn ang="0">
                  <a:pos x="0" y="33"/>
                </a:cxn>
                <a:cxn ang="0">
                  <a:pos x="0" y="28"/>
                </a:cxn>
                <a:cxn ang="0">
                  <a:pos x="0" y="25"/>
                </a:cxn>
                <a:cxn ang="0">
                  <a:pos x="0" y="20"/>
                </a:cxn>
                <a:cxn ang="0">
                  <a:pos x="0" y="18"/>
                </a:cxn>
                <a:cxn ang="0">
                  <a:pos x="2" y="15"/>
                </a:cxn>
                <a:cxn ang="0">
                  <a:pos x="7" y="10"/>
                </a:cxn>
                <a:cxn ang="0">
                  <a:pos x="10" y="8"/>
                </a:cxn>
                <a:cxn ang="0">
                  <a:pos x="12" y="5"/>
                </a:cxn>
                <a:cxn ang="0">
                  <a:pos x="18" y="3"/>
                </a:cxn>
                <a:cxn ang="0">
                  <a:pos x="20" y="0"/>
                </a:cxn>
                <a:cxn ang="0">
                  <a:pos x="25" y="0"/>
                </a:cxn>
                <a:cxn ang="0">
                  <a:pos x="30" y="5"/>
                </a:cxn>
              </a:cxnLst>
              <a:rect l="0" t="0" r="r" b="b"/>
              <a:pathLst>
                <a:path w="30" h="48">
                  <a:moveTo>
                    <a:pt x="30" y="5"/>
                  </a:moveTo>
                  <a:lnTo>
                    <a:pt x="25" y="3"/>
                  </a:lnTo>
                  <a:lnTo>
                    <a:pt x="23" y="5"/>
                  </a:lnTo>
                  <a:lnTo>
                    <a:pt x="18" y="5"/>
                  </a:lnTo>
                  <a:lnTo>
                    <a:pt x="15" y="8"/>
                  </a:lnTo>
                  <a:lnTo>
                    <a:pt x="12" y="10"/>
                  </a:lnTo>
                  <a:lnTo>
                    <a:pt x="10" y="13"/>
                  </a:lnTo>
                  <a:lnTo>
                    <a:pt x="7" y="15"/>
                  </a:lnTo>
                  <a:lnTo>
                    <a:pt x="5" y="20"/>
                  </a:lnTo>
                  <a:lnTo>
                    <a:pt x="2" y="23"/>
                  </a:lnTo>
                  <a:lnTo>
                    <a:pt x="2" y="25"/>
                  </a:lnTo>
                  <a:lnTo>
                    <a:pt x="2" y="31"/>
                  </a:lnTo>
                  <a:lnTo>
                    <a:pt x="2" y="33"/>
                  </a:lnTo>
                  <a:lnTo>
                    <a:pt x="2" y="38"/>
                  </a:lnTo>
                  <a:lnTo>
                    <a:pt x="2" y="41"/>
                  </a:lnTo>
                  <a:lnTo>
                    <a:pt x="2" y="43"/>
                  </a:lnTo>
                  <a:lnTo>
                    <a:pt x="5" y="48"/>
                  </a:lnTo>
                  <a:lnTo>
                    <a:pt x="2" y="43"/>
                  </a:lnTo>
                  <a:lnTo>
                    <a:pt x="0" y="41"/>
                  </a:lnTo>
                  <a:lnTo>
                    <a:pt x="0" y="38"/>
                  </a:lnTo>
                  <a:lnTo>
                    <a:pt x="0" y="33"/>
                  </a:lnTo>
                  <a:lnTo>
                    <a:pt x="0" y="28"/>
                  </a:lnTo>
                  <a:lnTo>
                    <a:pt x="0" y="25"/>
                  </a:lnTo>
                  <a:lnTo>
                    <a:pt x="0" y="20"/>
                  </a:lnTo>
                  <a:lnTo>
                    <a:pt x="0" y="18"/>
                  </a:lnTo>
                  <a:lnTo>
                    <a:pt x="2" y="15"/>
                  </a:lnTo>
                  <a:lnTo>
                    <a:pt x="7" y="10"/>
                  </a:lnTo>
                  <a:lnTo>
                    <a:pt x="10" y="8"/>
                  </a:lnTo>
                  <a:lnTo>
                    <a:pt x="12" y="5"/>
                  </a:lnTo>
                  <a:lnTo>
                    <a:pt x="18" y="3"/>
                  </a:lnTo>
                  <a:lnTo>
                    <a:pt x="20" y="0"/>
                  </a:lnTo>
                  <a:lnTo>
                    <a:pt x="25" y="0"/>
                  </a:lnTo>
                  <a:lnTo>
                    <a:pt x="30" y="5"/>
                  </a:lnTo>
                  <a:close/>
                </a:path>
              </a:pathLst>
            </a:custGeom>
            <a:solidFill>
              <a:srgbClr val="8FFFFF"/>
            </a:solidFill>
            <a:ln w="7938">
              <a:solidFill>
                <a:schemeClr val="bg2"/>
              </a:solidFill>
              <a:prstDash val="solid"/>
              <a:round/>
              <a:headEnd/>
              <a:tailEnd/>
            </a:ln>
          </p:spPr>
          <p:txBody>
            <a:bodyPr/>
            <a:lstStyle/>
            <a:p>
              <a:pPr fontAlgn="base">
                <a:spcBef>
                  <a:spcPct val="0"/>
                </a:spcBef>
                <a:spcAft>
                  <a:spcPct val="0"/>
                </a:spcAft>
              </a:pPr>
              <a:endParaRPr lang="ja-JP" altLang="en-US" smtClean="0">
                <a:solidFill>
                  <a:srgbClr val="000000"/>
                </a:solidFill>
              </a:endParaRPr>
            </a:p>
          </p:txBody>
        </p:sp>
        <p:sp>
          <p:nvSpPr>
            <p:cNvPr id="13327" name="Freeform 15"/>
            <p:cNvSpPr>
              <a:spLocks/>
            </p:cNvSpPr>
            <p:nvPr/>
          </p:nvSpPr>
          <p:spPr bwMode="auto">
            <a:xfrm>
              <a:off x="1568" y="1686"/>
              <a:ext cx="36" cy="20"/>
            </a:xfrm>
            <a:custGeom>
              <a:avLst/>
              <a:gdLst/>
              <a:ahLst/>
              <a:cxnLst>
                <a:cxn ang="0">
                  <a:pos x="23" y="25"/>
                </a:cxn>
                <a:cxn ang="0">
                  <a:pos x="25" y="25"/>
                </a:cxn>
                <a:cxn ang="0">
                  <a:pos x="30" y="25"/>
                </a:cxn>
                <a:cxn ang="0">
                  <a:pos x="33" y="22"/>
                </a:cxn>
                <a:cxn ang="0">
                  <a:pos x="35" y="22"/>
                </a:cxn>
                <a:cxn ang="0">
                  <a:pos x="40" y="22"/>
                </a:cxn>
                <a:cxn ang="0">
                  <a:pos x="43" y="20"/>
                </a:cxn>
                <a:cxn ang="0">
                  <a:pos x="45" y="20"/>
                </a:cxn>
                <a:cxn ang="0">
                  <a:pos x="51" y="17"/>
                </a:cxn>
                <a:cxn ang="0">
                  <a:pos x="48" y="20"/>
                </a:cxn>
                <a:cxn ang="0">
                  <a:pos x="45" y="22"/>
                </a:cxn>
                <a:cxn ang="0">
                  <a:pos x="40" y="22"/>
                </a:cxn>
                <a:cxn ang="0">
                  <a:pos x="38" y="25"/>
                </a:cxn>
                <a:cxn ang="0">
                  <a:pos x="33" y="28"/>
                </a:cxn>
                <a:cxn ang="0">
                  <a:pos x="30" y="28"/>
                </a:cxn>
                <a:cxn ang="0">
                  <a:pos x="28" y="28"/>
                </a:cxn>
                <a:cxn ang="0">
                  <a:pos x="23" y="28"/>
                </a:cxn>
                <a:cxn ang="0">
                  <a:pos x="20" y="28"/>
                </a:cxn>
                <a:cxn ang="0">
                  <a:pos x="18" y="25"/>
                </a:cxn>
                <a:cxn ang="0">
                  <a:pos x="12" y="25"/>
                </a:cxn>
                <a:cxn ang="0">
                  <a:pos x="10" y="22"/>
                </a:cxn>
                <a:cxn ang="0">
                  <a:pos x="10" y="17"/>
                </a:cxn>
                <a:cxn ang="0">
                  <a:pos x="7" y="15"/>
                </a:cxn>
                <a:cxn ang="0">
                  <a:pos x="5" y="12"/>
                </a:cxn>
                <a:cxn ang="0">
                  <a:pos x="2" y="10"/>
                </a:cxn>
                <a:cxn ang="0">
                  <a:pos x="0" y="10"/>
                </a:cxn>
                <a:cxn ang="0">
                  <a:pos x="0" y="7"/>
                </a:cxn>
                <a:cxn ang="0">
                  <a:pos x="0" y="2"/>
                </a:cxn>
                <a:cxn ang="0">
                  <a:pos x="2" y="0"/>
                </a:cxn>
                <a:cxn ang="0">
                  <a:pos x="2" y="2"/>
                </a:cxn>
                <a:cxn ang="0">
                  <a:pos x="5" y="5"/>
                </a:cxn>
                <a:cxn ang="0">
                  <a:pos x="5" y="10"/>
                </a:cxn>
                <a:cxn ang="0">
                  <a:pos x="7" y="15"/>
                </a:cxn>
                <a:cxn ang="0">
                  <a:pos x="10" y="17"/>
                </a:cxn>
                <a:cxn ang="0">
                  <a:pos x="12" y="20"/>
                </a:cxn>
                <a:cxn ang="0">
                  <a:pos x="18" y="22"/>
                </a:cxn>
                <a:cxn ang="0">
                  <a:pos x="23" y="25"/>
                </a:cxn>
              </a:cxnLst>
              <a:rect l="0" t="0" r="r" b="b"/>
              <a:pathLst>
                <a:path w="51" h="28">
                  <a:moveTo>
                    <a:pt x="23" y="25"/>
                  </a:moveTo>
                  <a:lnTo>
                    <a:pt x="25" y="25"/>
                  </a:lnTo>
                  <a:lnTo>
                    <a:pt x="30" y="25"/>
                  </a:lnTo>
                  <a:lnTo>
                    <a:pt x="33" y="22"/>
                  </a:lnTo>
                  <a:lnTo>
                    <a:pt x="35" y="22"/>
                  </a:lnTo>
                  <a:lnTo>
                    <a:pt x="40" y="22"/>
                  </a:lnTo>
                  <a:lnTo>
                    <a:pt x="43" y="20"/>
                  </a:lnTo>
                  <a:lnTo>
                    <a:pt x="45" y="20"/>
                  </a:lnTo>
                  <a:lnTo>
                    <a:pt x="51" y="17"/>
                  </a:lnTo>
                  <a:lnTo>
                    <a:pt x="48" y="20"/>
                  </a:lnTo>
                  <a:lnTo>
                    <a:pt x="45" y="22"/>
                  </a:lnTo>
                  <a:lnTo>
                    <a:pt x="40" y="22"/>
                  </a:lnTo>
                  <a:lnTo>
                    <a:pt x="38" y="25"/>
                  </a:lnTo>
                  <a:lnTo>
                    <a:pt x="33" y="28"/>
                  </a:lnTo>
                  <a:lnTo>
                    <a:pt x="30" y="28"/>
                  </a:lnTo>
                  <a:lnTo>
                    <a:pt x="28" y="28"/>
                  </a:lnTo>
                  <a:lnTo>
                    <a:pt x="23" y="28"/>
                  </a:lnTo>
                  <a:lnTo>
                    <a:pt x="20" y="28"/>
                  </a:lnTo>
                  <a:lnTo>
                    <a:pt x="18" y="25"/>
                  </a:lnTo>
                  <a:lnTo>
                    <a:pt x="12" y="25"/>
                  </a:lnTo>
                  <a:lnTo>
                    <a:pt x="10" y="22"/>
                  </a:lnTo>
                  <a:lnTo>
                    <a:pt x="10" y="17"/>
                  </a:lnTo>
                  <a:lnTo>
                    <a:pt x="7" y="15"/>
                  </a:lnTo>
                  <a:lnTo>
                    <a:pt x="5" y="12"/>
                  </a:lnTo>
                  <a:lnTo>
                    <a:pt x="2" y="10"/>
                  </a:lnTo>
                  <a:lnTo>
                    <a:pt x="0" y="10"/>
                  </a:lnTo>
                  <a:lnTo>
                    <a:pt x="0" y="7"/>
                  </a:lnTo>
                  <a:lnTo>
                    <a:pt x="0" y="2"/>
                  </a:lnTo>
                  <a:lnTo>
                    <a:pt x="2" y="0"/>
                  </a:lnTo>
                  <a:lnTo>
                    <a:pt x="2" y="2"/>
                  </a:lnTo>
                  <a:lnTo>
                    <a:pt x="5" y="5"/>
                  </a:lnTo>
                  <a:lnTo>
                    <a:pt x="5" y="10"/>
                  </a:lnTo>
                  <a:lnTo>
                    <a:pt x="7" y="15"/>
                  </a:lnTo>
                  <a:lnTo>
                    <a:pt x="10" y="17"/>
                  </a:lnTo>
                  <a:lnTo>
                    <a:pt x="12" y="20"/>
                  </a:lnTo>
                  <a:lnTo>
                    <a:pt x="18" y="22"/>
                  </a:lnTo>
                  <a:lnTo>
                    <a:pt x="23" y="25"/>
                  </a:lnTo>
                  <a:close/>
                </a:path>
              </a:pathLst>
            </a:custGeom>
            <a:solidFill>
              <a:srgbClr val="8FFFFF"/>
            </a:solidFill>
            <a:ln w="7938">
              <a:solidFill>
                <a:schemeClr val="bg2"/>
              </a:solidFill>
              <a:prstDash val="solid"/>
              <a:round/>
              <a:headEnd/>
              <a:tailEnd/>
            </a:ln>
          </p:spPr>
          <p:txBody>
            <a:bodyPr/>
            <a:lstStyle/>
            <a:p>
              <a:pPr fontAlgn="base">
                <a:spcBef>
                  <a:spcPct val="0"/>
                </a:spcBef>
                <a:spcAft>
                  <a:spcPct val="0"/>
                </a:spcAft>
              </a:pPr>
              <a:endParaRPr lang="ja-JP" altLang="en-US" smtClean="0">
                <a:solidFill>
                  <a:srgbClr val="000000"/>
                </a:solidFill>
              </a:endParaRPr>
            </a:p>
          </p:txBody>
        </p:sp>
        <p:sp>
          <p:nvSpPr>
            <p:cNvPr id="13328" name="Freeform 16"/>
            <p:cNvSpPr>
              <a:spLocks/>
            </p:cNvSpPr>
            <p:nvPr/>
          </p:nvSpPr>
          <p:spPr bwMode="auto">
            <a:xfrm>
              <a:off x="1501" y="1694"/>
              <a:ext cx="54" cy="34"/>
            </a:xfrm>
            <a:custGeom>
              <a:avLst/>
              <a:gdLst/>
              <a:ahLst/>
              <a:cxnLst>
                <a:cxn ang="0">
                  <a:pos x="7" y="0"/>
                </a:cxn>
                <a:cxn ang="0">
                  <a:pos x="7" y="3"/>
                </a:cxn>
                <a:cxn ang="0">
                  <a:pos x="7" y="5"/>
                </a:cxn>
                <a:cxn ang="0">
                  <a:pos x="5" y="8"/>
                </a:cxn>
                <a:cxn ang="0">
                  <a:pos x="5" y="13"/>
                </a:cxn>
                <a:cxn ang="0">
                  <a:pos x="5" y="16"/>
                </a:cxn>
                <a:cxn ang="0">
                  <a:pos x="5" y="18"/>
                </a:cxn>
                <a:cxn ang="0">
                  <a:pos x="5" y="21"/>
                </a:cxn>
                <a:cxn ang="0">
                  <a:pos x="7" y="23"/>
                </a:cxn>
                <a:cxn ang="0">
                  <a:pos x="10" y="28"/>
                </a:cxn>
                <a:cxn ang="0">
                  <a:pos x="12" y="33"/>
                </a:cxn>
                <a:cxn ang="0">
                  <a:pos x="18" y="36"/>
                </a:cxn>
                <a:cxn ang="0">
                  <a:pos x="23" y="38"/>
                </a:cxn>
                <a:cxn ang="0">
                  <a:pos x="25" y="41"/>
                </a:cxn>
                <a:cxn ang="0">
                  <a:pos x="30" y="41"/>
                </a:cxn>
                <a:cxn ang="0">
                  <a:pos x="35" y="43"/>
                </a:cxn>
                <a:cxn ang="0">
                  <a:pos x="43" y="43"/>
                </a:cxn>
                <a:cxn ang="0">
                  <a:pos x="45" y="43"/>
                </a:cxn>
                <a:cxn ang="0">
                  <a:pos x="51" y="41"/>
                </a:cxn>
                <a:cxn ang="0">
                  <a:pos x="56" y="38"/>
                </a:cxn>
                <a:cxn ang="0">
                  <a:pos x="58" y="38"/>
                </a:cxn>
                <a:cxn ang="0">
                  <a:pos x="63" y="36"/>
                </a:cxn>
                <a:cxn ang="0">
                  <a:pos x="68" y="33"/>
                </a:cxn>
                <a:cxn ang="0">
                  <a:pos x="71" y="31"/>
                </a:cxn>
                <a:cxn ang="0">
                  <a:pos x="76" y="28"/>
                </a:cxn>
                <a:cxn ang="0">
                  <a:pos x="73" y="31"/>
                </a:cxn>
                <a:cxn ang="0">
                  <a:pos x="73" y="33"/>
                </a:cxn>
                <a:cxn ang="0">
                  <a:pos x="71" y="33"/>
                </a:cxn>
                <a:cxn ang="0">
                  <a:pos x="71" y="36"/>
                </a:cxn>
                <a:cxn ang="0">
                  <a:pos x="66" y="36"/>
                </a:cxn>
                <a:cxn ang="0">
                  <a:pos x="63" y="38"/>
                </a:cxn>
                <a:cxn ang="0">
                  <a:pos x="61" y="38"/>
                </a:cxn>
                <a:cxn ang="0">
                  <a:pos x="58" y="41"/>
                </a:cxn>
                <a:cxn ang="0">
                  <a:pos x="56" y="43"/>
                </a:cxn>
                <a:cxn ang="0">
                  <a:pos x="53" y="43"/>
                </a:cxn>
                <a:cxn ang="0">
                  <a:pos x="51" y="46"/>
                </a:cxn>
                <a:cxn ang="0">
                  <a:pos x="45" y="46"/>
                </a:cxn>
                <a:cxn ang="0">
                  <a:pos x="38" y="46"/>
                </a:cxn>
                <a:cxn ang="0">
                  <a:pos x="33" y="46"/>
                </a:cxn>
                <a:cxn ang="0">
                  <a:pos x="25" y="46"/>
                </a:cxn>
                <a:cxn ang="0">
                  <a:pos x="20" y="43"/>
                </a:cxn>
                <a:cxn ang="0">
                  <a:pos x="15" y="41"/>
                </a:cxn>
                <a:cxn ang="0">
                  <a:pos x="10" y="38"/>
                </a:cxn>
                <a:cxn ang="0">
                  <a:pos x="7" y="33"/>
                </a:cxn>
                <a:cxn ang="0">
                  <a:pos x="2" y="28"/>
                </a:cxn>
                <a:cxn ang="0">
                  <a:pos x="0" y="26"/>
                </a:cxn>
                <a:cxn ang="0">
                  <a:pos x="0" y="23"/>
                </a:cxn>
                <a:cxn ang="0">
                  <a:pos x="0" y="21"/>
                </a:cxn>
                <a:cxn ang="0">
                  <a:pos x="0" y="18"/>
                </a:cxn>
                <a:cxn ang="0">
                  <a:pos x="0" y="16"/>
                </a:cxn>
                <a:cxn ang="0">
                  <a:pos x="0" y="10"/>
                </a:cxn>
                <a:cxn ang="0">
                  <a:pos x="0" y="8"/>
                </a:cxn>
                <a:cxn ang="0">
                  <a:pos x="2" y="5"/>
                </a:cxn>
                <a:cxn ang="0">
                  <a:pos x="2" y="3"/>
                </a:cxn>
                <a:cxn ang="0">
                  <a:pos x="5" y="3"/>
                </a:cxn>
                <a:cxn ang="0">
                  <a:pos x="5" y="0"/>
                </a:cxn>
                <a:cxn ang="0">
                  <a:pos x="7" y="0"/>
                </a:cxn>
              </a:cxnLst>
              <a:rect l="0" t="0" r="r" b="b"/>
              <a:pathLst>
                <a:path w="76" h="46">
                  <a:moveTo>
                    <a:pt x="7" y="0"/>
                  </a:moveTo>
                  <a:lnTo>
                    <a:pt x="7" y="3"/>
                  </a:lnTo>
                  <a:lnTo>
                    <a:pt x="7" y="5"/>
                  </a:lnTo>
                  <a:lnTo>
                    <a:pt x="5" y="8"/>
                  </a:lnTo>
                  <a:lnTo>
                    <a:pt x="5" y="13"/>
                  </a:lnTo>
                  <a:lnTo>
                    <a:pt x="5" y="16"/>
                  </a:lnTo>
                  <a:lnTo>
                    <a:pt x="5" y="18"/>
                  </a:lnTo>
                  <a:lnTo>
                    <a:pt x="5" y="21"/>
                  </a:lnTo>
                  <a:lnTo>
                    <a:pt x="7" y="23"/>
                  </a:lnTo>
                  <a:lnTo>
                    <a:pt x="10" y="28"/>
                  </a:lnTo>
                  <a:lnTo>
                    <a:pt x="12" y="33"/>
                  </a:lnTo>
                  <a:lnTo>
                    <a:pt x="18" y="36"/>
                  </a:lnTo>
                  <a:lnTo>
                    <a:pt x="23" y="38"/>
                  </a:lnTo>
                  <a:lnTo>
                    <a:pt x="25" y="41"/>
                  </a:lnTo>
                  <a:lnTo>
                    <a:pt x="30" y="41"/>
                  </a:lnTo>
                  <a:lnTo>
                    <a:pt x="35" y="43"/>
                  </a:lnTo>
                  <a:lnTo>
                    <a:pt x="43" y="43"/>
                  </a:lnTo>
                  <a:lnTo>
                    <a:pt x="45" y="43"/>
                  </a:lnTo>
                  <a:lnTo>
                    <a:pt x="51" y="41"/>
                  </a:lnTo>
                  <a:lnTo>
                    <a:pt x="56" y="38"/>
                  </a:lnTo>
                  <a:lnTo>
                    <a:pt x="58" y="38"/>
                  </a:lnTo>
                  <a:lnTo>
                    <a:pt x="63" y="36"/>
                  </a:lnTo>
                  <a:lnTo>
                    <a:pt x="68" y="33"/>
                  </a:lnTo>
                  <a:lnTo>
                    <a:pt x="71" y="31"/>
                  </a:lnTo>
                  <a:lnTo>
                    <a:pt x="76" y="28"/>
                  </a:lnTo>
                  <a:lnTo>
                    <a:pt x="73" y="31"/>
                  </a:lnTo>
                  <a:lnTo>
                    <a:pt x="73" y="33"/>
                  </a:lnTo>
                  <a:lnTo>
                    <a:pt x="71" y="33"/>
                  </a:lnTo>
                  <a:lnTo>
                    <a:pt x="71" y="36"/>
                  </a:lnTo>
                  <a:lnTo>
                    <a:pt x="66" y="36"/>
                  </a:lnTo>
                  <a:lnTo>
                    <a:pt x="63" y="38"/>
                  </a:lnTo>
                  <a:lnTo>
                    <a:pt x="61" y="38"/>
                  </a:lnTo>
                  <a:lnTo>
                    <a:pt x="58" y="41"/>
                  </a:lnTo>
                  <a:lnTo>
                    <a:pt x="56" y="43"/>
                  </a:lnTo>
                  <a:lnTo>
                    <a:pt x="53" y="43"/>
                  </a:lnTo>
                  <a:lnTo>
                    <a:pt x="51" y="46"/>
                  </a:lnTo>
                  <a:lnTo>
                    <a:pt x="45" y="46"/>
                  </a:lnTo>
                  <a:lnTo>
                    <a:pt x="38" y="46"/>
                  </a:lnTo>
                  <a:lnTo>
                    <a:pt x="33" y="46"/>
                  </a:lnTo>
                  <a:lnTo>
                    <a:pt x="25" y="46"/>
                  </a:lnTo>
                  <a:lnTo>
                    <a:pt x="20" y="43"/>
                  </a:lnTo>
                  <a:lnTo>
                    <a:pt x="15" y="41"/>
                  </a:lnTo>
                  <a:lnTo>
                    <a:pt x="10" y="38"/>
                  </a:lnTo>
                  <a:lnTo>
                    <a:pt x="7" y="33"/>
                  </a:lnTo>
                  <a:lnTo>
                    <a:pt x="2" y="28"/>
                  </a:lnTo>
                  <a:lnTo>
                    <a:pt x="0" y="26"/>
                  </a:lnTo>
                  <a:lnTo>
                    <a:pt x="0" y="23"/>
                  </a:lnTo>
                  <a:lnTo>
                    <a:pt x="0" y="21"/>
                  </a:lnTo>
                  <a:lnTo>
                    <a:pt x="0" y="18"/>
                  </a:lnTo>
                  <a:lnTo>
                    <a:pt x="0" y="16"/>
                  </a:lnTo>
                  <a:lnTo>
                    <a:pt x="0" y="10"/>
                  </a:lnTo>
                  <a:lnTo>
                    <a:pt x="0" y="8"/>
                  </a:lnTo>
                  <a:lnTo>
                    <a:pt x="2" y="5"/>
                  </a:lnTo>
                  <a:lnTo>
                    <a:pt x="2" y="3"/>
                  </a:lnTo>
                  <a:lnTo>
                    <a:pt x="5" y="3"/>
                  </a:lnTo>
                  <a:lnTo>
                    <a:pt x="5" y="0"/>
                  </a:lnTo>
                  <a:lnTo>
                    <a:pt x="7" y="0"/>
                  </a:lnTo>
                  <a:close/>
                </a:path>
              </a:pathLst>
            </a:custGeom>
            <a:solidFill>
              <a:srgbClr val="8FFFFF"/>
            </a:solidFill>
            <a:ln w="7938">
              <a:solidFill>
                <a:schemeClr val="bg2"/>
              </a:solidFill>
              <a:prstDash val="solid"/>
              <a:round/>
              <a:headEnd/>
              <a:tailEnd/>
            </a:ln>
          </p:spPr>
          <p:txBody>
            <a:bodyPr/>
            <a:lstStyle/>
            <a:p>
              <a:pPr fontAlgn="base">
                <a:spcBef>
                  <a:spcPct val="0"/>
                </a:spcBef>
                <a:spcAft>
                  <a:spcPct val="0"/>
                </a:spcAft>
              </a:pPr>
              <a:endParaRPr lang="ja-JP" altLang="en-US" smtClean="0">
                <a:solidFill>
                  <a:srgbClr val="000000"/>
                </a:solidFill>
              </a:endParaRPr>
            </a:p>
          </p:txBody>
        </p:sp>
      </p:grpSp>
      <p:sp>
        <p:nvSpPr>
          <p:cNvPr id="13329" name="Text Box 17"/>
          <p:cNvSpPr txBox="1">
            <a:spLocks noChangeArrowheads="1"/>
          </p:cNvSpPr>
          <p:nvPr/>
        </p:nvSpPr>
        <p:spPr bwMode="auto">
          <a:xfrm>
            <a:off x="468313" y="1268413"/>
            <a:ext cx="3925887"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CC3300"/>
                </a:solidFill>
                <a:latin typeface="Comic Sans MS" pitchFamily="66" charset="0"/>
              </a:rPr>
              <a:t>Temporary gravity increase on land</a:t>
            </a:r>
          </a:p>
        </p:txBody>
      </p:sp>
      <p:grpSp>
        <p:nvGrpSpPr>
          <p:cNvPr id="5" name="Group 18"/>
          <p:cNvGrpSpPr>
            <a:grpSpLocks/>
          </p:cNvGrpSpPr>
          <p:nvPr/>
        </p:nvGrpSpPr>
        <p:grpSpPr bwMode="auto">
          <a:xfrm>
            <a:off x="1835150" y="2708275"/>
            <a:ext cx="647700" cy="576263"/>
            <a:chOff x="1565" y="1797"/>
            <a:chExt cx="408" cy="272"/>
          </a:xfrm>
        </p:grpSpPr>
        <p:sp>
          <p:nvSpPr>
            <p:cNvPr id="13331" name="Line 19"/>
            <p:cNvSpPr>
              <a:spLocks noChangeShapeType="1"/>
            </p:cNvSpPr>
            <p:nvPr/>
          </p:nvSpPr>
          <p:spPr bwMode="auto">
            <a:xfrm>
              <a:off x="1565" y="1797"/>
              <a:ext cx="0" cy="272"/>
            </a:xfrm>
            <a:prstGeom prst="line">
              <a:avLst/>
            </a:prstGeom>
            <a:noFill/>
            <a:ln w="9525">
              <a:solidFill>
                <a:schemeClr val="bg2"/>
              </a:solidFill>
              <a:prstDash val="dash"/>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32" name="Line 20"/>
            <p:cNvSpPr>
              <a:spLocks noChangeShapeType="1"/>
            </p:cNvSpPr>
            <p:nvPr/>
          </p:nvSpPr>
          <p:spPr bwMode="auto">
            <a:xfrm>
              <a:off x="1701" y="1797"/>
              <a:ext cx="0" cy="272"/>
            </a:xfrm>
            <a:prstGeom prst="line">
              <a:avLst/>
            </a:prstGeom>
            <a:noFill/>
            <a:ln w="9525">
              <a:solidFill>
                <a:schemeClr val="bg2"/>
              </a:solidFill>
              <a:prstDash val="dash"/>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33" name="Line 21"/>
            <p:cNvSpPr>
              <a:spLocks noChangeShapeType="1"/>
            </p:cNvSpPr>
            <p:nvPr/>
          </p:nvSpPr>
          <p:spPr bwMode="auto">
            <a:xfrm>
              <a:off x="1837" y="1797"/>
              <a:ext cx="0" cy="272"/>
            </a:xfrm>
            <a:prstGeom prst="line">
              <a:avLst/>
            </a:prstGeom>
            <a:noFill/>
            <a:ln w="9525">
              <a:solidFill>
                <a:schemeClr val="bg2"/>
              </a:solidFill>
              <a:prstDash val="dash"/>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34" name="Line 22"/>
            <p:cNvSpPr>
              <a:spLocks noChangeShapeType="1"/>
            </p:cNvSpPr>
            <p:nvPr/>
          </p:nvSpPr>
          <p:spPr bwMode="auto">
            <a:xfrm>
              <a:off x="1973" y="1797"/>
              <a:ext cx="0" cy="272"/>
            </a:xfrm>
            <a:prstGeom prst="line">
              <a:avLst/>
            </a:prstGeom>
            <a:noFill/>
            <a:ln w="9525">
              <a:solidFill>
                <a:schemeClr val="bg2"/>
              </a:solidFill>
              <a:prstDash val="dash"/>
              <a:round/>
              <a:headEnd/>
              <a:tailEnd/>
            </a:ln>
            <a:effectLst/>
          </p:spPr>
          <p:txBody>
            <a:bodyPr/>
            <a:lstStyle/>
            <a:p>
              <a:pPr fontAlgn="base">
                <a:spcBef>
                  <a:spcPct val="0"/>
                </a:spcBef>
                <a:spcAft>
                  <a:spcPct val="0"/>
                </a:spcAft>
              </a:pPr>
              <a:endParaRPr lang="ja-JP" altLang="en-US" smtClean="0">
                <a:solidFill>
                  <a:srgbClr val="000000"/>
                </a:solidFill>
              </a:endParaRPr>
            </a:p>
          </p:txBody>
        </p:sp>
      </p:grpSp>
      <p:sp>
        <p:nvSpPr>
          <p:cNvPr id="13335" name="Text Box 23"/>
          <p:cNvSpPr txBox="1">
            <a:spLocks noChangeArrowheads="1"/>
          </p:cNvSpPr>
          <p:nvPr/>
        </p:nvSpPr>
        <p:spPr bwMode="auto">
          <a:xfrm>
            <a:off x="5580063" y="1268413"/>
            <a:ext cx="3424237"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333399"/>
                </a:solidFill>
                <a:latin typeface="Comic Sans MS" pitchFamily="66" charset="0"/>
              </a:rPr>
              <a:t>Little gravity changes in ocean</a:t>
            </a:r>
          </a:p>
        </p:txBody>
      </p:sp>
      <p:sp>
        <p:nvSpPr>
          <p:cNvPr id="13336" name="Freeform 24"/>
          <p:cNvSpPr>
            <a:spLocks/>
          </p:cNvSpPr>
          <p:nvPr/>
        </p:nvSpPr>
        <p:spPr bwMode="auto">
          <a:xfrm>
            <a:off x="-450850" y="3195638"/>
            <a:ext cx="9855200" cy="4049712"/>
          </a:xfrm>
          <a:custGeom>
            <a:avLst/>
            <a:gdLst/>
            <a:ahLst/>
            <a:cxnLst>
              <a:cxn ang="0">
                <a:pos x="284" y="181"/>
              </a:cxn>
              <a:cxn ang="0">
                <a:pos x="339" y="35"/>
              </a:cxn>
              <a:cxn ang="0">
                <a:pos x="805" y="11"/>
              </a:cxn>
              <a:cxn ang="0">
                <a:pos x="1214" y="56"/>
              </a:cxn>
              <a:cxn ang="0">
                <a:pos x="1713" y="102"/>
              </a:cxn>
              <a:cxn ang="0">
                <a:pos x="2166" y="102"/>
              </a:cxn>
              <a:cxn ang="0">
                <a:pos x="3073" y="147"/>
              </a:cxn>
              <a:cxn ang="0">
                <a:pos x="3618" y="328"/>
              </a:cxn>
              <a:cxn ang="0">
                <a:pos x="4570" y="646"/>
              </a:cxn>
              <a:cxn ang="0">
                <a:pos x="5205" y="782"/>
              </a:cxn>
              <a:cxn ang="0">
                <a:pos x="5697" y="1032"/>
              </a:cxn>
              <a:cxn ang="0">
                <a:pos x="6067" y="1236"/>
              </a:cxn>
              <a:cxn ang="0">
                <a:pos x="6090" y="2156"/>
              </a:cxn>
              <a:cxn ang="0">
                <a:pos x="5962" y="2348"/>
              </a:cxn>
              <a:cxn ang="0">
                <a:pos x="4616" y="2324"/>
              </a:cxn>
              <a:cxn ang="0">
                <a:pos x="723" y="2339"/>
              </a:cxn>
              <a:cxn ang="0">
                <a:pos x="275" y="2156"/>
              </a:cxn>
              <a:cxn ang="0">
                <a:pos x="275" y="1123"/>
              </a:cxn>
              <a:cxn ang="0">
                <a:pos x="284" y="181"/>
              </a:cxn>
            </a:cxnLst>
            <a:rect l="0" t="0" r="r" b="b"/>
            <a:pathLst>
              <a:path w="6208" h="2376">
                <a:moveTo>
                  <a:pt x="284" y="181"/>
                </a:moveTo>
                <a:cubicBezTo>
                  <a:pt x="295" y="0"/>
                  <a:pt x="252" y="63"/>
                  <a:pt x="339" y="35"/>
                </a:cubicBezTo>
                <a:cubicBezTo>
                  <a:pt x="426" y="7"/>
                  <a:pt x="659" y="8"/>
                  <a:pt x="805" y="11"/>
                </a:cubicBezTo>
                <a:cubicBezTo>
                  <a:pt x="951" y="14"/>
                  <a:pt x="1063" y="41"/>
                  <a:pt x="1214" y="56"/>
                </a:cubicBezTo>
                <a:cubicBezTo>
                  <a:pt x="1365" y="71"/>
                  <a:pt x="1554" y="94"/>
                  <a:pt x="1713" y="102"/>
                </a:cubicBezTo>
                <a:cubicBezTo>
                  <a:pt x="1872" y="110"/>
                  <a:pt x="1939" y="95"/>
                  <a:pt x="2166" y="102"/>
                </a:cubicBezTo>
                <a:cubicBezTo>
                  <a:pt x="2393" y="109"/>
                  <a:pt x="2831" y="109"/>
                  <a:pt x="3073" y="147"/>
                </a:cubicBezTo>
                <a:cubicBezTo>
                  <a:pt x="3315" y="185"/>
                  <a:pt x="3369" y="245"/>
                  <a:pt x="3618" y="328"/>
                </a:cubicBezTo>
                <a:cubicBezTo>
                  <a:pt x="3867" y="411"/>
                  <a:pt x="4306" y="570"/>
                  <a:pt x="4570" y="646"/>
                </a:cubicBezTo>
                <a:cubicBezTo>
                  <a:pt x="4834" y="722"/>
                  <a:pt x="5017" y="718"/>
                  <a:pt x="5205" y="782"/>
                </a:cubicBezTo>
                <a:cubicBezTo>
                  <a:pt x="5393" y="846"/>
                  <a:pt x="5553" y="956"/>
                  <a:pt x="5697" y="1032"/>
                </a:cubicBezTo>
                <a:cubicBezTo>
                  <a:pt x="5841" y="1108"/>
                  <a:pt x="6001" y="1049"/>
                  <a:pt x="6067" y="1236"/>
                </a:cubicBezTo>
                <a:cubicBezTo>
                  <a:pt x="6133" y="1423"/>
                  <a:pt x="6107" y="1971"/>
                  <a:pt x="6090" y="2156"/>
                </a:cubicBezTo>
                <a:cubicBezTo>
                  <a:pt x="6073" y="2341"/>
                  <a:pt x="6208" y="2320"/>
                  <a:pt x="5962" y="2348"/>
                </a:cubicBezTo>
                <a:cubicBezTo>
                  <a:pt x="5716" y="2376"/>
                  <a:pt x="5489" y="2325"/>
                  <a:pt x="4616" y="2324"/>
                </a:cubicBezTo>
                <a:cubicBezTo>
                  <a:pt x="3743" y="2323"/>
                  <a:pt x="1446" y="2367"/>
                  <a:pt x="723" y="2339"/>
                </a:cubicBezTo>
                <a:cubicBezTo>
                  <a:pt x="0" y="2311"/>
                  <a:pt x="350" y="2359"/>
                  <a:pt x="275" y="2156"/>
                </a:cubicBezTo>
                <a:cubicBezTo>
                  <a:pt x="200" y="1953"/>
                  <a:pt x="274" y="1452"/>
                  <a:pt x="275" y="1123"/>
                </a:cubicBezTo>
                <a:cubicBezTo>
                  <a:pt x="276" y="794"/>
                  <a:pt x="273" y="362"/>
                  <a:pt x="284" y="181"/>
                </a:cubicBezTo>
                <a:close/>
              </a:path>
            </a:pathLst>
          </a:custGeom>
          <a:solidFill>
            <a:srgbClr val="996600"/>
          </a:solidFill>
          <a:ln w="9525">
            <a:noFill/>
            <a:round/>
            <a:headEnd/>
            <a:tailEnd/>
          </a:ln>
          <a:effectLst/>
        </p:spPr>
        <p:txBody>
          <a:bodyPr/>
          <a:lstStyle/>
          <a:p>
            <a:pPr fontAlgn="base">
              <a:spcBef>
                <a:spcPct val="0"/>
              </a:spcBef>
              <a:spcAft>
                <a:spcPct val="0"/>
              </a:spcAft>
            </a:pPr>
            <a:endParaRPr lang="ja-JP" altLang="en-US" smtClean="0">
              <a:solidFill>
                <a:srgbClr val="000000"/>
              </a:solidFill>
            </a:endParaRPr>
          </a:p>
        </p:txBody>
      </p:sp>
      <p:grpSp>
        <p:nvGrpSpPr>
          <p:cNvPr id="6" name="Group 25"/>
          <p:cNvGrpSpPr>
            <a:grpSpLocks/>
          </p:cNvGrpSpPr>
          <p:nvPr/>
        </p:nvGrpSpPr>
        <p:grpSpPr bwMode="auto">
          <a:xfrm>
            <a:off x="7596188" y="2924175"/>
            <a:ext cx="647700" cy="865188"/>
            <a:chOff x="1565" y="1797"/>
            <a:chExt cx="408" cy="272"/>
          </a:xfrm>
        </p:grpSpPr>
        <p:sp>
          <p:nvSpPr>
            <p:cNvPr id="13338" name="Line 26"/>
            <p:cNvSpPr>
              <a:spLocks noChangeShapeType="1"/>
            </p:cNvSpPr>
            <p:nvPr/>
          </p:nvSpPr>
          <p:spPr bwMode="auto">
            <a:xfrm>
              <a:off x="1565" y="1797"/>
              <a:ext cx="0" cy="272"/>
            </a:xfrm>
            <a:prstGeom prst="line">
              <a:avLst/>
            </a:prstGeom>
            <a:noFill/>
            <a:ln w="9525">
              <a:solidFill>
                <a:schemeClr val="bg2"/>
              </a:solidFill>
              <a:prstDash val="dash"/>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39" name="Line 27"/>
            <p:cNvSpPr>
              <a:spLocks noChangeShapeType="1"/>
            </p:cNvSpPr>
            <p:nvPr/>
          </p:nvSpPr>
          <p:spPr bwMode="auto">
            <a:xfrm>
              <a:off x="1701" y="1797"/>
              <a:ext cx="0" cy="272"/>
            </a:xfrm>
            <a:prstGeom prst="line">
              <a:avLst/>
            </a:prstGeom>
            <a:noFill/>
            <a:ln w="9525">
              <a:solidFill>
                <a:schemeClr val="bg2"/>
              </a:solidFill>
              <a:prstDash val="dash"/>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40" name="Line 28"/>
            <p:cNvSpPr>
              <a:spLocks noChangeShapeType="1"/>
            </p:cNvSpPr>
            <p:nvPr/>
          </p:nvSpPr>
          <p:spPr bwMode="auto">
            <a:xfrm>
              <a:off x="1837" y="1797"/>
              <a:ext cx="0" cy="272"/>
            </a:xfrm>
            <a:prstGeom prst="line">
              <a:avLst/>
            </a:prstGeom>
            <a:noFill/>
            <a:ln w="9525">
              <a:solidFill>
                <a:schemeClr val="bg2"/>
              </a:solidFill>
              <a:prstDash val="dash"/>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41" name="Line 29"/>
            <p:cNvSpPr>
              <a:spLocks noChangeShapeType="1"/>
            </p:cNvSpPr>
            <p:nvPr/>
          </p:nvSpPr>
          <p:spPr bwMode="auto">
            <a:xfrm>
              <a:off x="1973" y="1797"/>
              <a:ext cx="0" cy="272"/>
            </a:xfrm>
            <a:prstGeom prst="line">
              <a:avLst/>
            </a:prstGeom>
            <a:noFill/>
            <a:ln w="9525">
              <a:solidFill>
                <a:schemeClr val="bg2"/>
              </a:solidFill>
              <a:prstDash val="dash"/>
              <a:round/>
              <a:headEnd/>
              <a:tailEnd/>
            </a:ln>
            <a:effectLst/>
          </p:spPr>
          <p:txBody>
            <a:bodyPr/>
            <a:lstStyle/>
            <a:p>
              <a:pPr fontAlgn="base">
                <a:spcBef>
                  <a:spcPct val="0"/>
                </a:spcBef>
                <a:spcAft>
                  <a:spcPct val="0"/>
                </a:spcAft>
              </a:pPr>
              <a:endParaRPr lang="ja-JP" altLang="en-US" smtClean="0">
                <a:solidFill>
                  <a:srgbClr val="000000"/>
                </a:solidFill>
              </a:endParaRPr>
            </a:p>
          </p:txBody>
        </p:sp>
      </p:grpSp>
      <p:sp>
        <p:nvSpPr>
          <p:cNvPr id="13342" name="Freeform 30"/>
          <p:cNvSpPr>
            <a:spLocks/>
          </p:cNvSpPr>
          <p:nvPr/>
        </p:nvSpPr>
        <p:spPr bwMode="auto">
          <a:xfrm>
            <a:off x="6516688" y="3716338"/>
            <a:ext cx="2592387" cy="228600"/>
          </a:xfrm>
          <a:custGeom>
            <a:avLst/>
            <a:gdLst/>
            <a:ahLst/>
            <a:cxnLst>
              <a:cxn ang="0">
                <a:pos x="0" y="144"/>
              </a:cxn>
              <a:cxn ang="0">
                <a:pos x="635" y="53"/>
              </a:cxn>
              <a:cxn ang="0">
                <a:pos x="907" y="7"/>
              </a:cxn>
              <a:cxn ang="0">
                <a:pos x="1361" y="98"/>
              </a:cxn>
              <a:cxn ang="0">
                <a:pos x="1633" y="144"/>
              </a:cxn>
            </a:cxnLst>
            <a:rect l="0" t="0" r="r" b="b"/>
            <a:pathLst>
              <a:path w="1633" h="144">
                <a:moveTo>
                  <a:pt x="0" y="144"/>
                </a:moveTo>
                <a:cubicBezTo>
                  <a:pt x="242" y="110"/>
                  <a:pt x="484" y="76"/>
                  <a:pt x="635" y="53"/>
                </a:cubicBezTo>
                <a:cubicBezTo>
                  <a:pt x="786" y="30"/>
                  <a:pt x="786" y="0"/>
                  <a:pt x="907" y="7"/>
                </a:cubicBezTo>
                <a:cubicBezTo>
                  <a:pt x="1028" y="14"/>
                  <a:pt x="1240" y="75"/>
                  <a:pt x="1361" y="98"/>
                </a:cubicBezTo>
                <a:cubicBezTo>
                  <a:pt x="1482" y="121"/>
                  <a:pt x="1595" y="136"/>
                  <a:pt x="1633" y="144"/>
                </a:cubicBezTo>
              </a:path>
            </a:pathLst>
          </a:custGeom>
          <a:solidFill>
            <a:schemeClr val="accent2"/>
          </a:solidFill>
          <a:ln w="9525">
            <a:noFill/>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43" name="Freeform 31"/>
          <p:cNvSpPr>
            <a:spLocks/>
          </p:cNvSpPr>
          <p:nvPr/>
        </p:nvSpPr>
        <p:spPr bwMode="auto">
          <a:xfrm>
            <a:off x="1187450" y="3284538"/>
            <a:ext cx="2016125" cy="373062"/>
          </a:xfrm>
          <a:custGeom>
            <a:avLst/>
            <a:gdLst/>
            <a:ahLst/>
            <a:cxnLst>
              <a:cxn ang="0">
                <a:pos x="0" y="0"/>
              </a:cxn>
              <a:cxn ang="0">
                <a:pos x="272" y="136"/>
              </a:cxn>
              <a:cxn ang="0">
                <a:pos x="499" y="227"/>
              </a:cxn>
              <a:cxn ang="0">
                <a:pos x="817" y="182"/>
              </a:cxn>
              <a:cxn ang="0">
                <a:pos x="1089" y="91"/>
              </a:cxn>
              <a:cxn ang="0">
                <a:pos x="1270" y="91"/>
              </a:cxn>
            </a:cxnLst>
            <a:rect l="0" t="0" r="r" b="b"/>
            <a:pathLst>
              <a:path w="1270" h="235">
                <a:moveTo>
                  <a:pt x="0" y="0"/>
                </a:moveTo>
                <a:cubicBezTo>
                  <a:pt x="94" y="49"/>
                  <a:pt x="189" y="98"/>
                  <a:pt x="272" y="136"/>
                </a:cubicBezTo>
                <a:cubicBezTo>
                  <a:pt x="355" y="174"/>
                  <a:pt x="408" y="219"/>
                  <a:pt x="499" y="227"/>
                </a:cubicBezTo>
                <a:cubicBezTo>
                  <a:pt x="590" y="235"/>
                  <a:pt x="719" y="205"/>
                  <a:pt x="817" y="182"/>
                </a:cubicBezTo>
                <a:cubicBezTo>
                  <a:pt x="915" y="159"/>
                  <a:pt x="1014" y="106"/>
                  <a:pt x="1089" y="91"/>
                </a:cubicBezTo>
                <a:cubicBezTo>
                  <a:pt x="1164" y="76"/>
                  <a:pt x="1217" y="83"/>
                  <a:pt x="1270" y="91"/>
                </a:cubicBezTo>
              </a:path>
            </a:pathLst>
          </a:custGeom>
          <a:solidFill>
            <a:srgbClr val="333399">
              <a:alpha val="30000"/>
            </a:srgbClr>
          </a:solidFill>
          <a:ln w="9525">
            <a:noFill/>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44" name="Text Box 32"/>
          <p:cNvSpPr txBox="1">
            <a:spLocks noChangeArrowheads="1"/>
          </p:cNvSpPr>
          <p:nvPr/>
        </p:nvSpPr>
        <p:spPr bwMode="auto">
          <a:xfrm>
            <a:off x="1187450" y="2276475"/>
            <a:ext cx="2187575" cy="366713"/>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996600"/>
                </a:solidFill>
                <a:latin typeface="Comic Sans MS" pitchFamily="66" charset="0"/>
              </a:rPr>
              <a:t>Evapotranspiration</a:t>
            </a:r>
          </a:p>
        </p:txBody>
      </p:sp>
      <p:grpSp>
        <p:nvGrpSpPr>
          <p:cNvPr id="7" name="Group 33"/>
          <p:cNvGrpSpPr>
            <a:grpSpLocks/>
          </p:cNvGrpSpPr>
          <p:nvPr/>
        </p:nvGrpSpPr>
        <p:grpSpPr bwMode="auto">
          <a:xfrm>
            <a:off x="1717675" y="2852738"/>
            <a:ext cx="1054100" cy="358775"/>
            <a:chOff x="711" y="1344"/>
            <a:chExt cx="664" cy="226"/>
          </a:xfrm>
        </p:grpSpPr>
        <p:sp>
          <p:nvSpPr>
            <p:cNvPr id="13346" name="Freeform 34"/>
            <p:cNvSpPr>
              <a:spLocks/>
            </p:cNvSpPr>
            <p:nvPr/>
          </p:nvSpPr>
          <p:spPr bwMode="auto">
            <a:xfrm flipH="1">
              <a:off x="711" y="1344"/>
              <a:ext cx="44" cy="226"/>
            </a:xfrm>
            <a:custGeom>
              <a:avLst/>
              <a:gdLst/>
              <a:ahLst/>
              <a:cxnLst>
                <a:cxn ang="0">
                  <a:pos x="144" y="499"/>
                </a:cxn>
                <a:cxn ang="0">
                  <a:pos x="8" y="363"/>
                </a:cxn>
                <a:cxn ang="0">
                  <a:pos x="190" y="182"/>
                </a:cxn>
                <a:cxn ang="0">
                  <a:pos x="54" y="0"/>
                </a:cxn>
              </a:cxnLst>
              <a:rect l="0" t="0" r="r" b="b"/>
              <a:pathLst>
                <a:path w="198" h="499">
                  <a:moveTo>
                    <a:pt x="144" y="499"/>
                  </a:moveTo>
                  <a:cubicBezTo>
                    <a:pt x="72" y="457"/>
                    <a:pt x="0" y="416"/>
                    <a:pt x="8" y="363"/>
                  </a:cubicBezTo>
                  <a:cubicBezTo>
                    <a:pt x="16" y="310"/>
                    <a:pt x="182" y="242"/>
                    <a:pt x="190" y="182"/>
                  </a:cubicBezTo>
                  <a:cubicBezTo>
                    <a:pt x="198" y="122"/>
                    <a:pt x="54" y="15"/>
                    <a:pt x="54" y="0"/>
                  </a:cubicBezTo>
                </a:path>
              </a:pathLst>
            </a:custGeom>
            <a:noFill/>
            <a:ln w="9525">
              <a:solidFill>
                <a:schemeClr val="hlink"/>
              </a:solidFill>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47" name="Freeform 35"/>
            <p:cNvSpPr>
              <a:spLocks/>
            </p:cNvSpPr>
            <p:nvPr/>
          </p:nvSpPr>
          <p:spPr bwMode="auto">
            <a:xfrm flipH="1">
              <a:off x="793" y="1344"/>
              <a:ext cx="44" cy="226"/>
            </a:xfrm>
            <a:custGeom>
              <a:avLst/>
              <a:gdLst/>
              <a:ahLst/>
              <a:cxnLst>
                <a:cxn ang="0">
                  <a:pos x="144" y="499"/>
                </a:cxn>
                <a:cxn ang="0">
                  <a:pos x="8" y="363"/>
                </a:cxn>
                <a:cxn ang="0">
                  <a:pos x="190" y="182"/>
                </a:cxn>
                <a:cxn ang="0">
                  <a:pos x="54" y="0"/>
                </a:cxn>
              </a:cxnLst>
              <a:rect l="0" t="0" r="r" b="b"/>
              <a:pathLst>
                <a:path w="198" h="499">
                  <a:moveTo>
                    <a:pt x="144" y="499"/>
                  </a:moveTo>
                  <a:cubicBezTo>
                    <a:pt x="72" y="457"/>
                    <a:pt x="0" y="416"/>
                    <a:pt x="8" y="363"/>
                  </a:cubicBezTo>
                  <a:cubicBezTo>
                    <a:pt x="16" y="310"/>
                    <a:pt x="182" y="242"/>
                    <a:pt x="190" y="182"/>
                  </a:cubicBezTo>
                  <a:cubicBezTo>
                    <a:pt x="198" y="122"/>
                    <a:pt x="54" y="15"/>
                    <a:pt x="54" y="0"/>
                  </a:cubicBezTo>
                </a:path>
              </a:pathLst>
            </a:custGeom>
            <a:noFill/>
            <a:ln w="9525">
              <a:solidFill>
                <a:schemeClr val="hlink"/>
              </a:solidFill>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48" name="Freeform 36"/>
            <p:cNvSpPr>
              <a:spLocks/>
            </p:cNvSpPr>
            <p:nvPr/>
          </p:nvSpPr>
          <p:spPr bwMode="auto">
            <a:xfrm flipH="1">
              <a:off x="894" y="1344"/>
              <a:ext cx="44" cy="226"/>
            </a:xfrm>
            <a:custGeom>
              <a:avLst/>
              <a:gdLst/>
              <a:ahLst/>
              <a:cxnLst>
                <a:cxn ang="0">
                  <a:pos x="144" y="499"/>
                </a:cxn>
                <a:cxn ang="0">
                  <a:pos x="8" y="363"/>
                </a:cxn>
                <a:cxn ang="0">
                  <a:pos x="190" y="182"/>
                </a:cxn>
                <a:cxn ang="0">
                  <a:pos x="54" y="0"/>
                </a:cxn>
              </a:cxnLst>
              <a:rect l="0" t="0" r="r" b="b"/>
              <a:pathLst>
                <a:path w="198" h="499">
                  <a:moveTo>
                    <a:pt x="144" y="499"/>
                  </a:moveTo>
                  <a:cubicBezTo>
                    <a:pt x="72" y="457"/>
                    <a:pt x="0" y="416"/>
                    <a:pt x="8" y="363"/>
                  </a:cubicBezTo>
                  <a:cubicBezTo>
                    <a:pt x="16" y="310"/>
                    <a:pt x="182" y="242"/>
                    <a:pt x="190" y="182"/>
                  </a:cubicBezTo>
                  <a:cubicBezTo>
                    <a:pt x="198" y="122"/>
                    <a:pt x="54" y="15"/>
                    <a:pt x="54" y="0"/>
                  </a:cubicBezTo>
                </a:path>
              </a:pathLst>
            </a:custGeom>
            <a:noFill/>
            <a:ln w="9525">
              <a:solidFill>
                <a:schemeClr val="hlink"/>
              </a:solidFill>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49" name="Freeform 37"/>
            <p:cNvSpPr>
              <a:spLocks/>
            </p:cNvSpPr>
            <p:nvPr/>
          </p:nvSpPr>
          <p:spPr bwMode="auto">
            <a:xfrm flipH="1">
              <a:off x="976" y="1344"/>
              <a:ext cx="44" cy="226"/>
            </a:xfrm>
            <a:custGeom>
              <a:avLst/>
              <a:gdLst/>
              <a:ahLst/>
              <a:cxnLst>
                <a:cxn ang="0">
                  <a:pos x="144" y="499"/>
                </a:cxn>
                <a:cxn ang="0">
                  <a:pos x="8" y="363"/>
                </a:cxn>
                <a:cxn ang="0">
                  <a:pos x="190" y="182"/>
                </a:cxn>
                <a:cxn ang="0">
                  <a:pos x="54" y="0"/>
                </a:cxn>
              </a:cxnLst>
              <a:rect l="0" t="0" r="r" b="b"/>
              <a:pathLst>
                <a:path w="198" h="499">
                  <a:moveTo>
                    <a:pt x="144" y="499"/>
                  </a:moveTo>
                  <a:cubicBezTo>
                    <a:pt x="72" y="457"/>
                    <a:pt x="0" y="416"/>
                    <a:pt x="8" y="363"/>
                  </a:cubicBezTo>
                  <a:cubicBezTo>
                    <a:pt x="16" y="310"/>
                    <a:pt x="182" y="242"/>
                    <a:pt x="190" y="182"/>
                  </a:cubicBezTo>
                  <a:cubicBezTo>
                    <a:pt x="198" y="122"/>
                    <a:pt x="54" y="15"/>
                    <a:pt x="54" y="0"/>
                  </a:cubicBezTo>
                </a:path>
              </a:pathLst>
            </a:custGeom>
            <a:noFill/>
            <a:ln w="9525">
              <a:solidFill>
                <a:schemeClr val="hlink"/>
              </a:solidFill>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50" name="Freeform 38"/>
            <p:cNvSpPr>
              <a:spLocks/>
            </p:cNvSpPr>
            <p:nvPr/>
          </p:nvSpPr>
          <p:spPr bwMode="auto">
            <a:xfrm flipH="1">
              <a:off x="1066" y="1344"/>
              <a:ext cx="44" cy="226"/>
            </a:xfrm>
            <a:custGeom>
              <a:avLst/>
              <a:gdLst/>
              <a:ahLst/>
              <a:cxnLst>
                <a:cxn ang="0">
                  <a:pos x="144" y="499"/>
                </a:cxn>
                <a:cxn ang="0">
                  <a:pos x="8" y="363"/>
                </a:cxn>
                <a:cxn ang="0">
                  <a:pos x="190" y="182"/>
                </a:cxn>
                <a:cxn ang="0">
                  <a:pos x="54" y="0"/>
                </a:cxn>
              </a:cxnLst>
              <a:rect l="0" t="0" r="r" b="b"/>
              <a:pathLst>
                <a:path w="198" h="499">
                  <a:moveTo>
                    <a:pt x="144" y="499"/>
                  </a:moveTo>
                  <a:cubicBezTo>
                    <a:pt x="72" y="457"/>
                    <a:pt x="0" y="416"/>
                    <a:pt x="8" y="363"/>
                  </a:cubicBezTo>
                  <a:cubicBezTo>
                    <a:pt x="16" y="310"/>
                    <a:pt x="182" y="242"/>
                    <a:pt x="190" y="182"/>
                  </a:cubicBezTo>
                  <a:cubicBezTo>
                    <a:pt x="198" y="122"/>
                    <a:pt x="54" y="15"/>
                    <a:pt x="54" y="0"/>
                  </a:cubicBezTo>
                </a:path>
              </a:pathLst>
            </a:custGeom>
            <a:noFill/>
            <a:ln w="9525">
              <a:solidFill>
                <a:schemeClr val="hlink"/>
              </a:solidFill>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51" name="Freeform 39"/>
            <p:cNvSpPr>
              <a:spLocks/>
            </p:cNvSpPr>
            <p:nvPr/>
          </p:nvSpPr>
          <p:spPr bwMode="auto">
            <a:xfrm flipH="1">
              <a:off x="1148" y="1344"/>
              <a:ext cx="44" cy="226"/>
            </a:xfrm>
            <a:custGeom>
              <a:avLst/>
              <a:gdLst/>
              <a:ahLst/>
              <a:cxnLst>
                <a:cxn ang="0">
                  <a:pos x="144" y="499"/>
                </a:cxn>
                <a:cxn ang="0">
                  <a:pos x="8" y="363"/>
                </a:cxn>
                <a:cxn ang="0">
                  <a:pos x="190" y="182"/>
                </a:cxn>
                <a:cxn ang="0">
                  <a:pos x="54" y="0"/>
                </a:cxn>
              </a:cxnLst>
              <a:rect l="0" t="0" r="r" b="b"/>
              <a:pathLst>
                <a:path w="198" h="499">
                  <a:moveTo>
                    <a:pt x="144" y="499"/>
                  </a:moveTo>
                  <a:cubicBezTo>
                    <a:pt x="72" y="457"/>
                    <a:pt x="0" y="416"/>
                    <a:pt x="8" y="363"/>
                  </a:cubicBezTo>
                  <a:cubicBezTo>
                    <a:pt x="16" y="310"/>
                    <a:pt x="182" y="242"/>
                    <a:pt x="190" y="182"/>
                  </a:cubicBezTo>
                  <a:cubicBezTo>
                    <a:pt x="198" y="122"/>
                    <a:pt x="54" y="15"/>
                    <a:pt x="54" y="0"/>
                  </a:cubicBezTo>
                </a:path>
              </a:pathLst>
            </a:custGeom>
            <a:noFill/>
            <a:ln w="9525">
              <a:solidFill>
                <a:schemeClr val="hlink"/>
              </a:solidFill>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52" name="Freeform 40"/>
            <p:cNvSpPr>
              <a:spLocks/>
            </p:cNvSpPr>
            <p:nvPr/>
          </p:nvSpPr>
          <p:spPr bwMode="auto">
            <a:xfrm flipH="1">
              <a:off x="1249" y="1344"/>
              <a:ext cx="44" cy="226"/>
            </a:xfrm>
            <a:custGeom>
              <a:avLst/>
              <a:gdLst/>
              <a:ahLst/>
              <a:cxnLst>
                <a:cxn ang="0">
                  <a:pos x="144" y="499"/>
                </a:cxn>
                <a:cxn ang="0">
                  <a:pos x="8" y="363"/>
                </a:cxn>
                <a:cxn ang="0">
                  <a:pos x="190" y="182"/>
                </a:cxn>
                <a:cxn ang="0">
                  <a:pos x="54" y="0"/>
                </a:cxn>
              </a:cxnLst>
              <a:rect l="0" t="0" r="r" b="b"/>
              <a:pathLst>
                <a:path w="198" h="499">
                  <a:moveTo>
                    <a:pt x="144" y="499"/>
                  </a:moveTo>
                  <a:cubicBezTo>
                    <a:pt x="72" y="457"/>
                    <a:pt x="0" y="416"/>
                    <a:pt x="8" y="363"/>
                  </a:cubicBezTo>
                  <a:cubicBezTo>
                    <a:pt x="16" y="310"/>
                    <a:pt x="182" y="242"/>
                    <a:pt x="190" y="182"/>
                  </a:cubicBezTo>
                  <a:cubicBezTo>
                    <a:pt x="198" y="122"/>
                    <a:pt x="54" y="15"/>
                    <a:pt x="54" y="0"/>
                  </a:cubicBezTo>
                </a:path>
              </a:pathLst>
            </a:custGeom>
            <a:noFill/>
            <a:ln w="9525">
              <a:solidFill>
                <a:schemeClr val="hlink"/>
              </a:solidFill>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13353" name="Freeform 41"/>
            <p:cNvSpPr>
              <a:spLocks/>
            </p:cNvSpPr>
            <p:nvPr/>
          </p:nvSpPr>
          <p:spPr bwMode="auto">
            <a:xfrm flipH="1">
              <a:off x="1331" y="1344"/>
              <a:ext cx="44" cy="226"/>
            </a:xfrm>
            <a:custGeom>
              <a:avLst/>
              <a:gdLst/>
              <a:ahLst/>
              <a:cxnLst>
                <a:cxn ang="0">
                  <a:pos x="144" y="499"/>
                </a:cxn>
                <a:cxn ang="0">
                  <a:pos x="8" y="363"/>
                </a:cxn>
                <a:cxn ang="0">
                  <a:pos x="190" y="182"/>
                </a:cxn>
                <a:cxn ang="0">
                  <a:pos x="54" y="0"/>
                </a:cxn>
              </a:cxnLst>
              <a:rect l="0" t="0" r="r" b="b"/>
              <a:pathLst>
                <a:path w="198" h="499">
                  <a:moveTo>
                    <a:pt x="144" y="499"/>
                  </a:moveTo>
                  <a:cubicBezTo>
                    <a:pt x="72" y="457"/>
                    <a:pt x="0" y="416"/>
                    <a:pt x="8" y="363"/>
                  </a:cubicBezTo>
                  <a:cubicBezTo>
                    <a:pt x="16" y="310"/>
                    <a:pt x="182" y="242"/>
                    <a:pt x="190" y="182"/>
                  </a:cubicBezTo>
                  <a:cubicBezTo>
                    <a:pt x="198" y="122"/>
                    <a:pt x="54" y="15"/>
                    <a:pt x="54" y="0"/>
                  </a:cubicBezTo>
                </a:path>
              </a:pathLst>
            </a:custGeom>
            <a:noFill/>
            <a:ln w="9525">
              <a:solidFill>
                <a:schemeClr val="hlink"/>
              </a:solidFill>
              <a:round/>
              <a:headEnd/>
              <a:tailEnd/>
            </a:ln>
            <a:effectLst/>
          </p:spPr>
          <p:txBody>
            <a:bodyPr/>
            <a:lstStyle/>
            <a:p>
              <a:pPr fontAlgn="base">
                <a:spcBef>
                  <a:spcPct val="0"/>
                </a:spcBef>
                <a:spcAft>
                  <a:spcPct val="0"/>
                </a:spcAft>
              </a:pPr>
              <a:endParaRPr lang="ja-JP" altLang="en-US" smtClean="0">
                <a:solidFill>
                  <a:srgbClr val="000000"/>
                </a:solidFill>
              </a:endParaRPr>
            </a:p>
          </p:txBody>
        </p:sp>
      </p:grpSp>
      <p:sp>
        <p:nvSpPr>
          <p:cNvPr id="13354" name="Text Box 42"/>
          <p:cNvSpPr txBox="1">
            <a:spLocks noChangeArrowheads="1"/>
          </p:cNvSpPr>
          <p:nvPr/>
        </p:nvSpPr>
        <p:spPr bwMode="auto">
          <a:xfrm>
            <a:off x="1908175" y="5805488"/>
            <a:ext cx="5530681" cy="46166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400" dirty="0" smtClean="0">
                <a:solidFill>
                  <a:srgbClr val="99CC00"/>
                </a:solidFill>
                <a:latin typeface="Comic Sans MS" pitchFamily="66" charset="0"/>
              </a:rPr>
              <a:t>Hydrological signals in gravity change</a:t>
            </a:r>
          </a:p>
        </p:txBody>
      </p:sp>
      <p:sp>
        <p:nvSpPr>
          <p:cNvPr id="13355" name="AutoShape 43"/>
          <p:cNvSpPr>
            <a:spLocks noChangeArrowheads="1"/>
          </p:cNvSpPr>
          <p:nvPr/>
        </p:nvSpPr>
        <p:spPr bwMode="auto">
          <a:xfrm>
            <a:off x="250825" y="2060575"/>
            <a:ext cx="358775" cy="360363"/>
          </a:xfrm>
          <a:prstGeom prst="sun">
            <a:avLst>
              <a:gd name="adj" fmla="val 25000"/>
            </a:avLst>
          </a:prstGeom>
          <a:solidFill>
            <a:srgbClr val="FFFF00"/>
          </a:solidFill>
          <a:ln w="9525">
            <a:noFill/>
            <a:miter lim="800000"/>
            <a:headEnd/>
            <a:tailEnd/>
          </a:ln>
          <a:effectLst/>
        </p:spPr>
        <p:txBody>
          <a:bodyPr wrap="none" anchor="ctr"/>
          <a:lstStyle/>
          <a:p>
            <a:pPr fontAlgn="base">
              <a:spcBef>
                <a:spcPct val="0"/>
              </a:spcBef>
              <a:spcAft>
                <a:spcPct val="0"/>
              </a:spcAft>
            </a:pPr>
            <a:endParaRPr lang="ja-JP" altLang="en-US" smtClean="0">
              <a:solidFill>
                <a:srgbClr val="000000"/>
              </a:solidFill>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
                                          </p:val>
                                        </p:tav>
                                        <p:tav tm="100000">
                                          <p:val>
                                            <p:strVal val="#ppt_x"/>
                                          </p:val>
                                        </p:tav>
                                      </p:tavLst>
                                    </p:anim>
                                    <p:anim calcmode="lin" valueType="num">
                                      <p:cBhvr>
                                        <p:cTn id="8" dur="1000" fill="hold"/>
                                        <p:tgtEl>
                                          <p:spTgt spid="6"/>
                                        </p:tgtEl>
                                        <p:attrNameLst>
                                          <p:attrName>ppt_y</p:attrName>
                                        </p:attrNameLst>
                                      </p:cBhvr>
                                      <p:tavLst>
                                        <p:tav tm="0">
                                          <p:val>
                                            <p:strVal val="#ppt_y-#ppt_h/2"/>
                                          </p:val>
                                        </p:tav>
                                        <p:tav tm="100000">
                                          <p:val>
                                            <p:strVal val="#ppt_y"/>
                                          </p:val>
                                        </p:tav>
                                      </p:tavLst>
                                    </p:anim>
                                    <p:anim calcmode="lin" valueType="num">
                                      <p:cBhvr>
                                        <p:cTn id="9" dur="1000" fill="hold"/>
                                        <p:tgtEl>
                                          <p:spTgt spid="6"/>
                                        </p:tgtEl>
                                        <p:attrNameLst>
                                          <p:attrName>ppt_w</p:attrName>
                                        </p:attrNameLst>
                                      </p:cBhvr>
                                      <p:tavLst>
                                        <p:tav tm="0">
                                          <p:val>
                                            <p:strVal val="#ppt_w"/>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7" presetClass="entr" presetSubtype="4" fill="hold" grpId="0" nodeType="afterEffect">
                                  <p:stCondLst>
                                    <p:cond delay="0"/>
                                  </p:stCondLst>
                                  <p:childTnLst>
                                    <p:set>
                                      <p:cBhvr>
                                        <p:cTn id="13" dur="1" fill="hold">
                                          <p:stCondLst>
                                            <p:cond delay="0"/>
                                          </p:stCondLst>
                                        </p:cTn>
                                        <p:tgtEl>
                                          <p:spTgt spid="13342"/>
                                        </p:tgtEl>
                                        <p:attrNameLst>
                                          <p:attrName>style.visibility</p:attrName>
                                        </p:attrNameLst>
                                      </p:cBhvr>
                                      <p:to>
                                        <p:strVal val="visible"/>
                                      </p:to>
                                    </p:set>
                                    <p:anim calcmode="lin" valueType="num">
                                      <p:cBhvr>
                                        <p:cTn id="14" dur="1000" fill="hold"/>
                                        <p:tgtEl>
                                          <p:spTgt spid="13342"/>
                                        </p:tgtEl>
                                        <p:attrNameLst>
                                          <p:attrName>ppt_x</p:attrName>
                                        </p:attrNameLst>
                                      </p:cBhvr>
                                      <p:tavLst>
                                        <p:tav tm="0">
                                          <p:val>
                                            <p:strVal val="#ppt_x"/>
                                          </p:val>
                                        </p:tav>
                                        <p:tav tm="100000">
                                          <p:val>
                                            <p:strVal val="#ppt_x"/>
                                          </p:val>
                                        </p:tav>
                                      </p:tavLst>
                                    </p:anim>
                                    <p:anim calcmode="lin" valueType="num">
                                      <p:cBhvr>
                                        <p:cTn id="15" dur="1000" fill="hold"/>
                                        <p:tgtEl>
                                          <p:spTgt spid="13342"/>
                                        </p:tgtEl>
                                        <p:attrNameLst>
                                          <p:attrName>ppt_y</p:attrName>
                                        </p:attrNameLst>
                                      </p:cBhvr>
                                      <p:tavLst>
                                        <p:tav tm="0">
                                          <p:val>
                                            <p:strVal val="#ppt_y+#ppt_h/2"/>
                                          </p:val>
                                        </p:tav>
                                        <p:tav tm="100000">
                                          <p:val>
                                            <p:strVal val="#ppt_y"/>
                                          </p:val>
                                        </p:tav>
                                      </p:tavLst>
                                    </p:anim>
                                    <p:anim calcmode="lin" valueType="num">
                                      <p:cBhvr>
                                        <p:cTn id="16" dur="1000" fill="hold"/>
                                        <p:tgtEl>
                                          <p:spTgt spid="13342"/>
                                        </p:tgtEl>
                                        <p:attrNameLst>
                                          <p:attrName>ppt_w</p:attrName>
                                        </p:attrNameLst>
                                      </p:cBhvr>
                                      <p:tavLst>
                                        <p:tav tm="0">
                                          <p:val>
                                            <p:strVal val="#ppt_w"/>
                                          </p:val>
                                        </p:tav>
                                        <p:tav tm="100000">
                                          <p:val>
                                            <p:strVal val="#ppt_w"/>
                                          </p:val>
                                        </p:tav>
                                      </p:tavLst>
                                    </p:anim>
                                    <p:anim calcmode="lin" valueType="num">
                                      <p:cBhvr>
                                        <p:cTn id="17" dur="1000" fill="hold"/>
                                        <p:tgtEl>
                                          <p:spTgt spid="13342"/>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ID="1" presetClass="exit" presetSubtype="0" fill="hold" nodeType="after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7" presetClass="exit" presetSubtype="4" fill="hold" grpId="1" nodeType="withEffect">
                                  <p:stCondLst>
                                    <p:cond delay="500"/>
                                  </p:stCondLst>
                                  <p:childTnLst>
                                    <p:anim calcmode="lin" valueType="num">
                                      <p:cBhvr>
                                        <p:cTn id="22" dur="2000"/>
                                        <p:tgtEl>
                                          <p:spTgt spid="13342"/>
                                        </p:tgtEl>
                                        <p:attrNameLst>
                                          <p:attrName>ppt_x</p:attrName>
                                        </p:attrNameLst>
                                      </p:cBhvr>
                                      <p:tavLst>
                                        <p:tav tm="0">
                                          <p:val>
                                            <p:strVal val="ppt_x"/>
                                          </p:val>
                                        </p:tav>
                                        <p:tav tm="100000">
                                          <p:val>
                                            <p:strVal val="ppt_x"/>
                                          </p:val>
                                        </p:tav>
                                      </p:tavLst>
                                    </p:anim>
                                    <p:anim calcmode="lin" valueType="num">
                                      <p:cBhvr>
                                        <p:cTn id="23" dur="2000"/>
                                        <p:tgtEl>
                                          <p:spTgt spid="13342"/>
                                        </p:tgtEl>
                                        <p:attrNameLst>
                                          <p:attrName>ppt_y</p:attrName>
                                        </p:attrNameLst>
                                      </p:cBhvr>
                                      <p:tavLst>
                                        <p:tav tm="0">
                                          <p:val>
                                            <p:strVal val="ppt_y"/>
                                          </p:val>
                                        </p:tav>
                                        <p:tav tm="100000">
                                          <p:val>
                                            <p:strVal val="ppt_y+ppt_h/2"/>
                                          </p:val>
                                        </p:tav>
                                      </p:tavLst>
                                    </p:anim>
                                    <p:anim calcmode="lin" valueType="num">
                                      <p:cBhvr>
                                        <p:cTn id="24" dur="2000"/>
                                        <p:tgtEl>
                                          <p:spTgt spid="13342"/>
                                        </p:tgtEl>
                                        <p:attrNameLst>
                                          <p:attrName>ppt_w</p:attrName>
                                        </p:attrNameLst>
                                      </p:cBhvr>
                                      <p:tavLst>
                                        <p:tav tm="0">
                                          <p:val>
                                            <p:strVal val="ppt_w"/>
                                          </p:val>
                                        </p:tav>
                                        <p:tav tm="100000">
                                          <p:val>
                                            <p:strVal val="ppt_w"/>
                                          </p:val>
                                        </p:tav>
                                      </p:tavLst>
                                    </p:anim>
                                    <p:anim calcmode="lin" valueType="num">
                                      <p:cBhvr>
                                        <p:cTn id="25" dur="2000"/>
                                        <p:tgtEl>
                                          <p:spTgt spid="13342"/>
                                        </p:tgtEl>
                                        <p:attrNameLst>
                                          <p:attrName>ppt_h</p:attrName>
                                        </p:attrNameLst>
                                      </p:cBhvr>
                                      <p:tavLst>
                                        <p:tav tm="0">
                                          <p:val>
                                            <p:strVal val="ppt_h"/>
                                          </p:val>
                                        </p:tav>
                                        <p:tav tm="100000">
                                          <p:val>
                                            <p:fltVal val="0"/>
                                          </p:val>
                                        </p:tav>
                                      </p:tavLst>
                                    </p:anim>
                                    <p:set>
                                      <p:cBhvr>
                                        <p:cTn id="26" dur="1" fill="hold">
                                          <p:stCondLst>
                                            <p:cond delay="1999"/>
                                          </p:stCondLst>
                                        </p:cTn>
                                        <p:tgtEl>
                                          <p:spTgt spid="13342"/>
                                        </p:tgtEl>
                                        <p:attrNameLst>
                                          <p:attrName>style.visibility</p:attrName>
                                        </p:attrNameLst>
                                      </p:cBhvr>
                                      <p:to>
                                        <p:strVal val="hidden"/>
                                      </p:to>
                                    </p:set>
                                  </p:childTnLst>
                                </p:cTn>
                              </p:par>
                              <p:par>
                                <p:cTn id="27" presetID="47" presetClass="entr" presetSubtype="0" fill="hold" grpId="0" nodeType="withEffect">
                                  <p:stCondLst>
                                    <p:cond delay="500"/>
                                  </p:stCondLst>
                                  <p:childTnLst>
                                    <p:set>
                                      <p:cBhvr>
                                        <p:cTn id="28" dur="1" fill="hold">
                                          <p:stCondLst>
                                            <p:cond delay="0"/>
                                          </p:stCondLst>
                                        </p:cTn>
                                        <p:tgtEl>
                                          <p:spTgt spid="13335"/>
                                        </p:tgtEl>
                                        <p:attrNameLst>
                                          <p:attrName>style.visibility</p:attrName>
                                        </p:attrNameLst>
                                      </p:cBhvr>
                                      <p:to>
                                        <p:strVal val="visible"/>
                                      </p:to>
                                    </p:set>
                                    <p:animEffect transition="in" filter="fade">
                                      <p:cBhvr>
                                        <p:cTn id="29" dur="2000"/>
                                        <p:tgtEl>
                                          <p:spTgt spid="13335"/>
                                        </p:tgtEl>
                                      </p:cBhvr>
                                    </p:animEffect>
                                    <p:anim calcmode="lin" valueType="num">
                                      <p:cBhvr>
                                        <p:cTn id="30" dur="2000" fill="hold"/>
                                        <p:tgtEl>
                                          <p:spTgt spid="13335"/>
                                        </p:tgtEl>
                                        <p:attrNameLst>
                                          <p:attrName>ppt_x</p:attrName>
                                        </p:attrNameLst>
                                      </p:cBhvr>
                                      <p:tavLst>
                                        <p:tav tm="0">
                                          <p:val>
                                            <p:strVal val="#ppt_x"/>
                                          </p:val>
                                        </p:tav>
                                        <p:tav tm="100000">
                                          <p:val>
                                            <p:strVal val="#ppt_x"/>
                                          </p:val>
                                        </p:tav>
                                      </p:tavLst>
                                    </p:anim>
                                    <p:anim calcmode="lin" valueType="num">
                                      <p:cBhvr>
                                        <p:cTn id="31" dur="2000" fill="hold"/>
                                        <p:tgtEl>
                                          <p:spTgt spid="1333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5.55556E-7 -3.98844E-6 L -0.62778 -0.04531 " pathEditMode="relative" rAng="0" ptsTypes="AA">
                                      <p:cBhvr>
                                        <p:cTn id="35" dur="2000" fill="hold"/>
                                        <p:tgtEl>
                                          <p:spTgt spid="4"/>
                                        </p:tgtEl>
                                        <p:attrNameLst>
                                          <p:attrName>ppt_x</p:attrName>
                                          <p:attrName>ppt_y</p:attrName>
                                        </p:attrNameLst>
                                      </p:cBhvr>
                                      <p:rCtr x="-314" y="-23"/>
                                    </p:animMotion>
                                  </p:childTnLst>
                                </p:cTn>
                              </p:par>
                            </p:childTnLst>
                          </p:cTn>
                        </p:par>
                        <p:par>
                          <p:cTn id="36" fill="hold">
                            <p:stCondLst>
                              <p:cond delay="2000"/>
                            </p:stCondLst>
                            <p:childTnLst>
                              <p:par>
                                <p:cTn id="37" presetID="17" presetClass="entr" presetSubtype="1"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ppt_h/2"/>
                                          </p:val>
                                        </p:tav>
                                        <p:tav tm="100000">
                                          <p:val>
                                            <p:strVal val="#ppt_y"/>
                                          </p:val>
                                        </p:tav>
                                      </p:tavLst>
                                    </p:anim>
                                    <p:anim calcmode="lin" valueType="num">
                                      <p:cBhvr>
                                        <p:cTn id="41" dur="1000" fill="hold"/>
                                        <p:tgtEl>
                                          <p:spTgt spid="5"/>
                                        </p:tgtEl>
                                        <p:attrNameLst>
                                          <p:attrName>ppt_w</p:attrName>
                                        </p:attrNameLst>
                                      </p:cBhvr>
                                      <p:tavLst>
                                        <p:tav tm="0">
                                          <p:val>
                                            <p:strVal val="#ppt_w"/>
                                          </p:val>
                                        </p:tav>
                                        <p:tav tm="100000">
                                          <p:val>
                                            <p:strVal val="#ppt_w"/>
                                          </p:val>
                                        </p:tav>
                                      </p:tavLst>
                                    </p:anim>
                                    <p:anim calcmode="lin" valueType="num">
                                      <p:cBhvr>
                                        <p:cTn id="42" dur="1000" fill="hold"/>
                                        <p:tgtEl>
                                          <p:spTgt spid="5"/>
                                        </p:tgtEl>
                                        <p:attrNameLst>
                                          <p:attrName>ppt_h</p:attrName>
                                        </p:attrNameLst>
                                      </p:cBhvr>
                                      <p:tavLst>
                                        <p:tav tm="0">
                                          <p:val>
                                            <p:fltVal val="0"/>
                                          </p:val>
                                        </p:tav>
                                        <p:tav tm="100000">
                                          <p:val>
                                            <p:strVal val="#ppt_h"/>
                                          </p:val>
                                        </p:tav>
                                      </p:tavLst>
                                    </p:anim>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13343"/>
                                        </p:tgtEl>
                                        <p:attrNameLst>
                                          <p:attrName>style.visibility</p:attrName>
                                        </p:attrNameLst>
                                      </p:cBhvr>
                                      <p:to>
                                        <p:strVal val="visible"/>
                                      </p:to>
                                    </p:set>
                                    <p:animEffect transition="in" filter="fade">
                                      <p:cBhvr>
                                        <p:cTn id="46" dur="1000"/>
                                        <p:tgtEl>
                                          <p:spTgt spid="13343"/>
                                        </p:tgtEl>
                                      </p:cBhvr>
                                    </p:animEffect>
                                  </p:childTnLst>
                                </p:cTn>
                              </p:par>
                            </p:childTnLst>
                          </p:cTn>
                        </p:par>
                        <p:par>
                          <p:cTn id="47" fill="hold">
                            <p:stCondLst>
                              <p:cond delay="4000"/>
                            </p:stCondLst>
                            <p:childTnLst>
                              <p:par>
                                <p:cTn id="48" presetID="1" presetClass="exit" presetSubtype="0" fill="hold" nodeType="afterEffect">
                                  <p:stCondLst>
                                    <p:cond delay="0"/>
                                  </p:stCondLst>
                                  <p:childTnLst>
                                    <p:set>
                                      <p:cBhvr>
                                        <p:cTn id="49" dur="1" fill="hold">
                                          <p:stCondLst>
                                            <p:cond delay="0"/>
                                          </p:stCondLst>
                                        </p:cTn>
                                        <p:tgtEl>
                                          <p:spTgt spid="5"/>
                                        </p:tgtEl>
                                        <p:attrNameLst>
                                          <p:attrName>style.visibility</p:attrName>
                                        </p:attrNameLst>
                                      </p:cBhvr>
                                      <p:to>
                                        <p:strVal val="hidden"/>
                                      </p:to>
                                    </p:set>
                                  </p:childTnLst>
                                </p:cTn>
                              </p:par>
                            </p:childTnLst>
                          </p:cTn>
                        </p:par>
                        <p:par>
                          <p:cTn id="50" fill="hold">
                            <p:stCondLst>
                              <p:cond delay="4000"/>
                            </p:stCondLst>
                            <p:childTnLst>
                              <p:par>
                                <p:cTn id="51" presetID="10" presetClass="exit" presetSubtype="0" fill="hold" nodeType="afterEffect">
                                  <p:stCondLst>
                                    <p:cond delay="0"/>
                                  </p:stCondLst>
                                  <p:childTnLst>
                                    <p:animEffect transition="out" filter="fade">
                                      <p:cBhvr>
                                        <p:cTn id="52" dur="2000"/>
                                        <p:tgtEl>
                                          <p:spTgt spid="4"/>
                                        </p:tgtEl>
                                      </p:cBhvr>
                                    </p:animEffect>
                                    <p:set>
                                      <p:cBhvr>
                                        <p:cTn id="53" dur="1" fill="hold">
                                          <p:stCondLst>
                                            <p:cond delay="1999"/>
                                          </p:stCondLst>
                                        </p:cTn>
                                        <p:tgtEl>
                                          <p:spTgt spid="4"/>
                                        </p:tgtEl>
                                        <p:attrNameLst>
                                          <p:attrName>style.visibility</p:attrName>
                                        </p:attrNameLst>
                                      </p:cBhvr>
                                      <p:to>
                                        <p:strVal val="hidden"/>
                                      </p:to>
                                    </p:set>
                                  </p:childTnLst>
                                </p:cTn>
                              </p:par>
                              <p:par>
                                <p:cTn id="54" presetID="42" presetClass="entr" presetSubtype="0" fill="hold" grpId="0" nodeType="withEffect">
                                  <p:stCondLst>
                                    <p:cond delay="0"/>
                                  </p:stCondLst>
                                  <p:childTnLst>
                                    <p:set>
                                      <p:cBhvr>
                                        <p:cTn id="55" dur="1" fill="hold">
                                          <p:stCondLst>
                                            <p:cond delay="0"/>
                                          </p:stCondLst>
                                        </p:cTn>
                                        <p:tgtEl>
                                          <p:spTgt spid="13329"/>
                                        </p:tgtEl>
                                        <p:attrNameLst>
                                          <p:attrName>style.visibility</p:attrName>
                                        </p:attrNameLst>
                                      </p:cBhvr>
                                      <p:to>
                                        <p:strVal val="visible"/>
                                      </p:to>
                                    </p:set>
                                    <p:animEffect transition="in" filter="fade">
                                      <p:cBhvr>
                                        <p:cTn id="56" dur="2000"/>
                                        <p:tgtEl>
                                          <p:spTgt spid="13329"/>
                                        </p:tgtEl>
                                      </p:cBhvr>
                                    </p:animEffect>
                                    <p:anim calcmode="lin" valueType="num">
                                      <p:cBhvr>
                                        <p:cTn id="57" dur="2000" fill="hold"/>
                                        <p:tgtEl>
                                          <p:spTgt spid="13329"/>
                                        </p:tgtEl>
                                        <p:attrNameLst>
                                          <p:attrName>ppt_x</p:attrName>
                                        </p:attrNameLst>
                                      </p:cBhvr>
                                      <p:tavLst>
                                        <p:tav tm="0">
                                          <p:val>
                                            <p:strVal val="#ppt_x"/>
                                          </p:val>
                                        </p:tav>
                                        <p:tav tm="100000">
                                          <p:val>
                                            <p:strVal val="#ppt_x"/>
                                          </p:val>
                                        </p:tav>
                                      </p:tavLst>
                                    </p:anim>
                                    <p:anim calcmode="lin" valueType="num">
                                      <p:cBhvr>
                                        <p:cTn id="58" dur="2000" fill="hold"/>
                                        <p:tgtEl>
                                          <p:spTgt spid="133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344"/>
                                        </p:tgtEl>
                                        <p:attrNameLst>
                                          <p:attrName>style.visibility</p:attrName>
                                        </p:attrNameLst>
                                      </p:cBhvr>
                                      <p:to>
                                        <p:strVal val="visible"/>
                                      </p:to>
                                    </p:set>
                                    <p:animEffect transition="in" filter="fade">
                                      <p:cBhvr>
                                        <p:cTn id="63" dur="1000"/>
                                        <p:tgtEl>
                                          <p:spTgt spid="13344"/>
                                        </p:tgtEl>
                                      </p:cBhvr>
                                    </p:animEffect>
                                    <p:anim calcmode="lin" valueType="num">
                                      <p:cBhvr>
                                        <p:cTn id="64" dur="1000" fill="hold"/>
                                        <p:tgtEl>
                                          <p:spTgt spid="13344"/>
                                        </p:tgtEl>
                                        <p:attrNameLst>
                                          <p:attrName>ppt_x</p:attrName>
                                        </p:attrNameLst>
                                      </p:cBhvr>
                                      <p:tavLst>
                                        <p:tav tm="0">
                                          <p:val>
                                            <p:strVal val="#ppt_x"/>
                                          </p:val>
                                        </p:tav>
                                        <p:tav tm="100000">
                                          <p:val>
                                            <p:strVal val="#ppt_x"/>
                                          </p:val>
                                        </p:tav>
                                      </p:tavLst>
                                    </p:anim>
                                    <p:anim calcmode="lin" valueType="num">
                                      <p:cBhvr>
                                        <p:cTn id="65" dur="1000" fill="hold"/>
                                        <p:tgtEl>
                                          <p:spTgt spid="1334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3355"/>
                                        </p:tgtEl>
                                        <p:attrNameLst>
                                          <p:attrName>style.visibility</p:attrName>
                                        </p:attrNameLst>
                                      </p:cBhvr>
                                      <p:to>
                                        <p:strVal val="visible"/>
                                      </p:to>
                                    </p:set>
                                    <p:animEffect transition="in" filter="fade">
                                      <p:cBhvr>
                                        <p:cTn id="68" dur="1000"/>
                                        <p:tgtEl>
                                          <p:spTgt spid="13355"/>
                                        </p:tgtEl>
                                      </p:cBhvr>
                                    </p:animEffect>
                                    <p:anim calcmode="lin" valueType="num">
                                      <p:cBhvr>
                                        <p:cTn id="69" dur="1000" fill="hold"/>
                                        <p:tgtEl>
                                          <p:spTgt spid="13355"/>
                                        </p:tgtEl>
                                        <p:attrNameLst>
                                          <p:attrName>ppt_x</p:attrName>
                                        </p:attrNameLst>
                                      </p:cBhvr>
                                      <p:tavLst>
                                        <p:tav tm="0">
                                          <p:val>
                                            <p:strVal val="#ppt_x"/>
                                          </p:val>
                                        </p:tav>
                                        <p:tav tm="100000">
                                          <p:val>
                                            <p:strVal val="#ppt_x"/>
                                          </p:val>
                                        </p:tav>
                                      </p:tavLst>
                                    </p:anim>
                                    <p:anim calcmode="lin" valueType="num">
                                      <p:cBhvr>
                                        <p:cTn id="70" dur="1000" fill="hold"/>
                                        <p:tgtEl>
                                          <p:spTgt spid="13355"/>
                                        </p:tgtEl>
                                        <p:attrNameLst>
                                          <p:attrName>ppt_y</p:attrName>
                                        </p:attrNameLst>
                                      </p:cBhvr>
                                      <p:tavLst>
                                        <p:tav tm="0">
                                          <p:val>
                                            <p:strVal val="#ppt_y+.1"/>
                                          </p:val>
                                        </p:tav>
                                        <p:tav tm="100000">
                                          <p:val>
                                            <p:strVal val="#ppt_y"/>
                                          </p:val>
                                        </p:tav>
                                      </p:tavLst>
                                    </p:anim>
                                  </p:childTnLst>
                                </p:cTn>
                              </p:par>
                              <p:par>
                                <p:cTn id="71" presetID="10"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3000"/>
                                        <p:tgtEl>
                                          <p:spTgt spid="7"/>
                                        </p:tgtEl>
                                      </p:cBhvr>
                                    </p:animEffect>
                                  </p:childTnLst>
                                </p:cTn>
                              </p:par>
                              <p:par>
                                <p:cTn id="74" presetID="10" presetClass="exit" presetSubtype="0" fill="hold" grpId="1" nodeType="withEffect">
                                  <p:stCondLst>
                                    <p:cond delay="1000"/>
                                  </p:stCondLst>
                                  <p:childTnLst>
                                    <p:animEffect transition="out" filter="fade">
                                      <p:cBhvr>
                                        <p:cTn id="75" dur="5000"/>
                                        <p:tgtEl>
                                          <p:spTgt spid="13343"/>
                                        </p:tgtEl>
                                      </p:cBhvr>
                                    </p:animEffect>
                                    <p:set>
                                      <p:cBhvr>
                                        <p:cTn id="76" dur="1" fill="hold">
                                          <p:stCondLst>
                                            <p:cond delay="4999"/>
                                          </p:stCondLst>
                                        </p:cTn>
                                        <p:tgtEl>
                                          <p:spTgt spid="133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p:bldP spid="13335" grpId="0"/>
      <p:bldP spid="13342" grpId="0" animBg="1"/>
      <p:bldP spid="13342" grpId="1" animBg="1"/>
      <p:bldP spid="13343" grpId="0" animBg="1"/>
      <p:bldP spid="13343" grpId="1" animBg="1"/>
      <p:bldP spid="13344" grpId="0"/>
      <p:bldP spid="133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9381C"/>
        </a:solidFill>
        <a:effectLst/>
      </p:bgPr>
    </p:bg>
    <p:spTree>
      <p:nvGrpSpPr>
        <p:cNvPr id="1" name=""/>
        <p:cNvGrpSpPr/>
        <p:nvPr/>
      </p:nvGrpSpPr>
      <p:grpSpPr>
        <a:xfrm>
          <a:off x="0" y="0"/>
          <a:ext cx="0" cy="0"/>
          <a:chOff x="0" y="0"/>
          <a:chExt cx="0" cy="0"/>
        </a:xfrm>
      </p:grpSpPr>
      <p:sp>
        <p:nvSpPr>
          <p:cNvPr id="5" name="テキスト ボックス 4"/>
          <p:cNvSpPr txBox="1"/>
          <p:nvPr/>
        </p:nvSpPr>
        <p:spPr>
          <a:xfrm>
            <a:off x="1331640" y="2780928"/>
            <a:ext cx="6590266" cy="523220"/>
          </a:xfrm>
          <a:prstGeom prst="rect">
            <a:avLst/>
          </a:prstGeom>
          <a:noFill/>
        </p:spPr>
        <p:txBody>
          <a:bodyPr wrap="none" rtlCol="0">
            <a:spAutoFit/>
          </a:bodyPr>
          <a:lstStyle/>
          <a:p>
            <a:r>
              <a:rPr kumimoji="1" lang="en-US" altLang="ja-JP" sz="2800" dirty="0" smtClean="0">
                <a:solidFill>
                  <a:srgbClr val="92D050"/>
                </a:solidFill>
                <a:latin typeface="Comic Sans MS" pitchFamily="66" charset="0"/>
              </a:rPr>
              <a:t>Not </a:t>
            </a:r>
            <a:r>
              <a:rPr kumimoji="1" lang="en-US" altLang="ja-JP" sz="2800" dirty="0" smtClean="0">
                <a:solidFill>
                  <a:srgbClr val="92D050"/>
                </a:solidFill>
                <a:latin typeface="Comic Sans MS" pitchFamily="66" charset="0"/>
              </a:rPr>
              <a:t>only </a:t>
            </a:r>
            <a:r>
              <a:rPr kumimoji="1" lang="en-US" altLang="ja-JP" sz="2800" dirty="0" smtClean="0">
                <a:solidFill>
                  <a:srgbClr val="92D050"/>
                </a:solidFill>
                <a:latin typeface="Comic Sans MS" pitchFamily="66" charset="0"/>
              </a:rPr>
              <a:t>seasonal, but also interannual</a:t>
            </a:r>
            <a:endParaRPr kumimoji="1" lang="ja-JP" altLang="en-US" sz="2800" dirty="0">
              <a:solidFill>
                <a:srgbClr val="92D050"/>
              </a:solidFill>
              <a:latin typeface="Comic Sans MS" pitchFamily="66"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290" name="Picture 2" descr="Ropelewski"/>
          <p:cNvPicPr>
            <a:picLocks noChangeAspect="1" noChangeArrowheads="1"/>
          </p:cNvPicPr>
          <p:nvPr/>
        </p:nvPicPr>
        <p:blipFill>
          <a:blip r:embed="rId2" cstate="print"/>
          <a:srcRect/>
          <a:stretch>
            <a:fillRect/>
          </a:stretch>
        </p:blipFill>
        <p:spPr bwMode="auto">
          <a:xfrm>
            <a:off x="71438" y="1436688"/>
            <a:ext cx="8893175" cy="4440237"/>
          </a:xfrm>
          <a:prstGeom prst="rect">
            <a:avLst/>
          </a:prstGeom>
          <a:noFill/>
          <a:ln w="9525">
            <a:solidFill>
              <a:srgbClr val="4D4D4D"/>
            </a:solidFill>
            <a:miter lim="800000"/>
            <a:headEnd/>
            <a:tailEnd/>
          </a:ln>
          <a:effectLst>
            <a:outerShdw dist="107763" dir="2700000" algn="ctr" rotWithShape="0">
              <a:schemeClr val="tx1">
                <a:alpha val="50000"/>
              </a:schemeClr>
            </a:outerShdw>
          </a:effectLst>
        </p:spPr>
      </p:pic>
      <p:sp>
        <p:nvSpPr>
          <p:cNvPr id="12291" name="Text Box 3"/>
          <p:cNvSpPr txBox="1">
            <a:spLocks noChangeArrowheads="1"/>
          </p:cNvSpPr>
          <p:nvPr/>
        </p:nvSpPr>
        <p:spPr bwMode="auto">
          <a:xfrm>
            <a:off x="36513" y="6165850"/>
            <a:ext cx="9144000" cy="581025"/>
          </a:xfrm>
          <a:prstGeom prst="rect">
            <a:avLst/>
          </a:prstGeom>
          <a:noFill/>
          <a:ln w="9525">
            <a:noFill/>
            <a:miter lim="800000"/>
            <a:headEnd/>
            <a:tailEnd/>
          </a:ln>
          <a:effectLst/>
        </p:spPr>
        <p:txBody>
          <a:bodyPr>
            <a:spAutoFit/>
          </a:bodyPr>
          <a:lstStyle/>
          <a:p>
            <a:r>
              <a:rPr lang="en-US" altLang="ja-JP" sz="1600">
                <a:latin typeface="Comic Sans MS" pitchFamily="66" charset="0"/>
              </a:rPr>
              <a:t>Ropelewski, C.F. and M.S. Halpert, Global and regional scale precipitation patterns associated with the El Niño/Southern Oscillations, Month. Weather Rev., 115, 1606-1626, 1987.</a:t>
            </a:r>
          </a:p>
        </p:txBody>
      </p:sp>
      <p:sp>
        <p:nvSpPr>
          <p:cNvPr id="12292" name="Text Box 4"/>
          <p:cNvSpPr txBox="1">
            <a:spLocks noChangeArrowheads="1"/>
          </p:cNvSpPr>
          <p:nvPr/>
        </p:nvSpPr>
        <p:spPr bwMode="auto">
          <a:xfrm>
            <a:off x="2268538" y="404813"/>
            <a:ext cx="5128327" cy="461665"/>
          </a:xfrm>
          <a:prstGeom prst="rect">
            <a:avLst/>
          </a:prstGeom>
          <a:noFill/>
          <a:ln w="9525">
            <a:noFill/>
            <a:miter lim="800000"/>
            <a:headEnd/>
            <a:tailEnd/>
          </a:ln>
          <a:effectLst/>
        </p:spPr>
        <p:txBody>
          <a:bodyPr wrap="none">
            <a:spAutoFit/>
          </a:bodyPr>
          <a:lstStyle/>
          <a:p>
            <a:r>
              <a:rPr lang="en-US" altLang="ja-JP" sz="2400" dirty="0" smtClean="0">
                <a:latin typeface="Comic Sans MS" pitchFamily="66" charset="0"/>
              </a:rPr>
              <a:t>Precipitation </a:t>
            </a:r>
            <a:r>
              <a:rPr lang="en-US" altLang="ja-JP" sz="2400" dirty="0">
                <a:latin typeface="Comic Sans MS" pitchFamily="66" charset="0"/>
              </a:rPr>
              <a:t>Anomalies by ENSO</a:t>
            </a:r>
          </a:p>
        </p:txBody>
      </p:sp>
      <p:sp>
        <p:nvSpPr>
          <p:cNvPr id="12293" name="Freeform 5"/>
          <p:cNvSpPr>
            <a:spLocks/>
          </p:cNvSpPr>
          <p:nvPr/>
        </p:nvSpPr>
        <p:spPr bwMode="auto">
          <a:xfrm>
            <a:off x="1368425" y="4076700"/>
            <a:ext cx="661988" cy="606425"/>
          </a:xfrm>
          <a:custGeom>
            <a:avLst/>
            <a:gdLst/>
            <a:ahLst/>
            <a:cxnLst>
              <a:cxn ang="0">
                <a:pos x="7" y="47"/>
              </a:cxn>
              <a:cxn ang="0">
                <a:pos x="68" y="227"/>
              </a:cxn>
              <a:cxn ang="0">
                <a:pos x="208" y="367"/>
              </a:cxn>
              <a:cxn ang="0">
                <a:pos x="385" y="318"/>
              </a:cxn>
              <a:cxn ang="0">
                <a:pos x="400" y="166"/>
              </a:cxn>
              <a:cxn ang="0">
                <a:pos x="294" y="46"/>
              </a:cxn>
              <a:cxn ang="0">
                <a:pos x="113" y="0"/>
              </a:cxn>
              <a:cxn ang="0">
                <a:pos x="7" y="47"/>
              </a:cxn>
            </a:cxnLst>
            <a:rect l="0" t="0" r="r" b="b"/>
            <a:pathLst>
              <a:path w="417" h="382">
                <a:moveTo>
                  <a:pt x="7" y="47"/>
                </a:moveTo>
                <a:cubicBezTo>
                  <a:pt x="0" y="85"/>
                  <a:pt x="35" y="174"/>
                  <a:pt x="68" y="227"/>
                </a:cubicBezTo>
                <a:cubicBezTo>
                  <a:pt x="101" y="280"/>
                  <a:pt x="155" y="352"/>
                  <a:pt x="208" y="367"/>
                </a:cubicBezTo>
                <a:cubicBezTo>
                  <a:pt x="261" y="382"/>
                  <a:pt x="353" y="351"/>
                  <a:pt x="385" y="318"/>
                </a:cubicBezTo>
                <a:cubicBezTo>
                  <a:pt x="417" y="285"/>
                  <a:pt x="415" y="211"/>
                  <a:pt x="400" y="166"/>
                </a:cubicBezTo>
                <a:cubicBezTo>
                  <a:pt x="385" y="121"/>
                  <a:pt x="342" y="74"/>
                  <a:pt x="294" y="46"/>
                </a:cubicBezTo>
                <a:cubicBezTo>
                  <a:pt x="246" y="18"/>
                  <a:pt x="161" y="0"/>
                  <a:pt x="113" y="0"/>
                </a:cubicBezTo>
                <a:cubicBezTo>
                  <a:pt x="65" y="0"/>
                  <a:pt x="14" y="9"/>
                  <a:pt x="7" y="47"/>
                </a:cubicBezTo>
                <a:close/>
              </a:path>
            </a:pathLst>
          </a:custGeom>
          <a:solidFill>
            <a:srgbClr val="333399">
              <a:alpha val="50000"/>
            </a:srgbClr>
          </a:solidFill>
          <a:ln w="9525">
            <a:noFill/>
            <a:round/>
            <a:headEnd/>
            <a:tailEnd/>
          </a:ln>
          <a:effectLst/>
        </p:spPr>
        <p:txBody>
          <a:bodyPr/>
          <a:lstStyle/>
          <a:p>
            <a:endParaRPr lang="ja-JP" altLang="en-US"/>
          </a:p>
        </p:txBody>
      </p:sp>
      <p:sp>
        <p:nvSpPr>
          <p:cNvPr id="12294" name="Freeform 6"/>
          <p:cNvSpPr>
            <a:spLocks/>
          </p:cNvSpPr>
          <p:nvPr/>
        </p:nvSpPr>
        <p:spPr bwMode="auto">
          <a:xfrm>
            <a:off x="2457450" y="3159125"/>
            <a:ext cx="446088" cy="415925"/>
          </a:xfrm>
          <a:custGeom>
            <a:avLst/>
            <a:gdLst/>
            <a:ahLst/>
            <a:cxnLst>
              <a:cxn ang="0">
                <a:pos x="52" y="40"/>
              </a:cxn>
              <a:cxn ang="0">
                <a:pos x="6" y="149"/>
              </a:cxn>
              <a:cxn ang="0">
                <a:pos x="89" y="259"/>
              </a:cxn>
              <a:cxn ang="0">
                <a:pos x="220" y="170"/>
              </a:cxn>
              <a:cxn ang="0">
                <a:pos x="281" y="31"/>
              </a:cxn>
              <a:cxn ang="0">
                <a:pos x="217" y="3"/>
              </a:cxn>
              <a:cxn ang="0">
                <a:pos x="107" y="12"/>
              </a:cxn>
              <a:cxn ang="0">
                <a:pos x="52" y="40"/>
              </a:cxn>
            </a:cxnLst>
            <a:rect l="0" t="0" r="r" b="b"/>
            <a:pathLst>
              <a:path w="281" h="262">
                <a:moveTo>
                  <a:pt x="52" y="40"/>
                </a:moveTo>
                <a:cubicBezTo>
                  <a:pt x="62" y="89"/>
                  <a:pt x="0" y="113"/>
                  <a:pt x="6" y="149"/>
                </a:cubicBezTo>
                <a:cubicBezTo>
                  <a:pt x="12" y="185"/>
                  <a:pt x="53" y="256"/>
                  <a:pt x="89" y="259"/>
                </a:cubicBezTo>
                <a:cubicBezTo>
                  <a:pt x="125" y="262"/>
                  <a:pt x="188" y="208"/>
                  <a:pt x="220" y="170"/>
                </a:cubicBezTo>
                <a:cubicBezTo>
                  <a:pt x="252" y="132"/>
                  <a:pt x="281" y="59"/>
                  <a:pt x="281" y="31"/>
                </a:cubicBezTo>
                <a:cubicBezTo>
                  <a:pt x="281" y="3"/>
                  <a:pt x="246" y="6"/>
                  <a:pt x="217" y="3"/>
                </a:cubicBezTo>
                <a:cubicBezTo>
                  <a:pt x="188" y="0"/>
                  <a:pt x="134" y="6"/>
                  <a:pt x="107" y="12"/>
                </a:cubicBezTo>
                <a:cubicBezTo>
                  <a:pt x="80" y="18"/>
                  <a:pt x="64" y="34"/>
                  <a:pt x="52" y="40"/>
                </a:cubicBezTo>
                <a:close/>
              </a:path>
            </a:pathLst>
          </a:custGeom>
          <a:solidFill>
            <a:srgbClr val="333399">
              <a:alpha val="50000"/>
            </a:srgbClr>
          </a:solidFill>
          <a:ln w="9525">
            <a:noFill/>
            <a:round/>
            <a:headEnd/>
            <a:tailEnd/>
          </a:ln>
          <a:effectLst/>
        </p:spPr>
        <p:txBody>
          <a:bodyPr/>
          <a:lstStyle/>
          <a:p>
            <a:endParaRPr lang="ja-JP" altLang="en-US"/>
          </a:p>
        </p:txBody>
      </p:sp>
      <p:sp>
        <p:nvSpPr>
          <p:cNvPr id="12295" name="Freeform 7"/>
          <p:cNvSpPr>
            <a:spLocks/>
          </p:cNvSpPr>
          <p:nvPr/>
        </p:nvSpPr>
        <p:spPr bwMode="auto">
          <a:xfrm>
            <a:off x="2940050" y="3182938"/>
            <a:ext cx="2711450" cy="1925637"/>
          </a:xfrm>
          <a:custGeom>
            <a:avLst/>
            <a:gdLst/>
            <a:ahLst/>
            <a:cxnLst>
              <a:cxn ang="0">
                <a:pos x="379" y="253"/>
              </a:cxn>
              <a:cxn ang="0">
                <a:pos x="4" y="646"/>
              </a:cxn>
              <a:cxn ang="0">
                <a:pos x="406" y="582"/>
              </a:cxn>
              <a:cxn ang="0">
                <a:pos x="507" y="857"/>
              </a:cxn>
              <a:cxn ang="0">
                <a:pos x="662" y="1012"/>
              </a:cxn>
              <a:cxn ang="0">
                <a:pos x="790" y="1177"/>
              </a:cxn>
              <a:cxn ang="0">
                <a:pos x="836" y="793"/>
              </a:cxn>
              <a:cxn ang="0">
                <a:pos x="1019" y="784"/>
              </a:cxn>
              <a:cxn ang="0">
                <a:pos x="1284" y="793"/>
              </a:cxn>
              <a:cxn ang="0">
                <a:pos x="1394" y="720"/>
              </a:cxn>
              <a:cxn ang="0">
                <a:pos x="1339" y="665"/>
              </a:cxn>
              <a:cxn ang="0">
                <a:pos x="873" y="582"/>
              </a:cxn>
              <a:cxn ang="0">
                <a:pos x="863" y="381"/>
              </a:cxn>
              <a:cxn ang="0">
                <a:pos x="1577" y="226"/>
              </a:cxn>
              <a:cxn ang="0">
                <a:pos x="1650" y="107"/>
              </a:cxn>
              <a:cxn ang="0">
                <a:pos x="1513" y="6"/>
              </a:cxn>
              <a:cxn ang="0">
                <a:pos x="790" y="144"/>
              </a:cxn>
              <a:cxn ang="0">
                <a:pos x="379" y="253"/>
              </a:cxn>
            </a:cxnLst>
            <a:rect l="0" t="0" r="r" b="b"/>
            <a:pathLst>
              <a:path w="1708" h="1213">
                <a:moveTo>
                  <a:pt x="379" y="253"/>
                </a:moveTo>
                <a:cubicBezTo>
                  <a:pt x="248" y="337"/>
                  <a:pt x="0" y="591"/>
                  <a:pt x="4" y="646"/>
                </a:cubicBezTo>
                <a:cubicBezTo>
                  <a:pt x="8" y="701"/>
                  <a:pt x="322" y="547"/>
                  <a:pt x="406" y="582"/>
                </a:cubicBezTo>
                <a:cubicBezTo>
                  <a:pt x="490" y="617"/>
                  <a:pt x="464" y="785"/>
                  <a:pt x="507" y="857"/>
                </a:cubicBezTo>
                <a:cubicBezTo>
                  <a:pt x="550" y="929"/>
                  <a:pt x="615" y="959"/>
                  <a:pt x="662" y="1012"/>
                </a:cubicBezTo>
                <a:cubicBezTo>
                  <a:pt x="709" y="1065"/>
                  <a:pt x="761" y="1213"/>
                  <a:pt x="790" y="1177"/>
                </a:cubicBezTo>
                <a:cubicBezTo>
                  <a:pt x="819" y="1141"/>
                  <a:pt x="798" y="858"/>
                  <a:pt x="836" y="793"/>
                </a:cubicBezTo>
                <a:cubicBezTo>
                  <a:pt x="874" y="728"/>
                  <a:pt x="944" y="784"/>
                  <a:pt x="1019" y="784"/>
                </a:cubicBezTo>
                <a:cubicBezTo>
                  <a:pt x="1094" y="784"/>
                  <a:pt x="1222" y="804"/>
                  <a:pt x="1284" y="793"/>
                </a:cubicBezTo>
                <a:cubicBezTo>
                  <a:pt x="1346" y="782"/>
                  <a:pt x="1385" y="741"/>
                  <a:pt x="1394" y="720"/>
                </a:cubicBezTo>
                <a:cubicBezTo>
                  <a:pt x="1403" y="699"/>
                  <a:pt x="1426" y="688"/>
                  <a:pt x="1339" y="665"/>
                </a:cubicBezTo>
                <a:cubicBezTo>
                  <a:pt x="1252" y="642"/>
                  <a:pt x="952" y="629"/>
                  <a:pt x="873" y="582"/>
                </a:cubicBezTo>
                <a:cubicBezTo>
                  <a:pt x="794" y="535"/>
                  <a:pt x="746" y="440"/>
                  <a:pt x="863" y="381"/>
                </a:cubicBezTo>
                <a:cubicBezTo>
                  <a:pt x="980" y="322"/>
                  <a:pt x="1446" y="272"/>
                  <a:pt x="1577" y="226"/>
                </a:cubicBezTo>
                <a:cubicBezTo>
                  <a:pt x="1708" y="180"/>
                  <a:pt x="1661" y="144"/>
                  <a:pt x="1650" y="107"/>
                </a:cubicBezTo>
                <a:cubicBezTo>
                  <a:pt x="1639" y="70"/>
                  <a:pt x="1656" y="0"/>
                  <a:pt x="1513" y="6"/>
                </a:cubicBezTo>
                <a:cubicBezTo>
                  <a:pt x="1370" y="12"/>
                  <a:pt x="979" y="103"/>
                  <a:pt x="790" y="144"/>
                </a:cubicBezTo>
                <a:cubicBezTo>
                  <a:pt x="601" y="185"/>
                  <a:pt x="510" y="169"/>
                  <a:pt x="379" y="253"/>
                </a:cubicBezTo>
                <a:close/>
              </a:path>
            </a:pathLst>
          </a:custGeom>
          <a:solidFill>
            <a:srgbClr val="333399">
              <a:alpha val="50000"/>
            </a:srgbClr>
          </a:solidFill>
          <a:ln w="9525">
            <a:noFill/>
            <a:round/>
            <a:headEnd/>
            <a:tailEnd/>
          </a:ln>
          <a:effectLst/>
        </p:spPr>
        <p:txBody>
          <a:bodyPr/>
          <a:lstStyle/>
          <a:p>
            <a:endParaRPr lang="ja-JP" altLang="en-US"/>
          </a:p>
        </p:txBody>
      </p:sp>
      <p:sp>
        <p:nvSpPr>
          <p:cNvPr id="12296" name="Freeform 8"/>
          <p:cNvSpPr>
            <a:spLocks/>
          </p:cNvSpPr>
          <p:nvPr/>
        </p:nvSpPr>
        <p:spPr bwMode="auto">
          <a:xfrm>
            <a:off x="6821488" y="3425825"/>
            <a:ext cx="1392237" cy="703263"/>
          </a:xfrm>
          <a:custGeom>
            <a:avLst/>
            <a:gdLst/>
            <a:ahLst/>
            <a:cxnLst>
              <a:cxn ang="0">
                <a:pos x="9" y="183"/>
              </a:cxn>
              <a:cxn ang="0">
                <a:pos x="128" y="210"/>
              </a:cxn>
              <a:cxn ang="0">
                <a:pos x="320" y="183"/>
              </a:cxn>
              <a:cxn ang="0">
                <a:pos x="515" y="414"/>
              </a:cxn>
              <a:cxn ang="0">
                <a:pos x="832" y="356"/>
              </a:cxn>
              <a:cxn ang="0">
                <a:pos x="786" y="137"/>
              </a:cxn>
              <a:cxn ang="0">
                <a:pos x="476" y="18"/>
              </a:cxn>
              <a:cxn ang="0">
                <a:pos x="183" y="27"/>
              </a:cxn>
              <a:cxn ang="0">
                <a:pos x="9" y="183"/>
              </a:cxn>
            </a:cxnLst>
            <a:rect l="0" t="0" r="r" b="b"/>
            <a:pathLst>
              <a:path w="877" h="443">
                <a:moveTo>
                  <a:pt x="9" y="183"/>
                </a:moveTo>
                <a:cubicBezTo>
                  <a:pt x="0" y="213"/>
                  <a:pt x="76" y="210"/>
                  <a:pt x="128" y="210"/>
                </a:cubicBezTo>
                <a:cubicBezTo>
                  <a:pt x="180" y="210"/>
                  <a:pt x="255" y="149"/>
                  <a:pt x="320" y="183"/>
                </a:cubicBezTo>
                <a:cubicBezTo>
                  <a:pt x="385" y="217"/>
                  <a:pt x="430" y="385"/>
                  <a:pt x="515" y="414"/>
                </a:cubicBezTo>
                <a:cubicBezTo>
                  <a:pt x="600" y="443"/>
                  <a:pt x="787" y="402"/>
                  <a:pt x="832" y="356"/>
                </a:cubicBezTo>
                <a:cubicBezTo>
                  <a:pt x="877" y="310"/>
                  <a:pt x="845" y="193"/>
                  <a:pt x="786" y="137"/>
                </a:cubicBezTo>
                <a:cubicBezTo>
                  <a:pt x="727" y="81"/>
                  <a:pt x="576" y="36"/>
                  <a:pt x="476" y="18"/>
                </a:cubicBezTo>
                <a:cubicBezTo>
                  <a:pt x="376" y="0"/>
                  <a:pt x="261" y="0"/>
                  <a:pt x="183" y="27"/>
                </a:cubicBezTo>
                <a:cubicBezTo>
                  <a:pt x="105" y="54"/>
                  <a:pt x="15" y="157"/>
                  <a:pt x="9" y="183"/>
                </a:cubicBezTo>
                <a:close/>
              </a:path>
            </a:pathLst>
          </a:custGeom>
          <a:solidFill>
            <a:srgbClr val="333399">
              <a:alpha val="50000"/>
            </a:srgbClr>
          </a:solidFill>
          <a:ln w="9525">
            <a:noFill/>
            <a:round/>
            <a:headEnd/>
            <a:tailEnd/>
          </a:ln>
          <a:effectLst/>
        </p:spPr>
        <p:txBody>
          <a:bodyPr/>
          <a:lstStyle/>
          <a:p>
            <a:endParaRPr lang="ja-JP" altLang="en-US"/>
          </a:p>
        </p:txBody>
      </p:sp>
      <p:sp>
        <p:nvSpPr>
          <p:cNvPr id="12297" name="Freeform 9"/>
          <p:cNvSpPr>
            <a:spLocks/>
          </p:cNvSpPr>
          <p:nvPr/>
        </p:nvSpPr>
        <p:spPr bwMode="auto">
          <a:xfrm>
            <a:off x="1512888" y="3621088"/>
            <a:ext cx="274637" cy="442912"/>
          </a:xfrm>
          <a:custGeom>
            <a:avLst/>
            <a:gdLst/>
            <a:ahLst/>
            <a:cxnLst>
              <a:cxn ang="0">
                <a:pos x="7" y="150"/>
              </a:cxn>
              <a:cxn ang="0">
                <a:pos x="71" y="270"/>
              </a:cxn>
              <a:cxn ang="0">
                <a:pos x="162" y="206"/>
              </a:cxn>
              <a:cxn ang="0">
                <a:pos x="135" y="60"/>
              </a:cxn>
              <a:cxn ang="0">
                <a:pos x="26" y="15"/>
              </a:cxn>
              <a:cxn ang="0">
                <a:pos x="7" y="150"/>
              </a:cxn>
            </a:cxnLst>
            <a:rect l="0" t="0" r="r" b="b"/>
            <a:pathLst>
              <a:path w="173" h="279">
                <a:moveTo>
                  <a:pt x="7" y="150"/>
                </a:moveTo>
                <a:cubicBezTo>
                  <a:pt x="14" y="192"/>
                  <a:pt x="45" y="261"/>
                  <a:pt x="71" y="270"/>
                </a:cubicBezTo>
                <a:cubicBezTo>
                  <a:pt x="97" y="279"/>
                  <a:pt x="151" y="241"/>
                  <a:pt x="162" y="206"/>
                </a:cubicBezTo>
                <a:cubicBezTo>
                  <a:pt x="173" y="171"/>
                  <a:pt x="158" y="92"/>
                  <a:pt x="135" y="60"/>
                </a:cubicBezTo>
                <a:cubicBezTo>
                  <a:pt x="112" y="28"/>
                  <a:pt x="47" y="0"/>
                  <a:pt x="26" y="15"/>
                </a:cubicBezTo>
                <a:cubicBezTo>
                  <a:pt x="5" y="30"/>
                  <a:pt x="0" y="108"/>
                  <a:pt x="7" y="150"/>
                </a:cubicBezTo>
                <a:close/>
              </a:path>
            </a:pathLst>
          </a:custGeom>
          <a:solidFill>
            <a:srgbClr val="CC3300">
              <a:alpha val="50000"/>
            </a:srgbClr>
          </a:solidFill>
          <a:ln w="9525">
            <a:noFill/>
            <a:round/>
            <a:headEnd/>
            <a:tailEnd/>
          </a:ln>
          <a:effectLst/>
        </p:spPr>
        <p:txBody>
          <a:bodyPr/>
          <a:lstStyle/>
          <a:p>
            <a:endParaRPr lang="ja-JP" altLang="en-US"/>
          </a:p>
        </p:txBody>
      </p:sp>
      <p:sp>
        <p:nvSpPr>
          <p:cNvPr id="12298" name="Freeform 10"/>
          <p:cNvSpPr>
            <a:spLocks/>
          </p:cNvSpPr>
          <p:nvPr/>
        </p:nvSpPr>
        <p:spPr bwMode="auto">
          <a:xfrm>
            <a:off x="2476500" y="3656013"/>
            <a:ext cx="376238" cy="209550"/>
          </a:xfrm>
          <a:custGeom>
            <a:avLst/>
            <a:gdLst/>
            <a:ahLst/>
            <a:cxnLst>
              <a:cxn ang="0">
                <a:pos x="13" y="28"/>
              </a:cxn>
              <a:cxn ang="0">
                <a:pos x="86" y="120"/>
              </a:cxn>
              <a:cxn ang="0">
                <a:pos x="214" y="102"/>
              </a:cxn>
              <a:cxn ang="0">
                <a:pos x="222" y="33"/>
              </a:cxn>
              <a:cxn ang="0">
                <a:pos x="141" y="1"/>
              </a:cxn>
              <a:cxn ang="0">
                <a:pos x="13" y="28"/>
              </a:cxn>
            </a:cxnLst>
            <a:rect l="0" t="0" r="r" b="b"/>
            <a:pathLst>
              <a:path w="237" h="132">
                <a:moveTo>
                  <a:pt x="13" y="28"/>
                </a:moveTo>
                <a:cubicBezTo>
                  <a:pt x="0" y="47"/>
                  <a:pt x="52" y="108"/>
                  <a:pt x="86" y="120"/>
                </a:cubicBezTo>
                <a:cubicBezTo>
                  <a:pt x="120" y="132"/>
                  <a:pt x="191" y="117"/>
                  <a:pt x="214" y="102"/>
                </a:cubicBezTo>
                <a:cubicBezTo>
                  <a:pt x="237" y="87"/>
                  <a:pt x="234" y="50"/>
                  <a:pt x="222" y="33"/>
                </a:cubicBezTo>
                <a:cubicBezTo>
                  <a:pt x="210" y="16"/>
                  <a:pt x="176" y="2"/>
                  <a:pt x="141" y="1"/>
                </a:cubicBezTo>
                <a:cubicBezTo>
                  <a:pt x="106" y="0"/>
                  <a:pt x="40" y="23"/>
                  <a:pt x="13" y="28"/>
                </a:cubicBezTo>
                <a:close/>
              </a:path>
            </a:pathLst>
          </a:custGeom>
          <a:solidFill>
            <a:srgbClr val="CC3300">
              <a:alpha val="50000"/>
            </a:srgbClr>
          </a:solidFill>
          <a:ln w="9525">
            <a:noFill/>
            <a:round/>
            <a:headEnd/>
            <a:tailEnd/>
          </a:ln>
          <a:effectLst/>
        </p:spPr>
        <p:txBody>
          <a:bodyPr/>
          <a:lstStyle/>
          <a:p>
            <a:endParaRPr lang="ja-JP" altLang="en-US"/>
          </a:p>
        </p:txBody>
      </p:sp>
      <p:sp>
        <p:nvSpPr>
          <p:cNvPr id="12299" name="Freeform 11"/>
          <p:cNvSpPr>
            <a:spLocks/>
          </p:cNvSpPr>
          <p:nvPr/>
        </p:nvSpPr>
        <p:spPr bwMode="auto">
          <a:xfrm>
            <a:off x="4425950" y="3665538"/>
            <a:ext cx="1411288" cy="471487"/>
          </a:xfrm>
          <a:custGeom>
            <a:avLst/>
            <a:gdLst/>
            <a:ahLst/>
            <a:cxnLst>
              <a:cxn ang="0">
                <a:pos x="211" y="50"/>
              </a:cxn>
              <a:cxn ang="0">
                <a:pos x="55" y="187"/>
              </a:cxn>
              <a:cxn ang="0">
                <a:pos x="540" y="297"/>
              </a:cxn>
              <a:cxn ang="0">
                <a:pos x="723" y="187"/>
              </a:cxn>
              <a:cxn ang="0">
                <a:pos x="833" y="150"/>
              </a:cxn>
              <a:cxn ang="0">
                <a:pos x="869" y="59"/>
              </a:cxn>
              <a:cxn ang="0">
                <a:pos x="714" y="4"/>
              </a:cxn>
              <a:cxn ang="0">
                <a:pos x="467" y="32"/>
              </a:cxn>
              <a:cxn ang="0">
                <a:pos x="211" y="50"/>
              </a:cxn>
            </a:cxnLst>
            <a:rect l="0" t="0" r="r" b="b"/>
            <a:pathLst>
              <a:path w="889" h="297">
                <a:moveTo>
                  <a:pt x="211" y="50"/>
                </a:moveTo>
                <a:cubicBezTo>
                  <a:pt x="141" y="83"/>
                  <a:pt x="0" y="146"/>
                  <a:pt x="55" y="187"/>
                </a:cubicBezTo>
                <a:cubicBezTo>
                  <a:pt x="110" y="228"/>
                  <a:pt x="429" y="297"/>
                  <a:pt x="540" y="297"/>
                </a:cubicBezTo>
                <a:cubicBezTo>
                  <a:pt x="651" y="297"/>
                  <a:pt x="674" y="211"/>
                  <a:pt x="723" y="187"/>
                </a:cubicBezTo>
                <a:cubicBezTo>
                  <a:pt x="772" y="163"/>
                  <a:pt x="809" y="171"/>
                  <a:pt x="833" y="150"/>
                </a:cubicBezTo>
                <a:cubicBezTo>
                  <a:pt x="857" y="129"/>
                  <a:pt x="889" y="83"/>
                  <a:pt x="869" y="59"/>
                </a:cubicBezTo>
                <a:cubicBezTo>
                  <a:pt x="849" y="35"/>
                  <a:pt x="781" y="8"/>
                  <a:pt x="714" y="4"/>
                </a:cubicBezTo>
                <a:cubicBezTo>
                  <a:pt x="647" y="0"/>
                  <a:pt x="551" y="24"/>
                  <a:pt x="467" y="32"/>
                </a:cubicBezTo>
                <a:cubicBezTo>
                  <a:pt x="383" y="40"/>
                  <a:pt x="264" y="46"/>
                  <a:pt x="211" y="50"/>
                </a:cubicBezTo>
                <a:close/>
              </a:path>
            </a:pathLst>
          </a:custGeom>
          <a:solidFill>
            <a:srgbClr val="CC3300">
              <a:alpha val="50000"/>
            </a:srgbClr>
          </a:solidFill>
          <a:ln w="9525">
            <a:noFill/>
            <a:round/>
            <a:headEnd/>
            <a:tailEnd/>
          </a:ln>
          <a:effectLst/>
        </p:spPr>
        <p:txBody>
          <a:bodyPr/>
          <a:lstStyle/>
          <a:p>
            <a:endParaRPr lang="ja-JP" altLang="en-US"/>
          </a:p>
        </p:txBody>
      </p:sp>
      <p:sp>
        <p:nvSpPr>
          <p:cNvPr id="12300" name="Freeform 12"/>
          <p:cNvSpPr>
            <a:spLocks/>
          </p:cNvSpPr>
          <p:nvPr/>
        </p:nvSpPr>
        <p:spPr bwMode="auto">
          <a:xfrm>
            <a:off x="6372225" y="2708275"/>
            <a:ext cx="236538" cy="342900"/>
          </a:xfrm>
          <a:custGeom>
            <a:avLst/>
            <a:gdLst/>
            <a:ahLst/>
            <a:cxnLst>
              <a:cxn ang="0">
                <a:pos x="7" y="150"/>
              </a:cxn>
              <a:cxn ang="0">
                <a:pos x="45" y="214"/>
              </a:cxn>
              <a:cxn ang="0">
                <a:pos x="109" y="141"/>
              </a:cxn>
              <a:cxn ang="0">
                <a:pos x="135" y="60"/>
              </a:cxn>
              <a:cxn ang="0">
                <a:pos x="26" y="15"/>
              </a:cxn>
              <a:cxn ang="0">
                <a:pos x="7" y="150"/>
              </a:cxn>
            </a:cxnLst>
            <a:rect l="0" t="0" r="r" b="b"/>
            <a:pathLst>
              <a:path w="149" h="216">
                <a:moveTo>
                  <a:pt x="7" y="150"/>
                </a:moveTo>
                <a:cubicBezTo>
                  <a:pt x="10" y="183"/>
                  <a:pt x="28" y="216"/>
                  <a:pt x="45" y="214"/>
                </a:cubicBezTo>
                <a:cubicBezTo>
                  <a:pt x="62" y="212"/>
                  <a:pt x="94" y="167"/>
                  <a:pt x="109" y="141"/>
                </a:cubicBezTo>
                <a:cubicBezTo>
                  <a:pt x="124" y="115"/>
                  <a:pt x="149" y="81"/>
                  <a:pt x="135" y="60"/>
                </a:cubicBezTo>
                <a:cubicBezTo>
                  <a:pt x="121" y="39"/>
                  <a:pt x="47" y="0"/>
                  <a:pt x="26" y="15"/>
                </a:cubicBezTo>
                <a:cubicBezTo>
                  <a:pt x="5" y="30"/>
                  <a:pt x="0" y="108"/>
                  <a:pt x="7" y="150"/>
                </a:cubicBezTo>
                <a:close/>
              </a:path>
            </a:pathLst>
          </a:custGeom>
          <a:solidFill>
            <a:srgbClr val="CC3300">
              <a:alpha val="50000"/>
            </a:srgbClr>
          </a:solidFill>
          <a:ln w="9525">
            <a:noFill/>
            <a:round/>
            <a:headEnd/>
            <a:tailEnd/>
          </a:ln>
          <a:effectLst/>
        </p:spPr>
        <p:txBody>
          <a:bodyPr/>
          <a:lstStyle/>
          <a:p>
            <a:endParaRPr lang="ja-JP" altLang="en-US"/>
          </a:p>
        </p:txBody>
      </p:sp>
      <p:sp>
        <p:nvSpPr>
          <p:cNvPr id="12301" name="Freeform 13"/>
          <p:cNvSpPr>
            <a:spLocks/>
          </p:cNvSpPr>
          <p:nvPr/>
        </p:nvSpPr>
        <p:spPr bwMode="auto">
          <a:xfrm>
            <a:off x="7494588" y="4424363"/>
            <a:ext cx="349250" cy="696912"/>
          </a:xfrm>
          <a:custGeom>
            <a:avLst/>
            <a:gdLst/>
            <a:ahLst/>
            <a:cxnLst>
              <a:cxn ang="0">
                <a:pos x="24" y="230"/>
              </a:cxn>
              <a:cxn ang="0">
                <a:pos x="24" y="431"/>
              </a:cxn>
              <a:cxn ang="0">
                <a:pos x="170" y="276"/>
              </a:cxn>
              <a:cxn ang="0">
                <a:pos x="207" y="93"/>
              </a:cxn>
              <a:cxn ang="0">
                <a:pos x="90" y="23"/>
              </a:cxn>
              <a:cxn ang="0">
                <a:pos x="24" y="230"/>
              </a:cxn>
            </a:cxnLst>
            <a:rect l="0" t="0" r="r" b="b"/>
            <a:pathLst>
              <a:path w="220" h="439">
                <a:moveTo>
                  <a:pt x="24" y="230"/>
                </a:moveTo>
                <a:cubicBezTo>
                  <a:pt x="13" y="298"/>
                  <a:pt x="0" y="423"/>
                  <a:pt x="24" y="431"/>
                </a:cubicBezTo>
                <a:cubicBezTo>
                  <a:pt x="48" y="439"/>
                  <a:pt x="140" y="332"/>
                  <a:pt x="170" y="276"/>
                </a:cubicBezTo>
                <a:cubicBezTo>
                  <a:pt x="200" y="220"/>
                  <a:pt x="220" y="135"/>
                  <a:pt x="207" y="93"/>
                </a:cubicBezTo>
                <a:cubicBezTo>
                  <a:pt x="194" y="51"/>
                  <a:pt x="120" y="0"/>
                  <a:pt x="90" y="23"/>
                </a:cubicBezTo>
                <a:cubicBezTo>
                  <a:pt x="60" y="46"/>
                  <a:pt x="35" y="162"/>
                  <a:pt x="24" y="230"/>
                </a:cubicBezTo>
                <a:close/>
              </a:path>
            </a:pathLst>
          </a:custGeom>
          <a:solidFill>
            <a:srgbClr val="CC3300">
              <a:alpha val="50000"/>
            </a:srgbClr>
          </a:solidFill>
          <a:ln w="9525">
            <a:noFill/>
            <a:round/>
            <a:headEnd/>
            <a:tailEnd/>
          </a:ln>
          <a:effectLst/>
        </p:spPr>
        <p:txBody>
          <a:bodyPr/>
          <a:lstStyle/>
          <a:p>
            <a:endParaRPr lang="ja-JP" altLang="en-US"/>
          </a:p>
        </p:txBody>
      </p:sp>
      <p:sp>
        <p:nvSpPr>
          <p:cNvPr id="12302" name="Freeform 14"/>
          <p:cNvSpPr>
            <a:spLocks/>
          </p:cNvSpPr>
          <p:nvPr/>
        </p:nvSpPr>
        <p:spPr bwMode="auto">
          <a:xfrm>
            <a:off x="6535738" y="2954338"/>
            <a:ext cx="815975" cy="406400"/>
          </a:xfrm>
          <a:custGeom>
            <a:avLst/>
            <a:gdLst/>
            <a:ahLst/>
            <a:cxnLst>
              <a:cxn ang="0">
                <a:pos x="34" y="77"/>
              </a:cxn>
              <a:cxn ang="0">
                <a:pos x="70" y="233"/>
              </a:cxn>
              <a:cxn ang="0">
                <a:pos x="262" y="214"/>
              </a:cxn>
              <a:cxn ang="0">
                <a:pos x="464" y="150"/>
              </a:cxn>
              <a:cxn ang="0">
                <a:pos x="509" y="77"/>
              </a:cxn>
              <a:cxn ang="0">
                <a:pos x="436" y="4"/>
              </a:cxn>
              <a:cxn ang="0">
                <a:pos x="273" y="104"/>
              </a:cxn>
              <a:cxn ang="0">
                <a:pos x="34" y="77"/>
              </a:cxn>
            </a:cxnLst>
            <a:rect l="0" t="0" r="r" b="b"/>
            <a:pathLst>
              <a:path w="514" h="256">
                <a:moveTo>
                  <a:pt x="34" y="77"/>
                </a:moveTo>
                <a:cubicBezTo>
                  <a:pt x="0" y="98"/>
                  <a:pt x="32" y="210"/>
                  <a:pt x="70" y="233"/>
                </a:cubicBezTo>
                <a:cubicBezTo>
                  <a:pt x="108" y="256"/>
                  <a:pt x="196" y="228"/>
                  <a:pt x="262" y="214"/>
                </a:cubicBezTo>
                <a:cubicBezTo>
                  <a:pt x="328" y="200"/>
                  <a:pt x="423" y="173"/>
                  <a:pt x="464" y="150"/>
                </a:cubicBezTo>
                <a:cubicBezTo>
                  <a:pt x="505" y="127"/>
                  <a:pt x="514" y="101"/>
                  <a:pt x="509" y="77"/>
                </a:cubicBezTo>
                <a:cubicBezTo>
                  <a:pt x="504" y="53"/>
                  <a:pt x="475" y="0"/>
                  <a:pt x="436" y="4"/>
                </a:cubicBezTo>
                <a:cubicBezTo>
                  <a:pt x="397" y="8"/>
                  <a:pt x="340" y="92"/>
                  <a:pt x="273" y="104"/>
                </a:cubicBezTo>
                <a:cubicBezTo>
                  <a:pt x="206" y="116"/>
                  <a:pt x="68" y="56"/>
                  <a:pt x="34" y="77"/>
                </a:cubicBezTo>
                <a:close/>
              </a:path>
            </a:pathLst>
          </a:custGeom>
          <a:solidFill>
            <a:srgbClr val="CC3300">
              <a:alpha val="50000"/>
            </a:srgbClr>
          </a:solidFill>
          <a:ln w="9525">
            <a:noFill/>
            <a:round/>
            <a:headEnd/>
            <a:tailEnd/>
          </a:ln>
          <a:effectLst/>
        </p:spPr>
        <p:txBody>
          <a:bodyPr/>
          <a:lstStyle/>
          <a:p>
            <a:endParaRPr lang="ja-JP" altLang="en-US"/>
          </a:p>
        </p:txBody>
      </p:sp>
      <p:sp>
        <p:nvSpPr>
          <p:cNvPr id="12303" name="Text Box 15"/>
          <p:cNvSpPr txBox="1">
            <a:spLocks noChangeArrowheads="1"/>
          </p:cNvSpPr>
          <p:nvPr/>
        </p:nvSpPr>
        <p:spPr bwMode="auto">
          <a:xfrm>
            <a:off x="3759200" y="3429000"/>
            <a:ext cx="668338" cy="457200"/>
          </a:xfrm>
          <a:prstGeom prst="rect">
            <a:avLst/>
          </a:prstGeom>
          <a:noFill/>
          <a:ln w="9525">
            <a:noFill/>
            <a:miter lim="800000"/>
            <a:headEnd/>
            <a:tailEnd/>
          </a:ln>
          <a:effectLst/>
        </p:spPr>
        <p:txBody>
          <a:bodyPr wrap="none">
            <a:spAutoFit/>
          </a:bodyPr>
          <a:lstStyle/>
          <a:p>
            <a:r>
              <a:rPr lang="en-US" altLang="ja-JP" sz="2400">
                <a:solidFill>
                  <a:schemeClr val="bg1"/>
                </a:solidFill>
                <a:latin typeface="Comic Sans MS" pitchFamily="66" charset="0"/>
              </a:rPr>
              <a:t>dry</a:t>
            </a:r>
          </a:p>
        </p:txBody>
      </p:sp>
      <p:sp>
        <p:nvSpPr>
          <p:cNvPr id="12304" name="Text Box 16"/>
          <p:cNvSpPr txBox="1">
            <a:spLocks noChangeArrowheads="1"/>
          </p:cNvSpPr>
          <p:nvPr/>
        </p:nvSpPr>
        <p:spPr bwMode="auto">
          <a:xfrm>
            <a:off x="4859338" y="3716338"/>
            <a:ext cx="701675" cy="457200"/>
          </a:xfrm>
          <a:prstGeom prst="rect">
            <a:avLst/>
          </a:prstGeom>
          <a:noFill/>
          <a:ln w="9525">
            <a:noFill/>
            <a:miter lim="800000"/>
            <a:headEnd/>
            <a:tailEnd/>
          </a:ln>
          <a:effectLst/>
        </p:spPr>
        <p:txBody>
          <a:bodyPr wrap="none">
            <a:spAutoFit/>
          </a:bodyPr>
          <a:lstStyle/>
          <a:p>
            <a:r>
              <a:rPr lang="en-US" altLang="ja-JP" sz="2400">
                <a:solidFill>
                  <a:schemeClr val="bg1"/>
                </a:solidFill>
                <a:latin typeface="Comic Sans MS" pitchFamily="66" charset="0"/>
              </a:rPr>
              <a:t>wet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03"/>
                                        </p:tgtEl>
                                        <p:attrNameLst>
                                          <p:attrName>style.visibility</p:attrName>
                                        </p:attrNameLst>
                                      </p:cBhvr>
                                      <p:to>
                                        <p:strVal val="visible"/>
                                      </p:to>
                                    </p:set>
                                    <p:animEffect transition="in" filter="fade">
                                      <p:cBhvr>
                                        <p:cTn id="7" dur="1000"/>
                                        <p:tgtEl>
                                          <p:spTgt spid="123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95"/>
                                        </p:tgtEl>
                                        <p:attrNameLst>
                                          <p:attrName>style.visibility</p:attrName>
                                        </p:attrNameLst>
                                      </p:cBhvr>
                                      <p:to>
                                        <p:strVal val="visible"/>
                                      </p:to>
                                    </p:set>
                                    <p:animEffect transition="in" filter="fade">
                                      <p:cBhvr>
                                        <p:cTn id="10" dur="1000"/>
                                        <p:tgtEl>
                                          <p:spTgt spid="1229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294"/>
                                        </p:tgtEl>
                                        <p:attrNameLst>
                                          <p:attrName>style.visibility</p:attrName>
                                        </p:attrNameLst>
                                      </p:cBhvr>
                                      <p:to>
                                        <p:strVal val="visible"/>
                                      </p:to>
                                    </p:set>
                                    <p:animEffect transition="in" filter="fade">
                                      <p:cBhvr>
                                        <p:cTn id="13" dur="1000"/>
                                        <p:tgtEl>
                                          <p:spTgt spid="1229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293"/>
                                        </p:tgtEl>
                                        <p:attrNameLst>
                                          <p:attrName>style.visibility</p:attrName>
                                        </p:attrNameLst>
                                      </p:cBhvr>
                                      <p:to>
                                        <p:strVal val="visible"/>
                                      </p:to>
                                    </p:set>
                                    <p:animEffect transition="in" filter="fade">
                                      <p:cBhvr>
                                        <p:cTn id="16" dur="1000"/>
                                        <p:tgtEl>
                                          <p:spTgt spid="1229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296"/>
                                        </p:tgtEl>
                                        <p:attrNameLst>
                                          <p:attrName>style.visibility</p:attrName>
                                        </p:attrNameLst>
                                      </p:cBhvr>
                                      <p:to>
                                        <p:strVal val="visible"/>
                                      </p:to>
                                    </p:set>
                                    <p:animEffect transition="in" filter="fade">
                                      <p:cBhvr>
                                        <p:cTn id="19" dur="10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294" grpId="0" animBg="1"/>
      <p:bldP spid="12295" grpId="0" animBg="1"/>
      <p:bldP spid="12296" grpId="0" animBg="1"/>
      <p:bldP spid="1230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grpSp>
        <p:nvGrpSpPr>
          <p:cNvPr id="10" name="グループ化 9"/>
          <p:cNvGrpSpPr/>
          <p:nvPr/>
        </p:nvGrpSpPr>
        <p:grpSpPr>
          <a:xfrm>
            <a:off x="3383181" y="260648"/>
            <a:ext cx="5589461" cy="3372223"/>
            <a:chOff x="539552" y="1988840"/>
            <a:chExt cx="6526933" cy="4236319"/>
          </a:xfrm>
        </p:grpSpPr>
        <p:pic>
          <p:nvPicPr>
            <p:cNvPr id="38914" name="Picture 2" descr="Figure 1"/>
            <p:cNvPicPr>
              <a:picLocks noChangeAspect="1" noChangeArrowheads="1"/>
            </p:cNvPicPr>
            <p:nvPr/>
          </p:nvPicPr>
          <p:blipFill>
            <a:blip r:embed="rId2" cstate="print"/>
            <a:srcRect/>
            <a:stretch>
              <a:fillRect/>
            </a:stretch>
          </p:blipFill>
          <p:spPr bwMode="auto">
            <a:xfrm>
              <a:off x="539552" y="1988840"/>
              <a:ext cx="6517411" cy="4236319"/>
            </a:xfrm>
            <a:prstGeom prst="rect">
              <a:avLst/>
            </a:prstGeom>
            <a:ln>
              <a:noFill/>
            </a:ln>
            <a:effectLst>
              <a:outerShdw blurRad="292100" dist="139700" dir="2700000" algn="tl" rotWithShape="0">
                <a:srgbClr val="333333">
                  <a:alpha val="65000"/>
                </a:srgbClr>
              </a:outerShdw>
            </a:effectLst>
          </p:spPr>
        </p:pic>
        <p:sp>
          <p:nvSpPr>
            <p:cNvPr id="9" name="Text Box 4"/>
            <p:cNvSpPr txBox="1">
              <a:spLocks noChangeArrowheads="1"/>
            </p:cNvSpPr>
            <p:nvPr/>
          </p:nvSpPr>
          <p:spPr bwMode="auto">
            <a:xfrm>
              <a:off x="2936785" y="1988840"/>
              <a:ext cx="4129700" cy="463969"/>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dirty="0" err="1" smtClean="0">
                  <a:solidFill>
                    <a:srgbClr val="FF0000"/>
                  </a:solidFill>
                  <a:latin typeface="Comic Sans MS" pitchFamily="66" charset="0"/>
                  <a:ea typeface="HGS教科書体" pitchFamily="18" charset="-128"/>
                </a:rPr>
                <a:t>Madariaga</a:t>
              </a:r>
              <a:r>
                <a:rPr lang="en-US" altLang="ja-JP" dirty="0" smtClean="0">
                  <a:solidFill>
                    <a:srgbClr val="FF0000"/>
                  </a:solidFill>
                  <a:latin typeface="Comic Sans MS" pitchFamily="66" charset="0"/>
                  <a:ea typeface="HGS教科書体" pitchFamily="18" charset="-128"/>
                </a:rPr>
                <a:t> et al., Science, 2010</a:t>
              </a:r>
            </a:p>
          </p:txBody>
        </p:sp>
      </p:grpSp>
      <p:grpSp>
        <p:nvGrpSpPr>
          <p:cNvPr id="17" name="グループ化 16"/>
          <p:cNvGrpSpPr/>
          <p:nvPr/>
        </p:nvGrpSpPr>
        <p:grpSpPr>
          <a:xfrm>
            <a:off x="539552" y="2996952"/>
            <a:ext cx="6353046" cy="3522069"/>
            <a:chOff x="2339752" y="332656"/>
            <a:chExt cx="6353046" cy="3522069"/>
          </a:xfrm>
        </p:grpSpPr>
        <p:pic>
          <p:nvPicPr>
            <p:cNvPr id="15" name="図 14" descr="fig.jpg"/>
            <p:cNvPicPr>
              <a:picLocks noChangeAspect="1"/>
            </p:cNvPicPr>
            <p:nvPr/>
          </p:nvPicPr>
          <p:blipFill>
            <a:blip r:embed="rId3" cstate="print"/>
            <a:stretch>
              <a:fillRect/>
            </a:stretch>
          </p:blipFill>
          <p:spPr>
            <a:xfrm>
              <a:off x="2339752" y="332656"/>
              <a:ext cx="6353046" cy="3522069"/>
            </a:xfrm>
            <a:prstGeom prst="rect">
              <a:avLst/>
            </a:prstGeom>
            <a:ln>
              <a:noFill/>
            </a:ln>
            <a:effectLst>
              <a:outerShdw blurRad="292100" dist="139700" dir="2700000" algn="tl" rotWithShape="0">
                <a:srgbClr val="333333">
                  <a:alpha val="65000"/>
                </a:srgbClr>
              </a:outerShdw>
            </a:effectLst>
          </p:spPr>
        </p:pic>
        <p:sp>
          <p:nvSpPr>
            <p:cNvPr id="16" name="Text Box 4"/>
            <p:cNvSpPr txBox="1">
              <a:spLocks noChangeArrowheads="1"/>
            </p:cNvSpPr>
            <p:nvPr/>
          </p:nvSpPr>
          <p:spPr bwMode="auto">
            <a:xfrm>
              <a:off x="2411760" y="332656"/>
              <a:ext cx="6163867"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solidFill>
                    <a:schemeClr val="accent6">
                      <a:lumMod val="60000"/>
                      <a:lumOff val="40000"/>
                    </a:schemeClr>
                  </a:solidFill>
                  <a:latin typeface="Comic Sans MS" pitchFamily="66" charset="0"/>
                  <a:ea typeface="HGS教科書体" pitchFamily="18" charset="-128"/>
                </a:rPr>
                <a:t>Coseismic slip distribution </a:t>
              </a:r>
              <a:r>
                <a:rPr lang="en-US" altLang="ja-JP" dirty="0" smtClean="0">
                  <a:solidFill>
                    <a:schemeClr val="accent6">
                      <a:lumMod val="60000"/>
                      <a:lumOff val="40000"/>
                    </a:schemeClr>
                  </a:solidFill>
                  <a:latin typeface="Comic Sans MS" pitchFamily="66" charset="0"/>
                  <a:ea typeface="HGS教科書体" pitchFamily="18" charset="-128"/>
                </a:rPr>
                <a:t>(</a:t>
              </a:r>
              <a:r>
                <a:rPr lang="en-US" altLang="ja-JP" dirty="0" err="1" smtClean="0">
                  <a:solidFill>
                    <a:schemeClr val="accent6">
                      <a:lumMod val="60000"/>
                      <a:lumOff val="40000"/>
                    </a:schemeClr>
                  </a:solidFill>
                  <a:latin typeface="Comic Sans MS" pitchFamily="66" charset="0"/>
                  <a:ea typeface="HGS教科書体" pitchFamily="18" charset="-128"/>
                </a:rPr>
                <a:t>Delouis</a:t>
              </a:r>
              <a:r>
                <a:rPr lang="en-US" altLang="ja-JP" dirty="0" smtClean="0">
                  <a:solidFill>
                    <a:schemeClr val="accent6">
                      <a:lumMod val="60000"/>
                      <a:lumOff val="40000"/>
                    </a:schemeClr>
                  </a:solidFill>
                  <a:latin typeface="Comic Sans MS" pitchFamily="66" charset="0"/>
                  <a:ea typeface="HGS教科書体" pitchFamily="18" charset="-128"/>
                </a:rPr>
                <a:t> et al., GRL, 2010)</a:t>
              </a:r>
            </a:p>
          </p:txBody>
        </p:sp>
      </p:grpSp>
      <p:sp>
        <p:nvSpPr>
          <p:cNvPr id="18" name="正方形/長方形 17"/>
          <p:cNvSpPr/>
          <p:nvPr/>
        </p:nvSpPr>
        <p:spPr>
          <a:xfrm>
            <a:off x="1691680" y="3501008"/>
            <a:ext cx="1440160"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solidFill>
                  <a:srgbClr val="FF0000"/>
                </a:solidFill>
              </a:rPr>
              <a:t>B</a:t>
            </a:r>
            <a:endParaRPr kumimoji="1" lang="ja-JP" altLang="en-US" sz="3600" dirty="0">
              <a:solidFill>
                <a:srgbClr val="FF0000"/>
              </a:solidFill>
            </a:endParaRPr>
          </a:p>
        </p:txBody>
      </p:sp>
      <p:sp>
        <p:nvSpPr>
          <p:cNvPr id="19" name="正方形/長方形 18"/>
          <p:cNvSpPr/>
          <p:nvPr/>
        </p:nvSpPr>
        <p:spPr>
          <a:xfrm>
            <a:off x="3347864" y="3501008"/>
            <a:ext cx="1440160"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solidFill>
                  <a:srgbClr val="FF0000"/>
                </a:solidFill>
              </a:rPr>
              <a:t>A</a:t>
            </a:r>
            <a:endParaRPr kumimoji="1" lang="ja-JP" altLang="en-US" sz="3600" dirty="0">
              <a:solidFill>
                <a:srgbClr val="FF0000"/>
              </a:solidFill>
            </a:endParaRPr>
          </a:p>
        </p:txBody>
      </p:sp>
      <p:sp>
        <p:nvSpPr>
          <p:cNvPr id="4" name="Text Box 4"/>
          <p:cNvSpPr txBox="1">
            <a:spLocks noChangeArrowheads="1"/>
          </p:cNvSpPr>
          <p:nvPr/>
        </p:nvSpPr>
        <p:spPr bwMode="auto">
          <a:xfrm>
            <a:off x="251520" y="692696"/>
            <a:ext cx="4052713" cy="892552"/>
          </a:xfrm>
          <a:prstGeom prst="rect">
            <a:avLst/>
          </a:prstGeom>
          <a:solidFill>
            <a:srgbClr val="FFC000"/>
          </a:solidFill>
          <a:ln w="9525">
            <a:noFill/>
            <a:miter lim="800000"/>
            <a:headEnd/>
            <a:tailEnd/>
          </a:ln>
          <a:effectLst>
            <a:outerShdw blurRad="127000" dist="127000" dir="2700000" algn="tl" rotWithShape="0">
              <a:prstClr val="black">
                <a:alpha val="40000"/>
              </a:prstClr>
            </a:outerShdw>
          </a:effectLst>
        </p:spPr>
        <p:txBody>
          <a:bodyPr wrap="none">
            <a:spAutoFit/>
          </a:bodyPr>
          <a:lstStyle/>
          <a:p>
            <a:pPr fontAlgn="base">
              <a:spcBef>
                <a:spcPct val="0"/>
              </a:spcBef>
              <a:spcAft>
                <a:spcPct val="0"/>
              </a:spcAft>
            </a:pPr>
            <a:r>
              <a:rPr lang="en-US" altLang="ja-JP" sz="2800" dirty="0" smtClean="0">
                <a:solidFill>
                  <a:srgbClr val="FFFF99"/>
                </a:solidFill>
                <a:effectLst>
                  <a:outerShdw blurRad="38100" dist="38100" dir="2700000" algn="tl">
                    <a:srgbClr val="000000">
                      <a:alpha val="43137"/>
                    </a:srgbClr>
                  </a:outerShdw>
                </a:effectLst>
                <a:latin typeface="Comic Sans MS" pitchFamily="66" charset="0"/>
                <a:ea typeface="ＭＳ 明朝" charset="-128"/>
              </a:rPr>
              <a:t>2010 Chile Earthquake </a:t>
            </a:r>
          </a:p>
          <a:p>
            <a:pPr algn="ctr" fontAlgn="base">
              <a:spcBef>
                <a:spcPct val="0"/>
              </a:spcBef>
              <a:spcAft>
                <a:spcPct val="0"/>
              </a:spcAft>
            </a:pPr>
            <a:r>
              <a:rPr lang="en-US" altLang="ja-JP" sz="2400" dirty="0" smtClean="0">
                <a:solidFill>
                  <a:srgbClr val="FFFF99"/>
                </a:solidFill>
                <a:effectLst>
                  <a:outerShdw blurRad="38100" dist="38100" dir="2700000" algn="tl">
                    <a:srgbClr val="000000">
                      <a:alpha val="43137"/>
                    </a:srgbClr>
                  </a:outerShdw>
                </a:effectLst>
                <a:latin typeface="Comic Sans MS" pitchFamily="66" charset="0"/>
                <a:ea typeface="ＭＳ 明朝" charset="-128"/>
              </a:rPr>
              <a:t>(Maule Earthquake)</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80">
                                          <p:stCondLst>
                                            <p:cond delay="0"/>
                                          </p:stCondLst>
                                        </p:cTn>
                                        <p:tgtEl>
                                          <p:spTgt spid="19"/>
                                        </p:tgtEl>
                                      </p:cBhvr>
                                    </p:animEffect>
                                    <p:anim calcmode="lin" valueType="num">
                                      <p:cBhvr>
                                        <p:cTn id="1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9" dur="26">
                                          <p:stCondLst>
                                            <p:cond delay="650"/>
                                          </p:stCondLst>
                                        </p:cTn>
                                        <p:tgtEl>
                                          <p:spTgt spid="19"/>
                                        </p:tgtEl>
                                      </p:cBhvr>
                                      <p:to x="100000" y="60000"/>
                                    </p:animScale>
                                    <p:animScale>
                                      <p:cBhvr>
                                        <p:cTn id="20" dur="166" decel="50000">
                                          <p:stCondLst>
                                            <p:cond delay="676"/>
                                          </p:stCondLst>
                                        </p:cTn>
                                        <p:tgtEl>
                                          <p:spTgt spid="19"/>
                                        </p:tgtEl>
                                      </p:cBhvr>
                                      <p:to x="100000" y="100000"/>
                                    </p:animScale>
                                    <p:animScale>
                                      <p:cBhvr>
                                        <p:cTn id="21" dur="26">
                                          <p:stCondLst>
                                            <p:cond delay="1312"/>
                                          </p:stCondLst>
                                        </p:cTn>
                                        <p:tgtEl>
                                          <p:spTgt spid="19"/>
                                        </p:tgtEl>
                                      </p:cBhvr>
                                      <p:to x="100000" y="80000"/>
                                    </p:animScale>
                                    <p:animScale>
                                      <p:cBhvr>
                                        <p:cTn id="22" dur="166" decel="50000">
                                          <p:stCondLst>
                                            <p:cond delay="1338"/>
                                          </p:stCondLst>
                                        </p:cTn>
                                        <p:tgtEl>
                                          <p:spTgt spid="19"/>
                                        </p:tgtEl>
                                      </p:cBhvr>
                                      <p:to x="100000" y="100000"/>
                                    </p:animScale>
                                    <p:animScale>
                                      <p:cBhvr>
                                        <p:cTn id="23" dur="26">
                                          <p:stCondLst>
                                            <p:cond delay="1642"/>
                                          </p:stCondLst>
                                        </p:cTn>
                                        <p:tgtEl>
                                          <p:spTgt spid="19"/>
                                        </p:tgtEl>
                                      </p:cBhvr>
                                      <p:to x="100000" y="90000"/>
                                    </p:animScale>
                                    <p:animScale>
                                      <p:cBhvr>
                                        <p:cTn id="24" dur="166" decel="50000">
                                          <p:stCondLst>
                                            <p:cond delay="1668"/>
                                          </p:stCondLst>
                                        </p:cTn>
                                        <p:tgtEl>
                                          <p:spTgt spid="19"/>
                                        </p:tgtEl>
                                      </p:cBhvr>
                                      <p:to x="100000" y="100000"/>
                                    </p:animScale>
                                    <p:animScale>
                                      <p:cBhvr>
                                        <p:cTn id="25" dur="26">
                                          <p:stCondLst>
                                            <p:cond delay="1808"/>
                                          </p:stCondLst>
                                        </p:cTn>
                                        <p:tgtEl>
                                          <p:spTgt spid="19"/>
                                        </p:tgtEl>
                                      </p:cBhvr>
                                      <p:to x="100000" y="95000"/>
                                    </p:animScale>
                                    <p:animScale>
                                      <p:cBhvr>
                                        <p:cTn id="26" dur="166" decel="50000">
                                          <p:stCondLst>
                                            <p:cond delay="1834"/>
                                          </p:stCondLst>
                                        </p:cTn>
                                        <p:tgtEl>
                                          <p:spTgt spid="19"/>
                                        </p:tgtEl>
                                      </p:cBhvr>
                                      <p:to x="100000" y="100000"/>
                                    </p:animScale>
                                  </p:childTnLst>
                                </p:cTn>
                              </p:par>
                              <p:par>
                                <p:cTn id="27" presetID="26" presetClass="entr" presetSubtype="0" fill="hold" grpId="0" nodeType="withEffect">
                                  <p:stCondLst>
                                    <p:cond delay="30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80">
                                          <p:stCondLst>
                                            <p:cond delay="0"/>
                                          </p:stCondLst>
                                        </p:cTn>
                                        <p:tgtEl>
                                          <p:spTgt spid="18"/>
                                        </p:tgtEl>
                                      </p:cBhvr>
                                    </p:animEffect>
                                    <p:anim calcmode="lin" valueType="num">
                                      <p:cBhvr>
                                        <p:cTn id="3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5" dur="26">
                                          <p:stCondLst>
                                            <p:cond delay="650"/>
                                          </p:stCondLst>
                                        </p:cTn>
                                        <p:tgtEl>
                                          <p:spTgt spid="18"/>
                                        </p:tgtEl>
                                      </p:cBhvr>
                                      <p:to x="100000" y="60000"/>
                                    </p:animScale>
                                    <p:animScale>
                                      <p:cBhvr>
                                        <p:cTn id="36" dur="166" decel="50000">
                                          <p:stCondLst>
                                            <p:cond delay="676"/>
                                          </p:stCondLst>
                                        </p:cTn>
                                        <p:tgtEl>
                                          <p:spTgt spid="18"/>
                                        </p:tgtEl>
                                      </p:cBhvr>
                                      <p:to x="100000" y="100000"/>
                                    </p:animScale>
                                    <p:animScale>
                                      <p:cBhvr>
                                        <p:cTn id="37" dur="26">
                                          <p:stCondLst>
                                            <p:cond delay="1312"/>
                                          </p:stCondLst>
                                        </p:cTn>
                                        <p:tgtEl>
                                          <p:spTgt spid="18"/>
                                        </p:tgtEl>
                                      </p:cBhvr>
                                      <p:to x="100000" y="80000"/>
                                    </p:animScale>
                                    <p:animScale>
                                      <p:cBhvr>
                                        <p:cTn id="38" dur="166" decel="50000">
                                          <p:stCondLst>
                                            <p:cond delay="1338"/>
                                          </p:stCondLst>
                                        </p:cTn>
                                        <p:tgtEl>
                                          <p:spTgt spid="18"/>
                                        </p:tgtEl>
                                      </p:cBhvr>
                                      <p:to x="100000" y="100000"/>
                                    </p:animScale>
                                    <p:animScale>
                                      <p:cBhvr>
                                        <p:cTn id="39" dur="26">
                                          <p:stCondLst>
                                            <p:cond delay="1642"/>
                                          </p:stCondLst>
                                        </p:cTn>
                                        <p:tgtEl>
                                          <p:spTgt spid="18"/>
                                        </p:tgtEl>
                                      </p:cBhvr>
                                      <p:to x="100000" y="90000"/>
                                    </p:animScale>
                                    <p:animScale>
                                      <p:cBhvr>
                                        <p:cTn id="40" dur="166" decel="50000">
                                          <p:stCondLst>
                                            <p:cond delay="1668"/>
                                          </p:stCondLst>
                                        </p:cTn>
                                        <p:tgtEl>
                                          <p:spTgt spid="18"/>
                                        </p:tgtEl>
                                      </p:cBhvr>
                                      <p:to x="100000" y="100000"/>
                                    </p:animScale>
                                    <p:animScale>
                                      <p:cBhvr>
                                        <p:cTn id="41" dur="26">
                                          <p:stCondLst>
                                            <p:cond delay="1808"/>
                                          </p:stCondLst>
                                        </p:cTn>
                                        <p:tgtEl>
                                          <p:spTgt spid="18"/>
                                        </p:tgtEl>
                                      </p:cBhvr>
                                      <p:to x="100000" y="95000"/>
                                    </p:animScale>
                                    <p:animScale>
                                      <p:cBhvr>
                                        <p:cTn id="4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4580" name="Picture 4" descr="Ropelewski"/>
          <p:cNvPicPr>
            <a:picLocks noChangeAspect="1" noChangeArrowheads="1"/>
          </p:cNvPicPr>
          <p:nvPr/>
        </p:nvPicPr>
        <p:blipFill>
          <a:blip r:embed="rId2" cstate="print"/>
          <a:srcRect/>
          <a:stretch>
            <a:fillRect/>
          </a:stretch>
        </p:blipFill>
        <p:spPr bwMode="auto">
          <a:xfrm>
            <a:off x="5141913" y="1700213"/>
            <a:ext cx="3738562" cy="5041900"/>
          </a:xfrm>
          <a:prstGeom prst="rect">
            <a:avLst/>
          </a:prstGeom>
          <a:ln>
            <a:noFill/>
          </a:ln>
          <a:effectLst>
            <a:outerShdw blurRad="292100" dist="139700" dir="2700000" algn="tl" rotWithShape="0">
              <a:srgbClr val="333333">
                <a:alpha val="65000"/>
              </a:srgbClr>
            </a:outerShdw>
          </a:effectLst>
        </p:spPr>
      </p:pic>
      <p:grpSp>
        <p:nvGrpSpPr>
          <p:cNvPr id="2" name="Group 5"/>
          <p:cNvGrpSpPr>
            <a:grpSpLocks/>
          </p:cNvGrpSpPr>
          <p:nvPr/>
        </p:nvGrpSpPr>
        <p:grpSpPr bwMode="auto">
          <a:xfrm>
            <a:off x="5651500" y="-26988"/>
            <a:ext cx="2525713" cy="1727201"/>
            <a:chOff x="3424" y="0"/>
            <a:chExt cx="1591" cy="1088"/>
          </a:xfrm>
        </p:grpSpPr>
        <p:sp>
          <p:nvSpPr>
            <p:cNvPr id="24582" name="Oval 6"/>
            <p:cNvSpPr>
              <a:spLocks noChangeArrowheads="1"/>
            </p:cNvSpPr>
            <p:nvPr/>
          </p:nvSpPr>
          <p:spPr bwMode="auto">
            <a:xfrm>
              <a:off x="3741" y="196"/>
              <a:ext cx="726" cy="680"/>
            </a:xfrm>
            <a:prstGeom prst="ellipse">
              <a:avLst/>
            </a:prstGeom>
            <a:solidFill>
              <a:schemeClr val="bg1"/>
            </a:solidFill>
            <a:ln w="28575">
              <a:solidFill>
                <a:srgbClr val="333300"/>
              </a:solidFill>
              <a:round/>
              <a:headEnd/>
              <a:tailEnd/>
            </a:ln>
            <a:effectLst/>
          </p:spPr>
          <p:txBody>
            <a:bodyPr wrap="none" anchor="ctr"/>
            <a:lstStyle/>
            <a:p>
              <a:pPr fontAlgn="base">
                <a:spcBef>
                  <a:spcPct val="0"/>
                </a:spcBef>
                <a:spcAft>
                  <a:spcPct val="0"/>
                </a:spcAft>
              </a:pPr>
              <a:endParaRPr lang="ja-JP" altLang="en-US" smtClean="0">
                <a:solidFill>
                  <a:srgbClr val="000000"/>
                </a:solidFill>
              </a:endParaRPr>
            </a:p>
          </p:txBody>
        </p:sp>
        <p:sp>
          <p:nvSpPr>
            <p:cNvPr id="24583" name="Line 7"/>
            <p:cNvSpPr>
              <a:spLocks noChangeShapeType="1"/>
            </p:cNvSpPr>
            <p:nvPr/>
          </p:nvSpPr>
          <p:spPr bwMode="auto">
            <a:xfrm>
              <a:off x="4104" y="196"/>
              <a:ext cx="0" cy="45"/>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24584" name="Line 8"/>
            <p:cNvSpPr>
              <a:spLocks noChangeShapeType="1"/>
            </p:cNvSpPr>
            <p:nvPr/>
          </p:nvSpPr>
          <p:spPr bwMode="auto">
            <a:xfrm>
              <a:off x="4104" y="831"/>
              <a:ext cx="0" cy="45"/>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24585" name="Line 9"/>
            <p:cNvSpPr>
              <a:spLocks noChangeShapeType="1"/>
            </p:cNvSpPr>
            <p:nvPr/>
          </p:nvSpPr>
          <p:spPr bwMode="auto">
            <a:xfrm>
              <a:off x="3741" y="559"/>
              <a:ext cx="46"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24586" name="Line 10"/>
            <p:cNvSpPr>
              <a:spLocks noChangeShapeType="1"/>
            </p:cNvSpPr>
            <p:nvPr/>
          </p:nvSpPr>
          <p:spPr bwMode="auto">
            <a:xfrm>
              <a:off x="4422" y="559"/>
              <a:ext cx="46"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endParaRPr>
            </a:p>
          </p:txBody>
        </p:sp>
        <p:sp>
          <p:nvSpPr>
            <p:cNvPr id="24587" name="Text Box 11"/>
            <p:cNvSpPr txBox="1">
              <a:spLocks noChangeArrowheads="1"/>
            </p:cNvSpPr>
            <p:nvPr/>
          </p:nvSpPr>
          <p:spPr bwMode="auto">
            <a:xfrm>
              <a:off x="3956" y="0"/>
              <a:ext cx="303" cy="2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1600" smtClean="0">
                  <a:solidFill>
                    <a:srgbClr val="000000"/>
                  </a:solidFill>
                  <a:latin typeface="Comic Sans MS" pitchFamily="66" charset="0"/>
                </a:rPr>
                <a:t>Jul</a:t>
              </a:r>
            </a:p>
          </p:txBody>
        </p:sp>
        <p:sp>
          <p:nvSpPr>
            <p:cNvPr id="24588" name="Text Box 12"/>
            <p:cNvSpPr txBox="1">
              <a:spLocks noChangeArrowheads="1"/>
            </p:cNvSpPr>
            <p:nvPr/>
          </p:nvSpPr>
          <p:spPr bwMode="auto">
            <a:xfrm>
              <a:off x="4467" y="423"/>
              <a:ext cx="548" cy="2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1600" smtClean="0">
                  <a:solidFill>
                    <a:srgbClr val="000000"/>
                  </a:solidFill>
                  <a:latin typeface="Comic Sans MS" pitchFamily="66" charset="0"/>
                </a:rPr>
                <a:t>Jan(+1)</a:t>
              </a:r>
            </a:p>
          </p:txBody>
        </p:sp>
        <p:sp>
          <p:nvSpPr>
            <p:cNvPr id="24589" name="Text Box 13"/>
            <p:cNvSpPr txBox="1">
              <a:spLocks noChangeArrowheads="1"/>
            </p:cNvSpPr>
            <p:nvPr/>
          </p:nvSpPr>
          <p:spPr bwMode="auto">
            <a:xfrm>
              <a:off x="3424" y="423"/>
              <a:ext cx="334" cy="2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1600" smtClean="0">
                  <a:solidFill>
                    <a:srgbClr val="000000"/>
                  </a:solidFill>
                  <a:latin typeface="Comic Sans MS" pitchFamily="66" charset="0"/>
                </a:rPr>
                <a:t>Jan</a:t>
              </a:r>
            </a:p>
          </p:txBody>
        </p:sp>
        <p:sp>
          <p:nvSpPr>
            <p:cNvPr id="24590" name="Text Box 14"/>
            <p:cNvSpPr txBox="1">
              <a:spLocks noChangeArrowheads="1"/>
            </p:cNvSpPr>
            <p:nvPr/>
          </p:nvSpPr>
          <p:spPr bwMode="auto">
            <a:xfrm>
              <a:off x="3968" y="876"/>
              <a:ext cx="508" cy="2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1600" smtClean="0">
                  <a:solidFill>
                    <a:srgbClr val="000000"/>
                  </a:solidFill>
                  <a:latin typeface="Comic Sans MS" pitchFamily="66" charset="0"/>
                </a:rPr>
                <a:t>Jul(-1)</a:t>
              </a:r>
            </a:p>
          </p:txBody>
        </p:sp>
      </p:grpSp>
      <p:sp>
        <p:nvSpPr>
          <p:cNvPr id="24591" name="Line 15"/>
          <p:cNvSpPr>
            <a:spLocks noChangeShapeType="1"/>
          </p:cNvSpPr>
          <p:nvPr/>
        </p:nvSpPr>
        <p:spPr bwMode="auto">
          <a:xfrm>
            <a:off x="6659563" y="881063"/>
            <a:ext cx="576262" cy="100012"/>
          </a:xfrm>
          <a:prstGeom prst="line">
            <a:avLst/>
          </a:prstGeom>
          <a:noFill/>
          <a:ln w="38100">
            <a:solidFill>
              <a:srgbClr val="993300"/>
            </a:solidFill>
            <a:round/>
            <a:headEnd/>
            <a:tailEnd type="triangle" w="med" len="med"/>
          </a:ln>
          <a:effectLst/>
        </p:spPr>
        <p:txBody>
          <a:bodyPr/>
          <a:lstStyle/>
          <a:p>
            <a:pPr fontAlgn="base">
              <a:spcBef>
                <a:spcPct val="0"/>
              </a:spcBef>
              <a:spcAft>
                <a:spcPct val="0"/>
              </a:spcAft>
            </a:pPr>
            <a:endParaRPr lang="ja-JP" altLang="en-US" smtClean="0">
              <a:solidFill>
                <a:srgbClr val="000000"/>
              </a:solidFill>
            </a:endParaRPr>
          </a:p>
        </p:txBody>
      </p:sp>
      <p:sp>
        <p:nvSpPr>
          <p:cNvPr id="24592" name="Text Box 16"/>
          <p:cNvSpPr txBox="1">
            <a:spLocks noChangeArrowheads="1"/>
          </p:cNvSpPr>
          <p:nvPr/>
        </p:nvSpPr>
        <p:spPr bwMode="auto">
          <a:xfrm>
            <a:off x="7596188" y="954088"/>
            <a:ext cx="1408112"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993300"/>
                </a:solidFill>
                <a:latin typeface="Comic Sans MS" pitchFamily="66" charset="0"/>
              </a:rPr>
              <a:t>More rain </a:t>
            </a:r>
          </a:p>
          <a:p>
            <a:pPr fontAlgn="base">
              <a:spcBef>
                <a:spcPct val="0"/>
              </a:spcBef>
              <a:spcAft>
                <a:spcPct val="0"/>
              </a:spcAft>
            </a:pPr>
            <a:r>
              <a:rPr lang="en-US" altLang="ja-JP" smtClean="0">
                <a:solidFill>
                  <a:srgbClr val="993300"/>
                </a:solidFill>
                <a:latin typeface="Comic Sans MS" pitchFamily="66" charset="0"/>
              </a:rPr>
              <a:t>in February</a:t>
            </a:r>
          </a:p>
        </p:txBody>
      </p:sp>
      <p:sp>
        <p:nvSpPr>
          <p:cNvPr id="24593" name="Line 17"/>
          <p:cNvSpPr>
            <a:spLocks noChangeShapeType="1"/>
          </p:cNvSpPr>
          <p:nvPr/>
        </p:nvSpPr>
        <p:spPr bwMode="auto">
          <a:xfrm>
            <a:off x="6227763" y="693738"/>
            <a:ext cx="576262" cy="117475"/>
          </a:xfrm>
          <a:prstGeom prst="line">
            <a:avLst/>
          </a:prstGeom>
          <a:noFill/>
          <a:ln w="38100">
            <a:solidFill>
              <a:schemeClr val="accent2"/>
            </a:solidFill>
            <a:round/>
            <a:headEnd type="triangle" w="med" len="med"/>
            <a:tailEnd/>
          </a:ln>
          <a:effectLst/>
        </p:spPr>
        <p:txBody>
          <a:bodyPr/>
          <a:lstStyle/>
          <a:p>
            <a:pPr fontAlgn="base">
              <a:spcBef>
                <a:spcPct val="0"/>
              </a:spcBef>
              <a:spcAft>
                <a:spcPct val="0"/>
              </a:spcAft>
            </a:pPr>
            <a:endParaRPr lang="ja-JP" altLang="en-US" smtClean="0">
              <a:solidFill>
                <a:srgbClr val="000000"/>
              </a:solidFill>
            </a:endParaRPr>
          </a:p>
        </p:txBody>
      </p:sp>
      <p:sp>
        <p:nvSpPr>
          <p:cNvPr id="24594" name="Text Box 18"/>
          <p:cNvSpPr txBox="1">
            <a:spLocks noChangeArrowheads="1"/>
          </p:cNvSpPr>
          <p:nvPr/>
        </p:nvSpPr>
        <p:spPr bwMode="auto">
          <a:xfrm>
            <a:off x="4859338" y="46038"/>
            <a:ext cx="1408112"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dirty="0" smtClean="0">
                <a:solidFill>
                  <a:srgbClr val="333399"/>
                </a:solidFill>
                <a:latin typeface="Comic Sans MS" pitchFamily="66" charset="0"/>
              </a:rPr>
              <a:t>Less rain </a:t>
            </a:r>
          </a:p>
          <a:p>
            <a:pPr fontAlgn="base">
              <a:spcBef>
                <a:spcPct val="0"/>
              </a:spcBef>
              <a:spcAft>
                <a:spcPct val="0"/>
              </a:spcAft>
            </a:pPr>
            <a:r>
              <a:rPr lang="en-US" altLang="ja-JP" dirty="0" smtClean="0">
                <a:solidFill>
                  <a:srgbClr val="333399"/>
                </a:solidFill>
                <a:latin typeface="Comic Sans MS" pitchFamily="66" charset="0"/>
              </a:rPr>
              <a:t>in February</a:t>
            </a:r>
          </a:p>
        </p:txBody>
      </p:sp>
      <p:sp>
        <p:nvSpPr>
          <p:cNvPr id="24597" name="Freeform 21"/>
          <p:cNvSpPr>
            <a:spLocks/>
          </p:cNvSpPr>
          <p:nvPr/>
        </p:nvSpPr>
        <p:spPr bwMode="auto">
          <a:xfrm>
            <a:off x="6346825" y="2382838"/>
            <a:ext cx="1965325" cy="1031875"/>
          </a:xfrm>
          <a:custGeom>
            <a:avLst/>
            <a:gdLst/>
            <a:ahLst/>
            <a:cxnLst>
              <a:cxn ang="0">
                <a:pos x="52" y="35"/>
              </a:cxn>
              <a:cxn ang="0">
                <a:pos x="34" y="163"/>
              </a:cxn>
              <a:cxn ang="0">
                <a:pos x="253" y="437"/>
              </a:cxn>
              <a:cxn ang="0">
                <a:pos x="647" y="629"/>
              </a:cxn>
              <a:cxn ang="0">
                <a:pos x="1177" y="565"/>
              </a:cxn>
              <a:cxn ang="0">
                <a:pos x="1014" y="160"/>
              </a:cxn>
              <a:cxn ang="0">
                <a:pos x="696" y="24"/>
              </a:cxn>
              <a:cxn ang="0">
                <a:pos x="290" y="17"/>
              </a:cxn>
              <a:cxn ang="0">
                <a:pos x="52" y="35"/>
              </a:cxn>
            </a:cxnLst>
            <a:rect l="0" t="0" r="r" b="b"/>
            <a:pathLst>
              <a:path w="1238" h="650">
                <a:moveTo>
                  <a:pt x="52" y="35"/>
                </a:moveTo>
                <a:cubicBezTo>
                  <a:pt x="9" y="59"/>
                  <a:pt x="0" y="96"/>
                  <a:pt x="34" y="163"/>
                </a:cubicBezTo>
                <a:cubicBezTo>
                  <a:pt x="68" y="230"/>
                  <a:pt x="151" y="359"/>
                  <a:pt x="253" y="437"/>
                </a:cubicBezTo>
                <a:cubicBezTo>
                  <a:pt x="355" y="515"/>
                  <a:pt x="493" y="608"/>
                  <a:pt x="647" y="629"/>
                </a:cubicBezTo>
                <a:cubicBezTo>
                  <a:pt x="801" y="650"/>
                  <a:pt x="1116" y="643"/>
                  <a:pt x="1177" y="565"/>
                </a:cubicBezTo>
                <a:cubicBezTo>
                  <a:pt x="1238" y="487"/>
                  <a:pt x="1094" y="250"/>
                  <a:pt x="1014" y="160"/>
                </a:cubicBezTo>
                <a:cubicBezTo>
                  <a:pt x="934" y="70"/>
                  <a:pt x="817" y="48"/>
                  <a:pt x="696" y="24"/>
                </a:cubicBezTo>
                <a:cubicBezTo>
                  <a:pt x="575" y="0"/>
                  <a:pt x="397" y="15"/>
                  <a:pt x="290" y="17"/>
                </a:cubicBezTo>
                <a:cubicBezTo>
                  <a:pt x="183" y="19"/>
                  <a:pt x="88" y="15"/>
                  <a:pt x="52" y="35"/>
                </a:cubicBezTo>
                <a:close/>
              </a:path>
            </a:pathLst>
          </a:custGeom>
          <a:solidFill>
            <a:srgbClr val="333399">
              <a:alpha val="50000"/>
            </a:srgbClr>
          </a:solidFill>
          <a:ln w="9525">
            <a:solidFill>
              <a:schemeClr val="accent2"/>
            </a:solidFill>
            <a:round/>
            <a:headEnd/>
            <a:tailEnd/>
          </a:ln>
          <a:effectLst/>
        </p:spPr>
        <p:txBody>
          <a:bodyPr/>
          <a:lstStyle/>
          <a:p>
            <a:pPr algn="ctr" fontAlgn="base">
              <a:spcBef>
                <a:spcPct val="0"/>
              </a:spcBef>
              <a:spcAft>
                <a:spcPct val="0"/>
              </a:spcAft>
            </a:pPr>
            <a:endParaRPr lang="en-US" altLang="ja-JP" dirty="0" smtClean="0">
              <a:solidFill>
                <a:srgbClr val="000000"/>
              </a:solidFill>
            </a:endParaRPr>
          </a:p>
          <a:p>
            <a:pPr algn="ctr" fontAlgn="base">
              <a:spcBef>
                <a:spcPct val="0"/>
              </a:spcBef>
              <a:spcAft>
                <a:spcPct val="0"/>
              </a:spcAft>
            </a:pPr>
            <a:r>
              <a:rPr lang="en-US" altLang="ja-JP" sz="2400" dirty="0" smtClean="0">
                <a:solidFill>
                  <a:schemeClr val="bg1"/>
                </a:solidFill>
                <a:latin typeface="Comic Sans MS" pitchFamily="66" charset="0"/>
              </a:rPr>
              <a:t>dry</a:t>
            </a:r>
            <a:endParaRPr lang="ja-JP" altLang="en-US" sz="2400" dirty="0" smtClean="0">
              <a:solidFill>
                <a:schemeClr val="bg1"/>
              </a:solidFill>
              <a:latin typeface="Comic Sans MS" pitchFamily="66" charset="0"/>
            </a:endParaRPr>
          </a:p>
        </p:txBody>
      </p:sp>
      <p:sp>
        <p:nvSpPr>
          <p:cNvPr id="24598" name="Freeform 22"/>
          <p:cNvSpPr>
            <a:spLocks/>
          </p:cNvSpPr>
          <p:nvPr/>
        </p:nvSpPr>
        <p:spPr bwMode="auto">
          <a:xfrm>
            <a:off x="6721475" y="4498975"/>
            <a:ext cx="747713" cy="1063625"/>
          </a:xfrm>
          <a:custGeom>
            <a:avLst/>
            <a:gdLst/>
            <a:ahLst/>
            <a:cxnLst>
              <a:cxn ang="0">
                <a:pos x="63" y="0"/>
              </a:cxn>
              <a:cxn ang="0">
                <a:pos x="118" y="147"/>
              </a:cxn>
              <a:cxn ang="0">
                <a:pos x="8" y="393"/>
              </a:cxn>
              <a:cxn ang="0">
                <a:pos x="72" y="649"/>
              </a:cxn>
              <a:cxn ang="0">
                <a:pos x="237" y="521"/>
              </a:cxn>
              <a:cxn ang="0">
                <a:pos x="401" y="329"/>
              </a:cxn>
              <a:cxn ang="0">
                <a:pos x="456" y="110"/>
              </a:cxn>
              <a:cxn ang="0">
                <a:pos x="310" y="19"/>
              </a:cxn>
              <a:cxn ang="0">
                <a:pos x="63" y="0"/>
              </a:cxn>
            </a:cxnLst>
            <a:rect l="0" t="0" r="r" b="b"/>
            <a:pathLst>
              <a:path w="471" h="670">
                <a:moveTo>
                  <a:pt x="63" y="0"/>
                </a:moveTo>
                <a:cubicBezTo>
                  <a:pt x="7" y="12"/>
                  <a:pt x="127" y="82"/>
                  <a:pt x="118" y="147"/>
                </a:cubicBezTo>
                <a:cubicBezTo>
                  <a:pt x="109" y="212"/>
                  <a:pt x="16" y="309"/>
                  <a:pt x="8" y="393"/>
                </a:cubicBezTo>
                <a:cubicBezTo>
                  <a:pt x="0" y="477"/>
                  <a:pt x="34" y="628"/>
                  <a:pt x="72" y="649"/>
                </a:cubicBezTo>
                <a:cubicBezTo>
                  <a:pt x="110" y="670"/>
                  <a:pt x="182" y="574"/>
                  <a:pt x="237" y="521"/>
                </a:cubicBezTo>
                <a:cubicBezTo>
                  <a:pt x="292" y="468"/>
                  <a:pt x="365" y="397"/>
                  <a:pt x="401" y="329"/>
                </a:cubicBezTo>
                <a:cubicBezTo>
                  <a:pt x="437" y="261"/>
                  <a:pt x="471" y="162"/>
                  <a:pt x="456" y="110"/>
                </a:cubicBezTo>
                <a:cubicBezTo>
                  <a:pt x="441" y="58"/>
                  <a:pt x="375" y="37"/>
                  <a:pt x="310" y="19"/>
                </a:cubicBezTo>
                <a:cubicBezTo>
                  <a:pt x="245" y="1"/>
                  <a:pt x="114" y="4"/>
                  <a:pt x="63" y="0"/>
                </a:cubicBezTo>
                <a:close/>
              </a:path>
            </a:pathLst>
          </a:custGeom>
          <a:solidFill>
            <a:srgbClr val="CC3300">
              <a:alpha val="50000"/>
            </a:srgbClr>
          </a:solidFill>
          <a:ln w="9525">
            <a:solidFill>
              <a:srgbClr val="993300"/>
            </a:solidFill>
            <a:round/>
            <a:headEnd/>
            <a:tailEnd/>
          </a:ln>
          <a:effectLst/>
        </p:spPr>
        <p:txBody>
          <a:bodyPr/>
          <a:lstStyle/>
          <a:p>
            <a:pPr algn="ctr" fontAlgn="base">
              <a:spcBef>
                <a:spcPct val="0"/>
              </a:spcBef>
              <a:spcAft>
                <a:spcPct val="0"/>
              </a:spcAft>
            </a:pPr>
            <a:endParaRPr lang="en-US" altLang="ja-JP" dirty="0" smtClean="0">
              <a:solidFill>
                <a:schemeClr val="bg1"/>
              </a:solidFill>
              <a:latin typeface="Comic Sans MS" pitchFamily="66" charset="0"/>
            </a:endParaRPr>
          </a:p>
          <a:p>
            <a:pPr algn="ctr" fontAlgn="base">
              <a:spcBef>
                <a:spcPct val="0"/>
              </a:spcBef>
              <a:spcAft>
                <a:spcPct val="0"/>
              </a:spcAft>
            </a:pPr>
            <a:r>
              <a:rPr lang="en-US" altLang="ja-JP" dirty="0" smtClean="0">
                <a:solidFill>
                  <a:schemeClr val="bg1"/>
                </a:solidFill>
                <a:latin typeface="Comic Sans MS" pitchFamily="66" charset="0"/>
              </a:rPr>
              <a:t>wet</a:t>
            </a:r>
            <a:endParaRPr lang="ja-JP" altLang="en-US" dirty="0" smtClean="0">
              <a:solidFill>
                <a:schemeClr val="bg1"/>
              </a:solidFill>
              <a:latin typeface="Comic Sans MS" pitchFamily="66" charset="0"/>
            </a:endParaRPr>
          </a:p>
        </p:txBody>
      </p:sp>
      <p:sp>
        <p:nvSpPr>
          <p:cNvPr id="28" name="Text Box 4"/>
          <p:cNvSpPr txBox="1">
            <a:spLocks noChangeArrowheads="1"/>
          </p:cNvSpPr>
          <p:nvPr/>
        </p:nvSpPr>
        <p:spPr bwMode="auto">
          <a:xfrm>
            <a:off x="179512" y="5229200"/>
            <a:ext cx="5051383" cy="1015663"/>
          </a:xfrm>
          <a:prstGeom prst="rect">
            <a:avLst/>
          </a:prstGeom>
          <a:noFill/>
          <a:ln w="9525">
            <a:noFill/>
            <a:miter lim="800000"/>
            <a:headEnd/>
            <a:tailEnd/>
          </a:ln>
          <a:effectLst/>
        </p:spPr>
        <p:txBody>
          <a:bodyPr wrap="none">
            <a:spAutoFit/>
          </a:bodyPr>
          <a:lstStyle/>
          <a:p>
            <a:r>
              <a:rPr lang="en-US" altLang="ja-JP" sz="2400" dirty="0">
                <a:latin typeface="Comic Sans MS" pitchFamily="66" charset="0"/>
              </a:rPr>
              <a:t>Precipitation Anomalies by </a:t>
            </a:r>
            <a:r>
              <a:rPr lang="en-US" altLang="ja-JP" sz="2400" dirty="0" smtClean="0">
                <a:latin typeface="Comic Sans MS" pitchFamily="66" charset="0"/>
              </a:rPr>
              <a:t>ENSO:</a:t>
            </a:r>
          </a:p>
          <a:p>
            <a:r>
              <a:rPr lang="en-US" altLang="ja-JP" sz="3600" dirty="0" smtClean="0">
                <a:latin typeface="Comic Sans MS" pitchFamily="66" charset="0"/>
              </a:rPr>
              <a:t>South America</a:t>
            </a:r>
            <a:endParaRPr lang="en-US" altLang="ja-JP" sz="3600" dirty="0">
              <a:latin typeface="Comic Sans MS" pitchFamily="66" charset="0"/>
            </a:endParaRPr>
          </a:p>
        </p:txBody>
      </p:sp>
      <p:grpSp>
        <p:nvGrpSpPr>
          <p:cNvPr id="30" name="グループ化 29"/>
          <p:cNvGrpSpPr/>
          <p:nvPr/>
        </p:nvGrpSpPr>
        <p:grpSpPr>
          <a:xfrm>
            <a:off x="467544" y="980728"/>
            <a:ext cx="4457700" cy="3238500"/>
            <a:chOff x="467544" y="980728"/>
            <a:chExt cx="4457700" cy="3238500"/>
          </a:xfrm>
        </p:grpSpPr>
        <p:pic>
          <p:nvPicPr>
            <p:cNvPr id="24603" name="Picture 27" descr="Ropelewski"/>
            <p:cNvPicPr>
              <a:picLocks noChangeAspect="1" noChangeArrowheads="1"/>
            </p:cNvPicPr>
            <p:nvPr/>
          </p:nvPicPr>
          <p:blipFill>
            <a:blip r:embed="rId3" cstate="print"/>
            <a:srcRect/>
            <a:stretch>
              <a:fillRect/>
            </a:stretch>
          </p:blipFill>
          <p:spPr bwMode="auto">
            <a:xfrm>
              <a:off x="467544" y="980728"/>
              <a:ext cx="4457700" cy="3238500"/>
            </a:xfrm>
            <a:prstGeom prst="rect">
              <a:avLst/>
            </a:prstGeom>
            <a:ln>
              <a:noFill/>
            </a:ln>
            <a:effectLst>
              <a:outerShdw blurRad="292100" dist="139700" dir="2700000" algn="tl" rotWithShape="0">
                <a:srgbClr val="333333">
                  <a:alpha val="65000"/>
                </a:srgbClr>
              </a:outerShdw>
            </a:effectLst>
          </p:spPr>
        </p:pic>
        <p:sp>
          <p:nvSpPr>
            <p:cNvPr id="26" name="Text Box 4"/>
            <p:cNvSpPr txBox="1">
              <a:spLocks noChangeArrowheads="1"/>
            </p:cNvSpPr>
            <p:nvPr/>
          </p:nvSpPr>
          <p:spPr bwMode="auto">
            <a:xfrm rot="16200000">
              <a:off x="-550041" y="2366750"/>
              <a:ext cx="2435282" cy="400110"/>
            </a:xfrm>
            <a:prstGeom prst="rect">
              <a:avLst/>
            </a:prstGeom>
            <a:solidFill>
              <a:schemeClr val="bg1"/>
            </a:solidFill>
            <a:ln w="9525">
              <a:noFill/>
              <a:miter lim="800000"/>
              <a:headEnd/>
              <a:tailEnd/>
            </a:ln>
            <a:effectLst/>
          </p:spPr>
          <p:txBody>
            <a:bodyPr wrap="none">
              <a:spAutoFit/>
            </a:bodyPr>
            <a:lstStyle/>
            <a:p>
              <a:r>
                <a:rPr lang="en-US" altLang="ja-JP" sz="2000" dirty="0" smtClean="0">
                  <a:latin typeface="Comic Sans MS" pitchFamily="66" charset="0"/>
                </a:rPr>
                <a:t>Precipitation index</a:t>
              </a:r>
            </a:p>
          </p:txBody>
        </p:sp>
        <p:sp>
          <p:nvSpPr>
            <p:cNvPr id="27" name="Line 17"/>
            <p:cNvSpPr>
              <a:spLocks noChangeShapeType="1"/>
            </p:cNvSpPr>
            <p:nvPr/>
          </p:nvSpPr>
          <p:spPr bwMode="auto">
            <a:xfrm flipV="1">
              <a:off x="3347864" y="3501008"/>
              <a:ext cx="432048" cy="0"/>
            </a:xfrm>
            <a:prstGeom prst="line">
              <a:avLst/>
            </a:prstGeom>
            <a:noFill/>
            <a:ln w="38100">
              <a:solidFill>
                <a:schemeClr val="tx1">
                  <a:lumMod val="50000"/>
                  <a:lumOff val="50000"/>
                </a:schemeClr>
              </a:solidFill>
              <a:round/>
              <a:headEnd type="triangle" w="med" len="med"/>
              <a:tailEnd type="triangle" w="med" len="med"/>
            </a:ln>
            <a:effectLst/>
          </p:spPr>
          <p:txBody>
            <a:bodyPr/>
            <a:lstStyle/>
            <a:p>
              <a:pPr fontAlgn="base">
                <a:spcBef>
                  <a:spcPct val="0"/>
                </a:spcBef>
                <a:spcAft>
                  <a:spcPct val="0"/>
                </a:spcAft>
              </a:pPr>
              <a:endParaRPr lang="ja-JP" altLang="en-US" smtClean="0">
                <a:solidFill>
                  <a:srgbClr val="000000"/>
                </a:solidFill>
              </a:endParaRPr>
            </a:p>
          </p:txBody>
        </p:sp>
        <p:sp>
          <p:nvSpPr>
            <p:cNvPr id="29" name="Text Box 18"/>
            <p:cNvSpPr txBox="1">
              <a:spLocks noChangeArrowheads="1"/>
            </p:cNvSpPr>
            <p:nvPr/>
          </p:nvSpPr>
          <p:spPr bwMode="auto">
            <a:xfrm>
              <a:off x="2627784" y="3573016"/>
              <a:ext cx="1883849"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dirty="0" smtClean="0">
                  <a:solidFill>
                    <a:schemeClr val="tx1">
                      <a:lumMod val="50000"/>
                      <a:lumOff val="50000"/>
                    </a:schemeClr>
                  </a:solidFill>
                  <a:latin typeface="Comic Sans MS" pitchFamily="66" charset="0"/>
                </a:rPr>
                <a:t>Austral summer</a:t>
              </a:r>
            </a:p>
          </p:txBody>
        </p:sp>
      </p:gr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1000"/>
                                        <p:tgtEl>
                                          <p:spTgt spid="24580"/>
                                        </p:tgtEl>
                                      </p:cBhvr>
                                    </p:animEffect>
                                    <p:anim calcmode="lin" valueType="num">
                                      <p:cBhvr>
                                        <p:cTn id="8" dur="1000" fill="hold"/>
                                        <p:tgtEl>
                                          <p:spTgt spid="24580"/>
                                        </p:tgtEl>
                                        <p:attrNameLst>
                                          <p:attrName>ppt_x</p:attrName>
                                        </p:attrNameLst>
                                      </p:cBhvr>
                                      <p:tavLst>
                                        <p:tav tm="0">
                                          <p:val>
                                            <p:strVal val="#ppt_x"/>
                                          </p:val>
                                        </p:tav>
                                        <p:tav tm="100000">
                                          <p:val>
                                            <p:strVal val="#ppt_x"/>
                                          </p:val>
                                        </p:tav>
                                      </p:tavLst>
                                    </p:anim>
                                    <p:anim calcmode="lin" valueType="num">
                                      <p:cBhvr>
                                        <p:cTn id="9" dur="1000" fill="hold"/>
                                        <p:tgtEl>
                                          <p:spTgt spid="2458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598"/>
                                        </p:tgtEl>
                                        <p:attrNameLst>
                                          <p:attrName>style.visibility</p:attrName>
                                        </p:attrNameLst>
                                      </p:cBhvr>
                                      <p:to>
                                        <p:strVal val="visible"/>
                                      </p:to>
                                    </p:set>
                                    <p:animEffect transition="in" filter="fade">
                                      <p:cBhvr>
                                        <p:cTn id="12" dur="1000"/>
                                        <p:tgtEl>
                                          <p:spTgt spid="24598"/>
                                        </p:tgtEl>
                                      </p:cBhvr>
                                    </p:animEffect>
                                    <p:anim calcmode="lin" valueType="num">
                                      <p:cBhvr>
                                        <p:cTn id="13" dur="1000" fill="hold"/>
                                        <p:tgtEl>
                                          <p:spTgt spid="24598"/>
                                        </p:tgtEl>
                                        <p:attrNameLst>
                                          <p:attrName>ppt_x</p:attrName>
                                        </p:attrNameLst>
                                      </p:cBhvr>
                                      <p:tavLst>
                                        <p:tav tm="0">
                                          <p:val>
                                            <p:strVal val="#ppt_x"/>
                                          </p:val>
                                        </p:tav>
                                        <p:tav tm="100000">
                                          <p:val>
                                            <p:strVal val="#ppt_x"/>
                                          </p:val>
                                        </p:tav>
                                      </p:tavLst>
                                    </p:anim>
                                    <p:anim calcmode="lin" valueType="num">
                                      <p:cBhvr>
                                        <p:cTn id="14" dur="1000" fill="hold"/>
                                        <p:tgtEl>
                                          <p:spTgt spid="2459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597"/>
                                        </p:tgtEl>
                                        <p:attrNameLst>
                                          <p:attrName>style.visibility</p:attrName>
                                        </p:attrNameLst>
                                      </p:cBhvr>
                                      <p:to>
                                        <p:strVal val="visible"/>
                                      </p:to>
                                    </p:set>
                                    <p:animEffect transition="in" filter="fade">
                                      <p:cBhvr>
                                        <p:cTn id="17" dur="1000"/>
                                        <p:tgtEl>
                                          <p:spTgt spid="24597"/>
                                        </p:tgtEl>
                                      </p:cBhvr>
                                    </p:animEffect>
                                    <p:anim calcmode="lin" valueType="num">
                                      <p:cBhvr>
                                        <p:cTn id="18" dur="1000" fill="hold"/>
                                        <p:tgtEl>
                                          <p:spTgt spid="24597"/>
                                        </p:tgtEl>
                                        <p:attrNameLst>
                                          <p:attrName>ppt_x</p:attrName>
                                        </p:attrNameLst>
                                      </p:cBhvr>
                                      <p:tavLst>
                                        <p:tav tm="0">
                                          <p:val>
                                            <p:strVal val="#ppt_x"/>
                                          </p:val>
                                        </p:tav>
                                        <p:tav tm="100000">
                                          <p:val>
                                            <p:strVal val="#ppt_x"/>
                                          </p:val>
                                        </p:tav>
                                      </p:tavLst>
                                    </p:anim>
                                    <p:anim calcmode="lin" valueType="num">
                                      <p:cBhvr>
                                        <p:cTn id="19" dur="1000" fill="hold"/>
                                        <p:tgtEl>
                                          <p:spTgt spid="2459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animBg="1"/>
      <p:bldP spid="2459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POST.jpg"/>
          <p:cNvPicPr>
            <a:picLocks noChangeAspect="1"/>
          </p:cNvPicPr>
          <p:nvPr/>
        </p:nvPicPr>
        <p:blipFill>
          <a:blip r:embed="rId2" cstate="print"/>
          <a:stretch>
            <a:fillRect/>
          </a:stretch>
        </p:blipFill>
        <p:spPr>
          <a:xfrm>
            <a:off x="395536" y="2276872"/>
            <a:ext cx="8318774" cy="2146916"/>
          </a:xfrm>
          <a:prstGeom prst="rect">
            <a:avLst/>
          </a:prstGeom>
        </p:spPr>
      </p:pic>
      <p:cxnSp>
        <p:nvCxnSpPr>
          <p:cNvPr id="6" name="直線コネクタ 5"/>
          <p:cNvCxnSpPr/>
          <p:nvPr/>
        </p:nvCxnSpPr>
        <p:spPr>
          <a:xfrm rot="5400000" flipH="1" flipV="1">
            <a:off x="4103948" y="3032956"/>
            <a:ext cx="1224136" cy="0"/>
          </a:xfrm>
          <a:prstGeom prst="line">
            <a:avLst/>
          </a:prstGeom>
          <a:ln w="57150">
            <a:solidFill>
              <a:srgbClr val="00B0F0">
                <a:alpha val="40000"/>
              </a:srgbClr>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rot="5400000" flipH="1" flipV="1">
            <a:off x="5832140" y="3032956"/>
            <a:ext cx="1224136" cy="0"/>
          </a:xfrm>
          <a:prstGeom prst="line">
            <a:avLst/>
          </a:prstGeom>
          <a:ln w="57150">
            <a:solidFill>
              <a:srgbClr val="00B0F0">
                <a:alpha val="40000"/>
              </a:srgb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rot="5400000" flipH="1" flipV="1">
            <a:off x="6696236" y="3032956"/>
            <a:ext cx="1224136" cy="0"/>
          </a:xfrm>
          <a:prstGeom prst="line">
            <a:avLst/>
          </a:prstGeom>
          <a:ln w="57150">
            <a:solidFill>
              <a:srgbClr val="00B0F0">
                <a:alpha val="40000"/>
              </a:srgb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rot="5400000" flipH="1" flipV="1">
            <a:off x="4968044" y="3032956"/>
            <a:ext cx="1224136" cy="0"/>
          </a:xfrm>
          <a:prstGeom prst="line">
            <a:avLst/>
          </a:prstGeom>
          <a:ln w="57150">
            <a:solidFill>
              <a:srgbClr val="FF0000">
                <a:alpha val="40000"/>
              </a:srgb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rot="5400000" flipH="1" flipV="1">
            <a:off x="7560332" y="3032956"/>
            <a:ext cx="1224136" cy="0"/>
          </a:xfrm>
          <a:prstGeom prst="line">
            <a:avLst/>
          </a:prstGeom>
          <a:ln w="57150">
            <a:solidFill>
              <a:srgbClr val="FF0000">
                <a:alpha val="40000"/>
              </a:srgbClr>
            </a:solidFill>
          </a:ln>
        </p:spPr>
        <p:style>
          <a:lnRef idx="1">
            <a:schemeClr val="accent1"/>
          </a:lnRef>
          <a:fillRef idx="0">
            <a:schemeClr val="accent1"/>
          </a:fillRef>
          <a:effectRef idx="0">
            <a:schemeClr val="accent1"/>
          </a:effectRef>
          <a:fontRef idx="minor">
            <a:schemeClr val="tx1"/>
          </a:fontRef>
        </p:style>
      </p:cxnSp>
      <p:grpSp>
        <p:nvGrpSpPr>
          <p:cNvPr id="18" name="グループ化 17"/>
          <p:cNvGrpSpPr/>
          <p:nvPr/>
        </p:nvGrpSpPr>
        <p:grpSpPr>
          <a:xfrm>
            <a:off x="0" y="4437112"/>
            <a:ext cx="9144000" cy="2160240"/>
            <a:chOff x="0" y="4437112"/>
            <a:chExt cx="9144000" cy="2160240"/>
          </a:xfrm>
        </p:grpSpPr>
        <p:pic>
          <p:nvPicPr>
            <p:cNvPr id="16" name="図 15" descr="POST.jpg"/>
            <p:cNvPicPr>
              <a:picLocks noChangeAspect="1"/>
            </p:cNvPicPr>
            <p:nvPr/>
          </p:nvPicPr>
          <p:blipFill>
            <a:blip r:embed="rId3" cstate="print"/>
            <a:stretch>
              <a:fillRect/>
            </a:stretch>
          </p:blipFill>
          <p:spPr>
            <a:xfrm>
              <a:off x="0" y="4437112"/>
              <a:ext cx="9144000" cy="2148638"/>
            </a:xfrm>
            <a:prstGeom prst="rect">
              <a:avLst/>
            </a:prstGeom>
          </p:spPr>
        </p:pic>
        <p:sp>
          <p:nvSpPr>
            <p:cNvPr id="17" name="Text Box 4"/>
            <p:cNvSpPr txBox="1">
              <a:spLocks noChangeArrowheads="1"/>
            </p:cNvSpPr>
            <p:nvPr/>
          </p:nvSpPr>
          <p:spPr bwMode="auto">
            <a:xfrm>
              <a:off x="2699792" y="6135687"/>
              <a:ext cx="4049507" cy="461665"/>
            </a:xfrm>
            <a:prstGeom prst="rect">
              <a:avLst/>
            </a:prstGeom>
            <a:noFill/>
            <a:ln w="9525">
              <a:noFill/>
              <a:miter lim="800000"/>
              <a:headEnd/>
              <a:tailEnd/>
            </a:ln>
            <a:effectLst/>
          </p:spPr>
          <p:txBody>
            <a:bodyPr wrap="none">
              <a:spAutoFit/>
            </a:bodyPr>
            <a:lstStyle/>
            <a:p>
              <a:r>
                <a:rPr lang="en-US" altLang="ja-JP" sz="2400" dirty="0" smtClean="0">
                  <a:solidFill>
                    <a:srgbClr val="808080"/>
                  </a:solidFill>
                  <a:latin typeface="Comic Sans MS" pitchFamily="66" charset="0"/>
                </a:rPr>
                <a:t>GLDAS  </a:t>
              </a:r>
              <a:r>
                <a:rPr lang="en-US" altLang="ja-JP" sz="2000" dirty="0" smtClean="0">
                  <a:solidFill>
                    <a:srgbClr val="808080"/>
                  </a:solidFill>
                  <a:latin typeface="Comic Sans MS" pitchFamily="66" charset="0"/>
                </a:rPr>
                <a:t>(converted to gravity)</a:t>
              </a:r>
              <a:endParaRPr lang="en-US" altLang="ja-JP" sz="2000" dirty="0">
                <a:solidFill>
                  <a:srgbClr val="808080"/>
                </a:solidFill>
                <a:latin typeface="Comic Sans MS" pitchFamily="66" charset="0"/>
              </a:endParaRPr>
            </a:p>
          </p:txBody>
        </p:sp>
      </p:grpSp>
      <p:sp>
        <p:nvSpPr>
          <p:cNvPr id="19" name="Text Box 18"/>
          <p:cNvSpPr txBox="1">
            <a:spLocks noChangeArrowheads="1"/>
          </p:cNvSpPr>
          <p:nvPr/>
        </p:nvSpPr>
        <p:spPr bwMode="auto">
          <a:xfrm>
            <a:off x="2195736" y="1844824"/>
            <a:ext cx="4608512" cy="40011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altLang="ja-JP" sz="2000" dirty="0" smtClean="0">
                <a:solidFill>
                  <a:srgbClr val="333399"/>
                </a:solidFill>
                <a:latin typeface="Comic Sans MS" pitchFamily="66" charset="0"/>
              </a:rPr>
              <a:t>ENSO index (NINO.3 SST anomaly)</a:t>
            </a:r>
          </a:p>
        </p:txBody>
      </p:sp>
      <p:sp>
        <p:nvSpPr>
          <p:cNvPr id="20" name="Text Box 18"/>
          <p:cNvSpPr txBox="1">
            <a:spLocks noChangeArrowheads="1"/>
          </p:cNvSpPr>
          <p:nvPr/>
        </p:nvSpPr>
        <p:spPr bwMode="auto">
          <a:xfrm>
            <a:off x="899592" y="620688"/>
            <a:ext cx="7488832" cy="954107"/>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altLang="ja-JP" sz="3200" dirty="0" smtClean="0">
                <a:solidFill>
                  <a:schemeClr val="tx1">
                    <a:lumMod val="50000"/>
                    <a:lumOff val="50000"/>
                  </a:schemeClr>
                </a:solidFill>
                <a:latin typeface="Comic Sans MS" pitchFamily="66" charset="0"/>
              </a:rPr>
              <a:t>Precipitation anomaly seen in GLDAS</a:t>
            </a:r>
          </a:p>
          <a:p>
            <a:pPr algn="ctr" fontAlgn="base">
              <a:spcBef>
                <a:spcPct val="0"/>
              </a:spcBef>
              <a:spcAft>
                <a:spcPct val="0"/>
              </a:spcAft>
            </a:pPr>
            <a:r>
              <a:rPr lang="en-US" altLang="ja-JP" sz="2400" dirty="0" smtClean="0">
                <a:solidFill>
                  <a:schemeClr val="tx1">
                    <a:lumMod val="50000"/>
                    <a:lumOff val="50000"/>
                  </a:schemeClr>
                </a:solidFill>
                <a:latin typeface="Comic Sans MS" pitchFamily="66" charset="0"/>
              </a:rPr>
              <a:t>(deviation from average seasonal change)</a:t>
            </a:r>
          </a:p>
        </p:txBody>
      </p:sp>
      <p:sp>
        <p:nvSpPr>
          <p:cNvPr id="21" name="Text Box 18"/>
          <p:cNvSpPr txBox="1">
            <a:spLocks noChangeArrowheads="1"/>
          </p:cNvSpPr>
          <p:nvPr/>
        </p:nvSpPr>
        <p:spPr bwMode="auto">
          <a:xfrm>
            <a:off x="3563888" y="2348880"/>
            <a:ext cx="1080120" cy="40011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altLang="ja-JP" sz="2000" dirty="0" smtClean="0">
                <a:solidFill>
                  <a:srgbClr val="00B0F0"/>
                </a:solidFill>
                <a:latin typeface="Comic Sans MS" pitchFamily="66" charset="0"/>
              </a:rPr>
              <a:t>La </a:t>
            </a:r>
            <a:r>
              <a:rPr lang="en-US" altLang="ja-JP" sz="2000" dirty="0" err="1" smtClean="0">
                <a:solidFill>
                  <a:srgbClr val="00B0F0"/>
                </a:solidFill>
                <a:latin typeface="Comic Sans MS" pitchFamily="66" charset="0"/>
              </a:rPr>
              <a:t>Niňa</a:t>
            </a:r>
            <a:endParaRPr lang="en-US" altLang="ja-JP" sz="2000" dirty="0" smtClean="0">
              <a:solidFill>
                <a:srgbClr val="00B0F0"/>
              </a:solidFill>
              <a:latin typeface="Comic Sans MS" pitchFamily="66" charset="0"/>
            </a:endParaRPr>
          </a:p>
        </p:txBody>
      </p:sp>
      <p:sp>
        <p:nvSpPr>
          <p:cNvPr id="22" name="Text Box 18"/>
          <p:cNvSpPr txBox="1">
            <a:spLocks noChangeArrowheads="1"/>
          </p:cNvSpPr>
          <p:nvPr/>
        </p:nvSpPr>
        <p:spPr bwMode="auto">
          <a:xfrm>
            <a:off x="7740352" y="1844824"/>
            <a:ext cx="1080120" cy="40011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altLang="ja-JP" sz="2000" dirty="0" smtClean="0">
                <a:solidFill>
                  <a:srgbClr val="FF7C80"/>
                </a:solidFill>
                <a:latin typeface="Comic Sans MS" pitchFamily="66" charset="0"/>
              </a:rPr>
              <a:t>El </a:t>
            </a:r>
            <a:r>
              <a:rPr lang="en-US" altLang="ja-JP" sz="2000" dirty="0" err="1" smtClean="0">
                <a:solidFill>
                  <a:srgbClr val="FF7C80"/>
                </a:solidFill>
                <a:latin typeface="Comic Sans MS" pitchFamily="66" charset="0"/>
              </a:rPr>
              <a:t>Niňo</a:t>
            </a:r>
            <a:endParaRPr lang="en-US" altLang="ja-JP" sz="2000" dirty="0" smtClean="0">
              <a:solidFill>
                <a:srgbClr val="FF7C80"/>
              </a:solidFill>
              <a:latin typeface="Comic Sans MS" pitchFamily="66" charset="0"/>
            </a:endParaRPr>
          </a:p>
        </p:txBody>
      </p:sp>
      <p:pic>
        <p:nvPicPr>
          <p:cNvPr id="23" name="図 22" descr="POST.jpg"/>
          <p:cNvPicPr>
            <a:picLocks noChangeAspect="1"/>
          </p:cNvPicPr>
          <p:nvPr/>
        </p:nvPicPr>
        <p:blipFill>
          <a:blip r:embed="rId4" cstate="print"/>
          <a:stretch>
            <a:fillRect/>
          </a:stretch>
        </p:blipFill>
        <p:spPr>
          <a:xfrm>
            <a:off x="683568" y="109372"/>
            <a:ext cx="7416824" cy="2095492"/>
          </a:xfrm>
          <a:prstGeom prst="rect">
            <a:avLst/>
          </a:prstGeom>
          <a:ln>
            <a:noFill/>
          </a:ln>
          <a:effectLst>
            <a:outerShdw blurRad="292100" dist="139700" dir="2700000" algn="tl" rotWithShape="0">
              <a:srgbClr val="333333">
                <a:alpha val="65000"/>
              </a:srgbClr>
            </a:outerShdw>
          </a:effectLst>
        </p:spPr>
      </p:pic>
      <p:cxnSp>
        <p:nvCxnSpPr>
          <p:cNvPr id="24" name="直線コネクタ 23"/>
          <p:cNvCxnSpPr/>
          <p:nvPr/>
        </p:nvCxnSpPr>
        <p:spPr>
          <a:xfrm rot="5400000" flipH="1" flipV="1">
            <a:off x="3887924" y="1016732"/>
            <a:ext cx="1656184" cy="0"/>
          </a:xfrm>
          <a:prstGeom prst="line">
            <a:avLst/>
          </a:prstGeom>
          <a:ln w="57150">
            <a:solidFill>
              <a:srgbClr val="00B0F0">
                <a:alpha val="40000"/>
              </a:srgb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5400000" flipH="1" flipV="1">
            <a:off x="5616116" y="1016732"/>
            <a:ext cx="1656184" cy="0"/>
          </a:xfrm>
          <a:prstGeom prst="line">
            <a:avLst/>
          </a:prstGeom>
          <a:ln w="57150">
            <a:solidFill>
              <a:srgbClr val="00B0F0">
                <a:alpha val="40000"/>
              </a:srgb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5400000" flipH="1" flipV="1">
            <a:off x="6480212" y="1016732"/>
            <a:ext cx="1656184" cy="0"/>
          </a:xfrm>
          <a:prstGeom prst="line">
            <a:avLst/>
          </a:prstGeom>
          <a:ln w="57150">
            <a:solidFill>
              <a:srgbClr val="00B0F0">
                <a:alpha val="40000"/>
              </a:srgbClr>
            </a:solidFill>
          </a:ln>
        </p:spPr>
        <p:style>
          <a:lnRef idx="1">
            <a:schemeClr val="accent1"/>
          </a:lnRef>
          <a:fillRef idx="0">
            <a:schemeClr val="accent1"/>
          </a:fillRef>
          <a:effectRef idx="0">
            <a:schemeClr val="accent1"/>
          </a:effectRef>
          <a:fontRef idx="minor">
            <a:schemeClr val="tx1"/>
          </a:fontRef>
        </p:style>
      </p:cxnSp>
      <p:sp>
        <p:nvSpPr>
          <p:cNvPr id="27" name="Text Box 18"/>
          <p:cNvSpPr txBox="1">
            <a:spLocks noChangeArrowheads="1"/>
          </p:cNvSpPr>
          <p:nvPr/>
        </p:nvSpPr>
        <p:spPr bwMode="auto">
          <a:xfrm>
            <a:off x="7308304" y="260648"/>
            <a:ext cx="792088" cy="40011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altLang="ja-JP" sz="2000" dirty="0" smtClean="0">
                <a:solidFill>
                  <a:srgbClr val="00B0F0"/>
                </a:solidFill>
                <a:latin typeface="Comic Sans MS" pitchFamily="66" charset="0"/>
              </a:rPr>
              <a:t>Dry</a:t>
            </a:r>
          </a:p>
        </p:txBody>
      </p:sp>
      <p:cxnSp>
        <p:nvCxnSpPr>
          <p:cNvPr id="31" name="直線コネクタ 30"/>
          <p:cNvCxnSpPr/>
          <p:nvPr/>
        </p:nvCxnSpPr>
        <p:spPr>
          <a:xfrm rot="5400000" flipH="1" flipV="1">
            <a:off x="4752020" y="1016732"/>
            <a:ext cx="1656184" cy="0"/>
          </a:xfrm>
          <a:prstGeom prst="line">
            <a:avLst/>
          </a:prstGeom>
          <a:ln w="57150">
            <a:solidFill>
              <a:srgbClr val="FF0000">
                <a:alpha val="40000"/>
              </a:srgbClr>
            </a:solidFill>
          </a:ln>
        </p:spPr>
        <p:style>
          <a:lnRef idx="1">
            <a:schemeClr val="accent1"/>
          </a:lnRef>
          <a:fillRef idx="0">
            <a:schemeClr val="accent1"/>
          </a:fillRef>
          <a:effectRef idx="0">
            <a:schemeClr val="accent1"/>
          </a:effectRef>
          <a:fontRef idx="minor">
            <a:schemeClr val="tx1"/>
          </a:fontRef>
        </p:style>
      </p:cxnSp>
      <p:sp>
        <p:nvSpPr>
          <p:cNvPr id="32" name="Text Box 18"/>
          <p:cNvSpPr txBox="1">
            <a:spLocks noChangeArrowheads="1"/>
          </p:cNvSpPr>
          <p:nvPr/>
        </p:nvSpPr>
        <p:spPr bwMode="auto">
          <a:xfrm>
            <a:off x="4860032" y="188640"/>
            <a:ext cx="792088" cy="40011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altLang="ja-JP" sz="2000" dirty="0" smtClean="0">
                <a:solidFill>
                  <a:srgbClr val="FF7C80"/>
                </a:solidFill>
                <a:latin typeface="Comic Sans MS" pitchFamily="66" charset="0"/>
              </a:rPr>
              <a:t>Wet</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par>
                                <p:cTn id="11" presetID="17"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ppt_h/2"/>
                                          </p:val>
                                        </p:tav>
                                        <p:tav tm="100000">
                                          <p:val>
                                            <p:strVal val="#ppt_y"/>
                                          </p:val>
                                        </p:tav>
                                      </p:tavLst>
                                    </p:anim>
                                    <p:anim calcmode="lin" valueType="num">
                                      <p:cBhvr>
                                        <p:cTn id="15" dur="500" fill="hold"/>
                                        <p:tgtEl>
                                          <p:spTgt spid="7"/>
                                        </p:tgtEl>
                                        <p:attrNameLst>
                                          <p:attrName>ppt_w</p:attrName>
                                        </p:attrNameLst>
                                      </p:cBhvr>
                                      <p:tavLst>
                                        <p:tav tm="0">
                                          <p:val>
                                            <p:strVal val="#ppt_w"/>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par>
                                <p:cTn id="17" presetID="17"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ppt_h/2"/>
                                          </p:val>
                                        </p:tav>
                                        <p:tav tm="100000">
                                          <p:val>
                                            <p:strVal val="#ppt_y"/>
                                          </p:val>
                                        </p:tav>
                                      </p:tavLst>
                                    </p:anim>
                                    <p:anim calcmode="lin" valueType="num">
                                      <p:cBhvr>
                                        <p:cTn id="21" dur="500" fill="hold"/>
                                        <p:tgtEl>
                                          <p:spTgt spid="8"/>
                                        </p:tgtEl>
                                        <p:attrNameLst>
                                          <p:attrName>ppt_w</p:attrName>
                                        </p:attrNameLst>
                                      </p:cBhvr>
                                      <p:tavLst>
                                        <p:tav tm="0">
                                          <p:val>
                                            <p:strVal val="#ppt_w"/>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childTnLst>
                          </p:cTn>
                        </p:par>
                        <p:par>
                          <p:cTn id="26" fill="hold">
                            <p:stCondLst>
                              <p:cond delay="1000"/>
                            </p:stCondLst>
                            <p:childTnLst>
                              <p:par>
                                <p:cTn id="27" presetID="17" presetClass="entr" presetSubtype="4"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ppt_h/2"/>
                                          </p:val>
                                        </p:tav>
                                        <p:tav tm="100000">
                                          <p:val>
                                            <p:strVal val="#ppt_y"/>
                                          </p:val>
                                        </p:tav>
                                      </p:tavLst>
                                    </p:anim>
                                    <p:anim calcmode="lin" valueType="num">
                                      <p:cBhvr>
                                        <p:cTn id="31" dur="500" fill="hold"/>
                                        <p:tgtEl>
                                          <p:spTgt spid="9"/>
                                        </p:tgtEl>
                                        <p:attrNameLst>
                                          <p:attrName>ppt_w</p:attrName>
                                        </p:attrNameLst>
                                      </p:cBhvr>
                                      <p:tavLst>
                                        <p:tav tm="0">
                                          <p:val>
                                            <p:strVal val="#ppt_w"/>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childTnLst>
                                </p:cTn>
                              </p:par>
                              <p:par>
                                <p:cTn id="33" presetID="17"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ppt_h/2"/>
                                          </p:val>
                                        </p:tav>
                                        <p:tav tm="100000">
                                          <p:val>
                                            <p:strVal val="#ppt_y"/>
                                          </p:val>
                                        </p:tav>
                                      </p:tavLst>
                                    </p:anim>
                                    <p:anim calcmode="lin" valueType="num">
                                      <p:cBhvr>
                                        <p:cTn id="37" dur="500" fill="hold"/>
                                        <p:tgtEl>
                                          <p:spTgt spid="10"/>
                                        </p:tgtEl>
                                        <p:attrNameLst>
                                          <p:attrName>ppt_w</p:attrName>
                                        </p:attrNameLst>
                                      </p:cBhvr>
                                      <p:tavLst>
                                        <p:tav tm="0">
                                          <p:val>
                                            <p:strVal val="#ppt_w"/>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17" presetClass="entr" presetSubtype="1"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ppt_x</p:attrName>
                                        </p:attrNameLst>
                                      </p:cBhvr>
                                      <p:tavLst>
                                        <p:tav tm="0">
                                          <p:val>
                                            <p:strVal val="#ppt_x"/>
                                          </p:val>
                                        </p:tav>
                                        <p:tav tm="100000">
                                          <p:val>
                                            <p:strVal val="#ppt_x"/>
                                          </p:val>
                                        </p:tav>
                                      </p:tavLst>
                                    </p:anim>
                                    <p:anim calcmode="lin" valueType="num">
                                      <p:cBhvr>
                                        <p:cTn id="53" dur="500" fill="hold"/>
                                        <p:tgtEl>
                                          <p:spTgt spid="24"/>
                                        </p:tgtEl>
                                        <p:attrNameLst>
                                          <p:attrName>ppt_y</p:attrName>
                                        </p:attrNameLst>
                                      </p:cBhvr>
                                      <p:tavLst>
                                        <p:tav tm="0">
                                          <p:val>
                                            <p:strVal val="#ppt_y-#ppt_h/2"/>
                                          </p:val>
                                        </p:tav>
                                        <p:tav tm="100000">
                                          <p:val>
                                            <p:strVal val="#ppt_y"/>
                                          </p:val>
                                        </p:tav>
                                      </p:tavLst>
                                    </p:anim>
                                    <p:anim calcmode="lin" valueType="num">
                                      <p:cBhvr>
                                        <p:cTn id="54" dur="500" fill="hold"/>
                                        <p:tgtEl>
                                          <p:spTgt spid="24"/>
                                        </p:tgtEl>
                                        <p:attrNameLst>
                                          <p:attrName>ppt_w</p:attrName>
                                        </p:attrNameLst>
                                      </p:cBhvr>
                                      <p:tavLst>
                                        <p:tav tm="0">
                                          <p:val>
                                            <p:strVal val="#ppt_w"/>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childTnLst>
                                </p:cTn>
                              </p:par>
                              <p:par>
                                <p:cTn id="56" presetID="17" presetClass="entr" presetSubtype="1"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ppt_x</p:attrName>
                                        </p:attrNameLst>
                                      </p:cBhvr>
                                      <p:tavLst>
                                        <p:tav tm="0">
                                          <p:val>
                                            <p:strVal val="#ppt_x"/>
                                          </p:val>
                                        </p:tav>
                                        <p:tav tm="100000">
                                          <p:val>
                                            <p:strVal val="#ppt_x"/>
                                          </p:val>
                                        </p:tav>
                                      </p:tavLst>
                                    </p:anim>
                                    <p:anim calcmode="lin" valueType="num">
                                      <p:cBhvr>
                                        <p:cTn id="59" dur="500" fill="hold"/>
                                        <p:tgtEl>
                                          <p:spTgt spid="25"/>
                                        </p:tgtEl>
                                        <p:attrNameLst>
                                          <p:attrName>ppt_y</p:attrName>
                                        </p:attrNameLst>
                                      </p:cBhvr>
                                      <p:tavLst>
                                        <p:tav tm="0">
                                          <p:val>
                                            <p:strVal val="#ppt_y-#ppt_h/2"/>
                                          </p:val>
                                        </p:tav>
                                        <p:tav tm="100000">
                                          <p:val>
                                            <p:strVal val="#ppt_y"/>
                                          </p:val>
                                        </p:tav>
                                      </p:tavLst>
                                    </p:anim>
                                    <p:anim calcmode="lin" valueType="num">
                                      <p:cBhvr>
                                        <p:cTn id="60" dur="500" fill="hold"/>
                                        <p:tgtEl>
                                          <p:spTgt spid="25"/>
                                        </p:tgtEl>
                                        <p:attrNameLst>
                                          <p:attrName>ppt_w</p:attrName>
                                        </p:attrNameLst>
                                      </p:cBhvr>
                                      <p:tavLst>
                                        <p:tav tm="0">
                                          <p:val>
                                            <p:strVal val="#ppt_w"/>
                                          </p:val>
                                        </p:tav>
                                        <p:tav tm="100000">
                                          <p:val>
                                            <p:strVal val="#ppt_w"/>
                                          </p:val>
                                        </p:tav>
                                      </p:tavLst>
                                    </p:anim>
                                    <p:anim calcmode="lin" valueType="num">
                                      <p:cBhvr>
                                        <p:cTn id="61" dur="500" fill="hold"/>
                                        <p:tgtEl>
                                          <p:spTgt spid="25"/>
                                        </p:tgtEl>
                                        <p:attrNameLst>
                                          <p:attrName>ppt_h</p:attrName>
                                        </p:attrNameLst>
                                      </p:cBhvr>
                                      <p:tavLst>
                                        <p:tav tm="0">
                                          <p:val>
                                            <p:fltVal val="0"/>
                                          </p:val>
                                        </p:tav>
                                        <p:tav tm="100000">
                                          <p:val>
                                            <p:strVal val="#ppt_h"/>
                                          </p:val>
                                        </p:tav>
                                      </p:tavLst>
                                    </p:anim>
                                  </p:childTnLst>
                                </p:cTn>
                              </p:par>
                              <p:par>
                                <p:cTn id="62" presetID="17" presetClass="entr" presetSubtype="1"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ppt_x</p:attrName>
                                        </p:attrNameLst>
                                      </p:cBhvr>
                                      <p:tavLst>
                                        <p:tav tm="0">
                                          <p:val>
                                            <p:strVal val="#ppt_x"/>
                                          </p:val>
                                        </p:tav>
                                        <p:tav tm="100000">
                                          <p:val>
                                            <p:strVal val="#ppt_x"/>
                                          </p:val>
                                        </p:tav>
                                      </p:tavLst>
                                    </p:anim>
                                    <p:anim calcmode="lin" valueType="num">
                                      <p:cBhvr>
                                        <p:cTn id="65" dur="500" fill="hold"/>
                                        <p:tgtEl>
                                          <p:spTgt spid="26"/>
                                        </p:tgtEl>
                                        <p:attrNameLst>
                                          <p:attrName>ppt_y</p:attrName>
                                        </p:attrNameLst>
                                      </p:cBhvr>
                                      <p:tavLst>
                                        <p:tav tm="0">
                                          <p:val>
                                            <p:strVal val="#ppt_y-#ppt_h/2"/>
                                          </p:val>
                                        </p:tav>
                                        <p:tav tm="100000">
                                          <p:val>
                                            <p:strVal val="#ppt_y"/>
                                          </p:val>
                                        </p:tav>
                                      </p:tavLst>
                                    </p:anim>
                                    <p:anim calcmode="lin" valueType="num">
                                      <p:cBhvr>
                                        <p:cTn id="66" dur="500" fill="hold"/>
                                        <p:tgtEl>
                                          <p:spTgt spid="26"/>
                                        </p:tgtEl>
                                        <p:attrNameLst>
                                          <p:attrName>ppt_w</p:attrName>
                                        </p:attrNameLst>
                                      </p:cBhvr>
                                      <p:tavLst>
                                        <p:tav tm="0">
                                          <p:val>
                                            <p:strVal val="#ppt_w"/>
                                          </p:val>
                                        </p:tav>
                                        <p:tav tm="100000">
                                          <p:val>
                                            <p:strVal val="#ppt_w"/>
                                          </p:val>
                                        </p:tav>
                                      </p:tavLst>
                                    </p:anim>
                                    <p:anim calcmode="lin" valueType="num">
                                      <p:cBhvr>
                                        <p:cTn id="67" dur="500" fill="hold"/>
                                        <p:tgtEl>
                                          <p:spTgt spid="26"/>
                                        </p:tgtEl>
                                        <p:attrNameLst>
                                          <p:attrName>ppt_h</p:attrName>
                                        </p:attrNameLst>
                                      </p:cBhvr>
                                      <p:tavLst>
                                        <p:tav tm="0">
                                          <p:val>
                                            <p:fltVal val="0"/>
                                          </p:val>
                                        </p:tav>
                                        <p:tav tm="100000">
                                          <p:val>
                                            <p:strVal val="#ppt_h"/>
                                          </p:val>
                                        </p:tav>
                                      </p:tavLst>
                                    </p:anim>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childTnLst>
                                </p:cTn>
                              </p:par>
                            </p:childTnLst>
                          </p:cTn>
                        </p:par>
                        <p:par>
                          <p:cTn id="71" fill="hold">
                            <p:stCondLst>
                              <p:cond delay="2000"/>
                            </p:stCondLst>
                            <p:childTnLst>
                              <p:par>
                                <p:cTn id="72" presetID="17" presetClass="entr" presetSubtype="4" fill="hold" nodeType="after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500" fill="hold"/>
                                        <p:tgtEl>
                                          <p:spTgt spid="31"/>
                                        </p:tgtEl>
                                        <p:attrNameLst>
                                          <p:attrName>ppt_x</p:attrName>
                                        </p:attrNameLst>
                                      </p:cBhvr>
                                      <p:tavLst>
                                        <p:tav tm="0">
                                          <p:val>
                                            <p:strVal val="#ppt_x"/>
                                          </p:val>
                                        </p:tav>
                                        <p:tav tm="100000">
                                          <p:val>
                                            <p:strVal val="#ppt_x"/>
                                          </p:val>
                                        </p:tav>
                                      </p:tavLst>
                                    </p:anim>
                                    <p:anim calcmode="lin" valueType="num">
                                      <p:cBhvr>
                                        <p:cTn id="75" dur="500" fill="hold"/>
                                        <p:tgtEl>
                                          <p:spTgt spid="31"/>
                                        </p:tgtEl>
                                        <p:attrNameLst>
                                          <p:attrName>ppt_y</p:attrName>
                                        </p:attrNameLst>
                                      </p:cBhvr>
                                      <p:tavLst>
                                        <p:tav tm="0">
                                          <p:val>
                                            <p:strVal val="#ppt_y+#ppt_h/2"/>
                                          </p:val>
                                        </p:tav>
                                        <p:tav tm="100000">
                                          <p:val>
                                            <p:strVal val="#ppt_y"/>
                                          </p:val>
                                        </p:tav>
                                      </p:tavLst>
                                    </p:anim>
                                    <p:anim calcmode="lin" valueType="num">
                                      <p:cBhvr>
                                        <p:cTn id="76" dur="500" fill="hold"/>
                                        <p:tgtEl>
                                          <p:spTgt spid="31"/>
                                        </p:tgtEl>
                                        <p:attrNameLst>
                                          <p:attrName>ppt_w</p:attrName>
                                        </p:attrNameLst>
                                      </p:cBhvr>
                                      <p:tavLst>
                                        <p:tav tm="0">
                                          <p:val>
                                            <p:strVal val="#ppt_w"/>
                                          </p:val>
                                        </p:tav>
                                        <p:tav tm="100000">
                                          <p:val>
                                            <p:strVal val="#ppt_w"/>
                                          </p:val>
                                        </p:tav>
                                      </p:tavLst>
                                    </p:anim>
                                    <p:anim calcmode="lin" valueType="num">
                                      <p:cBhvr>
                                        <p:cTn id="77" dur="500" fill="hold"/>
                                        <p:tgtEl>
                                          <p:spTgt spid="31"/>
                                        </p:tgtEl>
                                        <p:attrNameLst>
                                          <p:attrName>ppt_h</p:attrName>
                                        </p:attrNameLst>
                                      </p:cBhvr>
                                      <p:tavLst>
                                        <p:tav tm="0">
                                          <p:val>
                                            <p:fltVal val="0"/>
                                          </p:val>
                                        </p:tav>
                                        <p:tav tm="100000">
                                          <p:val>
                                            <p:strVal val="#ppt_h"/>
                                          </p:val>
                                        </p:tav>
                                      </p:tavLst>
                                    </p:anim>
                                  </p:childTnLst>
                                </p:cTn>
                              </p:par>
                              <p:par>
                                <p:cTn id="78" presetID="10" presetClass="entr" presetSubtype="0" fill="hold" grpId="0" nodeType="with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10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1000"/>
                                        <p:tgtEl>
                                          <p:spTgt spid="18"/>
                                        </p:tgtEl>
                                      </p:cBhvr>
                                    </p:animEffect>
                                    <p:anim calcmode="lin" valueType="num">
                                      <p:cBhvr>
                                        <p:cTn id="86" dur="1000" fill="hold"/>
                                        <p:tgtEl>
                                          <p:spTgt spid="18"/>
                                        </p:tgtEl>
                                        <p:attrNameLst>
                                          <p:attrName>ppt_x</p:attrName>
                                        </p:attrNameLst>
                                      </p:cBhvr>
                                      <p:tavLst>
                                        <p:tav tm="0">
                                          <p:val>
                                            <p:strVal val="#ppt_x"/>
                                          </p:val>
                                        </p:tav>
                                        <p:tav tm="100000">
                                          <p:val>
                                            <p:strVal val="#ppt_x"/>
                                          </p:val>
                                        </p:tav>
                                      </p:tavLst>
                                    </p:anim>
                                    <p:anim calcmode="lin" valueType="num">
                                      <p:cBhvr>
                                        <p:cTn id="8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7"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0" y="2636912"/>
            <a:ext cx="9144000" cy="2160240"/>
            <a:chOff x="0" y="4437112"/>
            <a:chExt cx="9144000" cy="2160240"/>
          </a:xfrm>
        </p:grpSpPr>
        <p:pic>
          <p:nvPicPr>
            <p:cNvPr id="3" name="図 2" descr="POST.jpg"/>
            <p:cNvPicPr>
              <a:picLocks noChangeAspect="1"/>
            </p:cNvPicPr>
            <p:nvPr/>
          </p:nvPicPr>
          <p:blipFill>
            <a:blip r:embed="rId2" cstate="print"/>
            <a:stretch>
              <a:fillRect/>
            </a:stretch>
          </p:blipFill>
          <p:spPr>
            <a:xfrm>
              <a:off x="0" y="4437112"/>
              <a:ext cx="9144000" cy="2148638"/>
            </a:xfrm>
            <a:prstGeom prst="rect">
              <a:avLst/>
            </a:prstGeom>
          </p:spPr>
        </p:pic>
        <p:sp>
          <p:nvSpPr>
            <p:cNvPr id="4" name="Text Box 4"/>
            <p:cNvSpPr txBox="1">
              <a:spLocks noChangeArrowheads="1"/>
            </p:cNvSpPr>
            <p:nvPr/>
          </p:nvSpPr>
          <p:spPr bwMode="auto">
            <a:xfrm>
              <a:off x="2699792" y="6135687"/>
              <a:ext cx="4049507" cy="461665"/>
            </a:xfrm>
            <a:prstGeom prst="rect">
              <a:avLst/>
            </a:prstGeom>
            <a:noFill/>
            <a:ln w="9525">
              <a:noFill/>
              <a:miter lim="800000"/>
              <a:headEnd/>
              <a:tailEnd/>
            </a:ln>
            <a:effectLst/>
          </p:spPr>
          <p:txBody>
            <a:bodyPr wrap="none">
              <a:spAutoFit/>
            </a:bodyPr>
            <a:lstStyle/>
            <a:p>
              <a:r>
                <a:rPr lang="en-US" altLang="ja-JP" sz="2400" dirty="0" smtClean="0">
                  <a:solidFill>
                    <a:srgbClr val="808080"/>
                  </a:solidFill>
                  <a:latin typeface="Comic Sans MS" pitchFamily="66" charset="0"/>
                </a:rPr>
                <a:t>GLDAS  </a:t>
              </a:r>
              <a:r>
                <a:rPr lang="en-US" altLang="ja-JP" sz="2000" dirty="0" smtClean="0">
                  <a:solidFill>
                    <a:srgbClr val="808080"/>
                  </a:solidFill>
                  <a:latin typeface="Comic Sans MS" pitchFamily="66" charset="0"/>
                </a:rPr>
                <a:t>(converted to gravity)</a:t>
              </a:r>
              <a:endParaRPr lang="en-US" altLang="ja-JP" sz="2000" dirty="0">
                <a:solidFill>
                  <a:srgbClr val="808080"/>
                </a:solidFill>
                <a:latin typeface="Comic Sans MS" pitchFamily="66" charset="0"/>
              </a:endParaRPr>
            </a:p>
          </p:txBody>
        </p:sp>
      </p:grpSp>
      <p:grpSp>
        <p:nvGrpSpPr>
          <p:cNvPr id="5" name="グループ化 4"/>
          <p:cNvGrpSpPr/>
          <p:nvPr/>
        </p:nvGrpSpPr>
        <p:grpSpPr>
          <a:xfrm>
            <a:off x="0" y="332656"/>
            <a:ext cx="9144000" cy="2150928"/>
            <a:chOff x="0" y="2358192"/>
            <a:chExt cx="9144000" cy="2150928"/>
          </a:xfrm>
        </p:grpSpPr>
        <p:pic>
          <p:nvPicPr>
            <p:cNvPr id="6" name="図 5" descr="POST.jpg"/>
            <p:cNvPicPr>
              <a:picLocks noChangeAspect="1"/>
            </p:cNvPicPr>
            <p:nvPr/>
          </p:nvPicPr>
          <p:blipFill>
            <a:blip r:embed="rId3" cstate="print"/>
            <a:stretch>
              <a:fillRect/>
            </a:stretch>
          </p:blipFill>
          <p:spPr>
            <a:xfrm>
              <a:off x="0" y="2358192"/>
              <a:ext cx="9144000" cy="2141616"/>
            </a:xfrm>
            <a:prstGeom prst="rect">
              <a:avLst/>
            </a:prstGeom>
            <a:ln>
              <a:noFill/>
            </a:ln>
            <a:effectLst>
              <a:outerShdw blurRad="292100" dist="139700" dir="2700000" algn="tl" rotWithShape="0">
                <a:srgbClr val="333333">
                  <a:alpha val="65000"/>
                </a:srgbClr>
              </a:outerShdw>
            </a:effectLst>
          </p:spPr>
        </p:pic>
        <p:sp>
          <p:nvSpPr>
            <p:cNvPr id="7" name="Text Box 4"/>
            <p:cNvSpPr txBox="1">
              <a:spLocks noChangeArrowheads="1"/>
            </p:cNvSpPr>
            <p:nvPr/>
          </p:nvSpPr>
          <p:spPr bwMode="auto">
            <a:xfrm>
              <a:off x="2682733" y="4047455"/>
              <a:ext cx="1191352" cy="461665"/>
            </a:xfrm>
            <a:prstGeom prst="rect">
              <a:avLst/>
            </a:prstGeom>
            <a:noFill/>
            <a:ln w="9525">
              <a:noFill/>
              <a:miter lim="800000"/>
              <a:headEnd/>
              <a:tailEnd/>
            </a:ln>
            <a:effectLst/>
          </p:spPr>
          <p:txBody>
            <a:bodyPr wrap="none">
              <a:spAutoFit/>
            </a:bodyPr>
            <a:lstStyle/>
            <a:p>
              <a:r>
                <a:rPr lang="en-US" altLang="ja-JP" sz="2400" dirty="0" smtClean="0">
                  <a:solidFill>
                    <a:srgbClr val="808080"/>
                  </a:solidFill>
                  <a:latin typeface="Comic Sans MS" pitchFamily="66" charset="0"/>
                </a:rPr>
                <a:t>GRACE</a:t>
              </a:r>
              <a:endParaRPr lang="en-US" altLang="ja-JP" sz="2000" dirty="0">
                <a:solidFill>
                  <a:srgbClr val="808080"/>
                </a:solidFill>
                <a:latin typeface="Comic Sans MS" pitchFamily="66" charset="0"/>
              </a:endParaRPr>
            </a:p>
          </p:txBody>
        </p:sp>
      </p:grpSp>
      <p:pic>
        <p:nvPicPr>
          <p:cNvPr id="8" name="図 7" descr="POST.jpg"/>
          <p:cNvPicPr>
            <a:picLocks noChangeAspect="1"/>
          </p:cNvPicPr>
          <p:nvPr/>
        </p:nvPicPr>
        <p:blipFill>
          <a:blip r:embed="rId4" cstate="print"/>
          <a:stretch>
            <a:fillRect/>
          </a:stretch>
        </p:blipFill>
        <p:spPr>
          <a:xfrm>
            <a:off x="323528" y="2492896"/>
            <a:ext cx="7327909" cy="4197824"/>
          </a:xfrm>
          <a:prstGeom prst="rect">
            <a:avLst/>
          </a:prstGeom>
          <a:ln>
            <a:noFill/>
          </a:ln>
          <a:effectLst>
            <a:outerShdw blurRad="292100" dist="139700" dir="2700000" algn="tl" rotWithShape="0">
              <a:srgbClr val="333333">
                <a:alpha val="65000"/>
              </a:srgbClr>
            </a:outerShdw>
          </a:effectLst>
        </p:spPr>
      </p:pic>
      <p:sp>
        <p:nvSpPr>
          <p:cNvPr id="9" name="円/楕円 8"/>
          <p:cNvSpPr/>
          <p:nvPr/>
        </p:nvSpPr>
        <p:spPr>
          <a:xfrm>
            <a:off x="8460432" y="3212976"/>
            <a:ext cx="144016" cy="144016"/>
          </a:xfrm>
          <a:prstGeom prst="ellipse">
            <a:avLst/>
          </a:prstGeom>
          <a:gradFill flip="none" rotWithShape="1">
            <a:gsLst>
              <a:gs pos="0">
                <a:schemeClr val="bg1"/>
              </a:gs>
              <a:gs pos="50000">
                <a:srgbClr val="0070C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Text Box 8"/>
          <p:cNvSpPr txBox="1">
            <a:spLocks noChangeArrowheads="1"/>
          </p:cNvSpPr>
          <p:nvPr/>
        </p:nvSpPr>
        <p:spPr bwMode="auto">
          <a:xfrm>
            <a:off x="2195736" y="634623"/>
            <a:ext cx="5976664" cy="1354217"/>
          </a:xfrm>
          <a:prstGeom prst="rect">
            <a:avLst/>
          </a:prstGeom>
          <a:solidFill>
            <a:srgbClr val="FFFFFF">
              <a:alpha val="74902"/>
            </a:srgbClr>
          </a:solidFill>
          <a:ln w="9525">
            <a:noFill/>
            <a:miter lim="800000"/>
            <a:headEnd/>
            <a:tailEnd/>
          </a:ln>
          <a:effectLst>
            <a:softEdge rad="127000"/>
          </a:effectLst>
        </p:spPr>
        <p:txBody>
          <a:bodyPr wrap="square">
            <a:spAutoFit/>
          </a:bodyPr>
          <a:lstStyle/>
          <a:p>
            <a:pPr fontAlgn="base">
              <a:spcBef>
                <a:spcPct val="0"/>
              </a:spcBef>
              <a:spcAft>
                <a:spcPct val="0"/>
              </a:spcAft>
            </a:pPr>
            <a:r>
              <a:rPr lang="en-US" altLang="ja-JP" sz="2200" dirty="0" smtClean="0">
                <a:solidFill>
                  <a:schemeClr val="accent5">
                    <a:lumMod val="25000"/>
                  </a:schemeClr>
                </a:solidFill>
                <a:latin typeface="Comic Sans MS" pitchFamily="66" charset="0"/>
              </a:rPr>
              <a:t>Gravity change in southern South America</a:t>
            </a:r>
          </a:p>
          <a:p>
            <a:pPr marL="457200" indent="-457200" fontAlgn="base">
              <a:spcBef>
                <a:spcPct val="0"/>
              </a:spcBef>
              <a:spcAft>
                <a:spcPct val="0"/>
              </a:spcAft>
            </a:pPr>
            <a:r>
              <a:rPr lang="en-US" altLang="ja-JP" sz="2000" dirty="0" smtClean="0">
                <a:solidFill>
                  <a:schemeClr val="accent5">
                    <a:lumMod val="50000"/>
                  </a:schemeClr>
                </a:solidFill>
                <a:latin typeface="Comic Sans MS" pitchFamily="66" charset="0"/>
              </a:rPr>
              <a:t>  1. No regular seasonal changes</a:t>
            </a:r>
          </a:p>
          <a:p>
            <a:pPr marL="457200" indent="-457200" fontAlgn="base">
              <a:spcBef>
                <a:spcPct val="0"/>
              </a:spcBef>
              <a:spcAft>
                <a:spcPct val="0"/>
              </a:spcAft>
            </a:pPr>
            <a:r>
              <a:rPr lang="en-US" altLang="ja-JP" sz="2000" dirty="0" smtClean="0">
                <a:solidFill>
                  <a:schemeClr val="accent5">
                    <a:lumMod val="50000"/>
                  </a:schemeClr>
                </a:solidFill>
                <a:latin typeface="Comic Sans MS" pitchFamily="66" charset="0"/>
              </a:rPr>
              <a:t>  2. Large interannual variations</a:t>
            </a:r>
          </a:p>
          <a:p>
            <a:pPr marL="457200" indent="-457200" fontAlgn="base">
              <a:spcBef>
                <a:spcPct val="0"/>
              </a:spcBef>
              <a:spcAft>
                <a:spcPct val="0"/>
              </a:spcAft>
            </a:pPr>
            <a:r>
              <a:rPr lang="en-US" altLang="ja-JP" sz="2000" dirty="0" smtClean="0">
                <a:solidFill>
                  <a:schemeClr val="accent5">
                    <a:lumMod val="50000"/>
                  </a:schemeClr>
                </a:solidFill>
                <a:latin typeface="Comic Sans MS" pitchFamily="66" charset="0"/>
              </a:rPr>
              <a:t>  3. Difficult to model</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7"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2" name="図 11" descr="POST.jpg"/>
          <p:cNvPicPr>
            <a:picLocks noChangeAspect="1"/>
          </p:cNvPicPr>
          <p:nvPr/>
        </p:nvPicPr>
        <p:blipFill>
          <a:blip r:embed="rId2" cstate="print"/>
          <a:stretch>
            <a:fillRect/>
          </a:stretch>
        </p:blipFill>
        <p:spPr>
          <a:xfrm>
            <a:off x="0" y="692696"/>
            <a:ext cx="8964488" cy="2072038"/>
          </a:xfrm>
          <a:prstGeom prst="rect">
            <a:avLst/>
          </a:prstGeom>
          <a:ln>
            <a:noFill/>
          </a:ln>
          <a:effectLst>
            <a:outerShdw blurRad="292100" dist="139700" dir="2700000" algn="tl" rotWithShape="0">
              <a:srgbClr val="333333">
                <a:alpha val="65000"/>
              </a:srgbClr>
            </a:outerShdw>
          </a:effectLst>
        </p:spPr>
      </p:pic>
      <p:pic>
        <p:nvPicPr>
          <p:cNvPr id="11" name="図 10" descr="POST.jpg"/>
          <p:cNvPicPr>
            <a:picLocks noChangeAspect="1"/>
          </p:cNvPicPr>
          <p:nvPr/>
        </p:nvPicPr>
        <p:blipFill>
          <a:blip r:embed="rId3" cstate="print"/>
          <a:stretch>
            <a:fillRect/>
          </a:stretch>
        </p:blipFill>
        <p:spPr>
          <a:xfrm>
            <a:off x="59772" y="3861048"/>
            <a:ext cx="8904716" cy="2071898"/>
          </a:xfrm>
          <a:prstGeom prst="rect">
            <a:avLst/>
          </a:prstGeom>
          <a:ln>
            <a:noFill/>
          </a:ln>
          <a:effectLst>
            <a:outerShdw blurRad="292100" dist="139700" dir="2700000" algn="tl" rotWithShape="0">
              <a:srgbClr val="333333">
                <a:alpha val="65000"/>
              </a:srgbClr>
            </a:outerShdw>
          </a:effectLst>
        </p:spPr>
      </p:pic>
      <p:sp>
        <p:nvSpPr>
          <p:cNvPr id="14" name="Text Box 4"/>
          <p:cNvSpPr txBox="1">
            <a:spLocks noChangeArrowheads="1"/>
          </p:cNvSpPr>
          <p:nvPr/>
        </p:nvSpPr>
        <p:spPr bwMode="auto">
          <a:xfrm>
            <a:off x="2627784" y="3039343"/>
            <a:ext cx="5984331" cy="461665"/>
          </a:xfrm>
          <a:prstGeom prst="rect">
            <a:avLst/>
          </a:prstGeom>
          <a:noFill/>
          <a:ln w="9525">
            <a:noFill/>
            <a:miter lim="800000"/>
            <a:headEnd/>
            <a:tailEnd/>
          </a:ln>
          <a:effectLst/>
        </p:spPr>
        <p:txBody>
          <a:bodyPr wrap="none">
            <a:spAutoFit/>
          </a:bodyPr>
          <a:lstStyle/>
          <a:p>
            <a:r>
              <a:rPr lang="en-US" altLang="ja-JP" sz="2400" dirty="0" smtClean="0">
                <a:solidFill>
                  <a:srgbClr val="0070C0"/>
                </a:solidFill>
                <a:latin typeface="Comic Sans MS" pitchFamily="66" charset="0"/>
              </a:rPr>
              <a:t>Gravity 2010 Jan-May GRACE </a:t>
            </a:r>
            <a:r>
              <a:rPr lang="en-US" altLang="ja-JP" sz="2400" dirty="0" err="1" smtClean="0">
                <a:solidFill>
                  <a:srgbClr val="0070C0"/>
                </a:solidFill>
                <a:latin typeface="Comic Sans MS" pitchFamily="66" charset="0"/>
              </a:rPr>
              <a:t>vs</a:t>
            </a:r>
            <a:r>
              <a:rPr lang="en-US" altLang="ja-JP" sz="2400" dirty="0" smtClean="0">
                <a:solidFill>
                  <a:srgbClr val="0070C0"/>
                </a:solidFill>
                <a:latin typeface="Comic Sans MS" pitchFamily="66" charset="0"/>
              </a:rPr>
              <a:t> GLDAS</a:t>
            </a:r>
            <a:endParaRPr lang="en-US" altLang="ja-JP" dirty="0">
              <a:solidFill>
                <a:srgbClr val="0070C0"/>
              </a:solidFill>
              <a:latin typeface="Comic Sans MS" pitchFamily="66" charset="0"/>
            </a:endParaRPr>
          </a:p>
        </p:txBody>
      </p:sp>
      <p:sp>
        <p:nvSpPr>
          <p:cNvPr id="5" name="Text Box 4"/>
          <p:cNvSpPr txBox="1">
            <a:spLocks noChangeArrowheads="1"/>
          </p:cNvSpPr>
          <p:nvPr/>
        </p:nvSpPr>
        <p:spPr bwMode="auto">
          <a:xfrm>
            <a:off x="2915816" y="2319263"/>
            <a:ext cx="5851282" cy="461665"/>
          </a:xfrm>
          <a:prstGeom prst="rect">
            <a:avLst/>
          </a:prstGeom>
          <a:noFill/>
          <a:ln w="9525">
            <a:noFill/>
            <a:miter lim="800000"/>
            <a:headEnd/>
            <a:tailEnd/>
          </a:ln>
          <a:effectLst/>
        </p:spPr>
        <p:txBody>
          <a:bodyPr wrap="none">
            <a:spAutoFit/>
          </a:bodyPr>
          <a:lstStyle/>
          <a:p>
            <a:r>
              <a:rPr lang="en-US" altLang="ja-JP" sz="2400" dirty="0" smtClean="0">
                <a:solidFill>
                  <a:srgbClr val="808080"/>
                </a:solidFill>
                <a:latin typeface="Comic Sans MS" pitchFamily="66" charset="0"/>
              </a:rPr>
              <a:t>GRACE </a:t>
            </a:r>
            <a:r>
              <a:rPr lang="en-US" altLang="ja-JP" dirty="0" smtClean="0">
                <a:solidFill>
                  <a:srgbClr val="808080"/>
                </a:solidFill>
                <a:latin typeface="Comic Sans MS" pitchFamily="66" charset="0"/>
              </a:rPr>
              <a:t>(GLDAS not corrected, 300km FF, P3M15)</a:t>
            </a:r>
            <a:endParaRPr lang="en-US" altLang="ja-JP" sz="1600" dirty="0">
              <a:solidFill>
                <a:srgbClr val="808080"/>
              </a:solidFill>
              <a:latin typeface="Comic Sans MS" pitchFamily="66" charset="0"/>
            </a:endParaRPr>
          </a:p>
        </p:txBody>
      </p:sp>
      <p:sp>
        <p:nvSpPr>
          <p:cNvPr id="7" name="Text Box 4"/>
          <p:cNvSpPr txBox="1">
            <a:spLocks noChangeArrowheads="1"/>
          </p:cNvSpPr>
          <p:nvPr/>
        </p:nvSpPr>
        <p:spPr bwMode="auto">
          <a:xfrm>
            <a:off x="2492590" y="5517232"/>
            <a:ext cx="6615914" cy="461665"/>
          </a:xfrm>
          <a:prstGeom prst="rect">
            <a:avLst/>
          </a:prstGeom>
          <a:noFill/>
          <a:ln w="9525">
            <a:noFill/>
            <a:miter lim="800000"/>
            <a:headEnd/>
            <a:tailEnd/>
          </a:ln>
          <a:effectLst/>
        </p:spPr>
        <p:txBody>
          <a:bodyPr wrap="none">
            <a:spAutoFit/>
          </a:bodyPr>
          <a:lstStyle/>
          <a:p>
            <a:r>
              <a:rPr lang="en-US" altLang="ja-JP" sz="2400" dirty="0" smtClean="0">
                <a:solidFill>
                  <a:srgbClr val="808080"/>
                </a:solidFill>
                <a:latin typeface="Comic Sans MS" pitchFamily="66" charset="0"/>
              </a:rPr>
              <a:t>GLDAS </a:t>
            </a:r>
            <a:r>
              <a:rPr lang="en-US" altLang="ja-JP" dirty="0" smtClean="0">
                <a:solidFill>
                  <a:srgbClr val="808080"/>
                </a:solidFill>
                <a:latin typeface="Comic Sans MS" pitchFamily="66" charset="0"/>
              </a:rPr>
              <a:t>(converted to gravity, 100km FF, no de-striping)</a:t>
            </a:r>
            <a:endParaRPr lang="en-US" altLang="ja-JP" dirty="0">
              <a:solidFill>
                <a:srgbClr val="808080"/>
              </a:solidFill>
              <a:latin typeface="Comic Sans MS" pitchFamily="66" charset="0"/>
            </a:endParaRPr>
          </a:p>
        </p:txBody>
      </p:sp>
      <p:cxnSp>
        <p:nvCxnSpPr>
          <p:cNvPr id="8" name="直線コネクタ 7"/>
          <p:cNvCxnSpPr/>
          <p:nvPr/>
        </p:nvCxnSpPr>
        <p:spPr>
          <a:xfrm rot="5400000">
            <a:off x="-916931" y="3429000"/>
            <a:ext cx="59046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 Box 4"/>
          <p:cNvSpPr txBox="1">
            <a:spLocks noChangeArrowheads="1"/>
          </p:cNvSpPr>
          <p:nvPr/>
        </p:nvSpPr>
        <p:spPr bwMode="auto">
          <a:xfrm>
            <a:off x="1099293" y="0"/>
            <a:ext cx="1816523" cy="461665"/>
          </a:xfrm>
          <a:prstGeom prst="rect">
            <a:avLst/>
          </a:prstGeom>
          <a:noFill/>
          <a:ln w="9525">
            <a:noFill/>
            <a:miter lim="800000"/>
            <a:headEnd/>
            <a:tailEnd/>
          </a:ln>
          <a:effectLst/>
        </p:spPr>
        <p:txBody>
          <a:bodyPr wrap="none">
            <a:spAutoFit/>
          </a:bodyPr>
          <a:lstStyle/>
          <a:p>
            <a:r>
              <a:rPr lang="en-US" altLang="ja-JP" sz="2400" dirty="0" smtClean="0">
                <a:solidFill>
                  <a:srgbClr val="FF0000"/>
                </a:solidFill>
                <a:latin typeface="Comic Sans MS" pitchFamily="66" charset="0"/>
              </a:rPr>
              <a:t>Earthquake</a:t>
            </a:r>
            <a:endParaRPr lang="en-US" altLang="ja-JP" dirty="0">
              <a:solidFill>
                <a:srgbClr val="FF0000"/>
              </a:solidFill>
              <a:latin typeface="Comic Sans MS" pitchFamily="66" charset="0"/>
            </a:endParaRPr>
          </a:p>
        </p:txBody>
      </p:sp>
      <p:cxnSp>
        <p:nvCxnSpPr>
          <p:cNvPr id="15" name="直線コネクタ 14"/>
          <p:cNvCxnSpPr/>
          <p:nvPr/>
        </p:nvCxnSpPr>
        <p:spPr>
          <a:xfrm>
            <a:off x="2771800" y="1916832"/>
            <a:ext cx="3528392" cy="0"/>
          </a:xfrm>
          <a:prstGeom prst="line">
            <a:avLst/>
          </a:prstGeom>
          <a:ln w="28575">
            <a:solidFill>
              <a:schemeClr val="accent1"/>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 Box 4"/>
          <p:cNvSpPr txBox="1">
            <a:spLocks noChangeArrowheads="1"/>
          </p:cNvSpPr>
          <p:nvPr/>
        </p:nvSpPr>
        <p:spPr bwMode="auto">
          <a:xfrm>
            <a:off x="3059832" y="1887215"/>
            <a:ext cx="3169457" cy="461665"/>
          </a:xfrm>
          <a:prstGeom prst="rect">
            <a:avLst/>
          </a:prstGeom>
          <a:solidFill>
            <a:srgbClr val="FFFFFF">
              <a:alpha val="74902"/>
            </a:srgbClr>
          </a:solidFill>
          <a:ln w="9525">
            <a:noFill/>
            <a:miter lim="800000"/>
            <a:headEnd/>
            <a:tailEnd/>
          </a:ln>
          <a:effectLst>
            <a:softEdge rad="127000"/>
          </a:effectLst>
        </p:spPr>
        <p:txBody>
          <a:bodyPr wrap="none">
            <a:spAutoFit/>
          </a:bodyPr>
          <a:lstStyle/>
          <a:p>
            <a:r>
              <a:rPr lang="en-US" altLang="ja-JP" sz="2400" dirty="0" smtClean="0">
                <a:solidFill>
                  <a:schemeClr val="accent5">
                    <a:lumMod val="25000"/>
                  </a:schemeClr>
                </a:solidFill>
                <a:effectLst>
                  <a:outerShdw blurRad="38100" dist="38100" dir="2700000" algn="tl">
                    <a:srgbClr val="000000">
                      <a:alpha val="43137"/>
                    </a:srgbClr>
                  </a:outerShdw>
                </a:effectLst>
                <a:latin typeface="Comic Sans MS" pitchFamily="66" charset="0"/>
              </a:rPr>
              <a:t>Postseismic change ?</a:t>
            </a:r>
            <a:endParaRPr lang="en-US" altLang="ja-JP" dirty="0">
              <a:solidFill>
                <a:schemeClr val="accent5">
                  <a:lumMod val="25000"/>
                </a:schemeClr>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ppt_y-#ppt_h/2"/>
                                          </p:val>
                                        </p:tav>
                                        <p:tav tm="100000">
                                          <p:val>
                                            <p:strVal val="#ppt_y"/>
                                          </p:val>
                                        </p:tav>
                                      </p:tavLst>
                                    </p:anim>
                                    <p:anim calcmode="lin" valueType="num">
                                      <p:cBhvr>
                                        <p:cTn id="9" dur="500" fill="hold"/>
                                        <p:tgtEl>
                                          <p:spTgt spid="8"/>
                                        </p:tgtEl>
                                        <p:attrNameLst>
                                          <p:attrName>ppt_w</p:attrName>
                                        </p:attrNameLst>
                                      </p:cBhvr>
                                      <p:tavLst>
                                        <p:tav tm="0">
                                          <p:val>
                                            <p:strVal val="#ppt_w"/>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ppt_x</p:attrName>
                                        </p:attrNameLst>
                                      </p:cBhvr>
                                      <p:tavLst>
                                        <p:tav tm="0">
                                          <p:val>
                                            <p:strVal val="#ppt_x-#ppt_w/2"/>
                                          </p:val>
                                        </p:tav>
                                        <p:tav tm="100000">
                                          <p:val>
                                            <p:strVal val="#ppt_x"/>
                                          </p:val>
                                        </p:tav>
                                      </p:tavLst>
                                    </p:anim>
                                    <p:anim calcmode="lin" valueType="num">
                                      <p:cBhvr>
                                        <p:cTn id="19" dur="500" fill="hold"/>
                                        <p:tgtEl>
                                          <p:spTgt spid="15"/>
                                        </p:tgtEl>
                                        <p:attrNameLst>
                                          <p:attrName>ppt_y</p:attrName>
                                        </p:attrNameLst>
                                      </p:cBhvr>
                                      <p:tavLst>
                                        <p:tav tm="0">
                                          <p:val>
                                            <p:strVal val="#ppt_y"/>
                                          </p:val>
                                        </p:tav>
                                        <p:tav tm="100000">
                                          <p:val>
                                            <p:strVal val="#ppt_y"/>
                                          </p:val>
                                        </p:tav>
                                      </p:tavLst>
                                    </p:anim>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strVal val="#ppt_h"/>
                                          </p:val>
                                        </p:tav>
                                        <p:tav tm="100000">
                                          <p:val>
                                            <p:strVal val="#ppt_h"/>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9381C"/>
        </a:solidFill>
        <a:effectLst/>
      </p:bgPr>
    </p:bg>
    <p:spTree>
      <p:nvGrpSpPr>
        <p:cNvPr id="1" name=""/>
        <p:cNvGrpSpPr/>
        <p:nvPr/>
      </p:nvGrpSpPr>
      <p:grpSpPr>
        <a:xfrm>
          <a:off x="0" y="0"/>
          <a:ext cx="0" cy="0"/>
          <a:chOff x="0" y="0"/>
          <a:chExt cx="0" cy="0"/>
        </a:xfrm>
      </p:grpSpPr>
      <p:sp>
        <p:nvSpPr>
          <p:cNvPr id="5" name="テキスト ボックス 4"/>
          <p:cNvSpPr txBox="1"/>
          <p:nvPr/>
        </p:nvSpPr>
        <p:spPr>
          <a:xfrm>
            <a:off x="1331640" y="2977788"/>
            <a:ext cx="7135287" cy="523220"/>
          </a:xfrm>
          <a:prstGeom prst="rect">
            <a:avLst/>
          </a:prstGeom>
          <a:noFill/>
        </p:spPr>
        <p:txBody>
          <a:bodyPr wrap="none" rtlCol="0">
            <a:spAutoFit/>
          </a:bodyPr>
          <a:lstStyle/>
          <a:p>
            <a:r>
              <a:rPr kumimoji="1" lang="en-US" altLang="ja-JP" sz="2800" dirty="0" smtClean="0">
                <a:solidFill>
                  <a:srgbClr val="92D050"/>
                </a:solidFill>
                <a:latin typeface="Comic Sans MS" pitchFamily="66" charset="0"/>
              </a:rPr>
              <a:t>Postseismic gravity change: wait and see</a:t>
            </a:r>
            <a:endParaRPr kumimoji="1" lang="ja-JP" altLang="en-US" sz="2800" dirty="0">
              <a:solidFill>
                <a:srgbClr val="92D050"/>
              </a:solidFill>
              <a:latin typeface="Comic Sans MS" pitchFamily="66" charset="0"/>
            </a:endParaRPr>
          </a:p>
        </p:txBody>
      </p:sp>
      <p:sp>
        <p:nvSpPr>
          <p:cNvPr id="3" name="テキスト ボックス 2"/>
          <p:cNvSpPr txBox="1"/>
          <p:nvPr/>
        </p:nvSpPr>
        <p:spPr>
          <a:xfrm>
            <a:off x="1331640" y="2977788"/>
            <a:ext cx="6672019" cy="523220"/>
          </a:xfrm>
          <a:prstGeom prst="rect">
            <a:avLst/>
          </a:prstGeom>
          <a:noFill/>
        </p:spPr>
        <p:txBody>
          <a:bodyPr wrap="none" rtlCol="0">
            <a:spAutoFit/>
          </a:bodyPr>
          <a:lstStyle/>
          <a:p>
            <a:r>
              <a:rPr kumimoji="1" lang="en-US" altLang="ja-JP" sz="2800" dirty="0" smtClean="0">
                <a:solidFill>
                  <a:srgbClr val="92D050"/>
                </a:solidFill>
                <a:latin typeface="Comic Sans MS" pitchFamily="66" charset="0"/>
              </a:rPr>
              <a:t>Polar motion : any detectable changes?</a:t>
            </a:r>
            <a:endParaRPr kumimoji="1" lang="ja-JP" altLang="en-US" sz="2800" dirty="0">
              <a:solidFill>
                <a:srgbClr val="92D05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par>
                                <p:cTn id="11" presetID="17" presetClass="exit" presetSubtype="4" fill="hold" grpId="0" nodeType="withEffect">
                                  <p:stCondLst>
                                    <p:cond delay="0"/>
                                  </p:stCondLst>
                                  <p:childTnLst>
                                    <p:anim calcmode="lin" valueType="num">
                                      <p:cBhvr>
                                        <p:cTn id="12" dur="500"/>
                                        <p:tgtEl>
                                          <p:spTgt spid="5"/>
                                        </p:tgtEl>
                                        <p:attrNameLst>
                                          <p:attrName>ppt_x</p:attrName>
                                        </p:attrNameLst>
                                      </p:cBhvr>
                                      <p:tavLst>
                                        <p:tav tm="0">
                                          <p:val>
                                            <p:strVal val="ppt_x"/>
                                          </p:val>
                                        </p:tav>
                                        <p:tav tm="100000">
                                          <p:val>
                                            <p:strVal val="ppt_x"/>
                                          </p:val>
                                        </p:tav>
                                      </p:tavLst>
                                    </p:anim>
                                    <p:anim calcmode="lin" valueType="num">
                                      <p:cBhvr>
                                        <p:cTn id="13" dur="500"/>
                                        <p:tgtEl>
                                          <p:spTgt spid="5"/>
                                        </p:tgtEl>
                                        <p:attrNameLst>
                                          <p:attrName>ppt_y</p:attrName>
                                        </p:attrNameLst>
                                      </p:cBhvr>
                                      <p:tavLst>
                                        <p:tav tm="0">
                                          <p:val>
                                            <p:strVal val="ppt_y"/>
                                          </p:val>
                                        </p:tav>
                                        <p:tav tm="100000">
                                          <p:val>
                                            <p:strVal val="ppt_y+ppt_h/2"/>
                                          </p:val>
                                        </p:tav>
                                      </p:tavLst>
                                    </p:anim>
                                    <p:anim calcmode="lin" valueType="num">
                                      <p:cBhvr>
                                        <p:cTn id="14" dur="500"/>
                                        <p:tgtEl>
                                          <p:spTgt spid="5"/>
                                        </p:tgtEl>
                                        <p:attrNameLst>
                                          <p:attrName>ppt_w</p:attrName>
                                        </p:attrNameLst>
                                      </p:cBhvr>
                                      <p:tavLst>
                                        <p:tav tm="0">
                                          <p:val>
                                            <p:strVal val="ppt_w"/>
                                          </p:val>
                                        </p:tav>
                                        <p:tav tm="100000">
                                          <p:val>
                                            <p:strVal val="ppt_w"/>
                                          </p:val>
                                        </p:tav>
                                      </p:tavLst>
                                    </p:anim>
                                    <p:anim calcmode="lin" valueType="num">
                                      <p:cBhvr>
                                        <p:cTn id="15" dur="500"/>
                                        <p:tgtEl>
                                          <p:spTgt spid="5"/>
                                        </p:tgtEl>
                                        <p:attrNameLst>
                                          <p:attrName>ppt_h</p:attrName>
                                        </p:attrNameLst>
                                      </p:cBhvr>
                                      <p:tavLst>
                                        <p:tav tm="0">
                                          <p:val>
                                            <p:strVal val="ppt_h"/>
                                          </p:val>
                                        </p:tav>
                                        <p:tav tm="100000">
                                          <p:val>
                                            <p:fltVal val="0"/>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gs>
            <a:gs pos="50000">
              <a:schemeClr val="bg1"/>
            </a:gs>
            <a:gs pos="100000">
              <a:schemeClr val="bg1"/>
            </a:gs>
          </a:gsLst>
          <a:lin ang="0" scaled="1"/>
          <a:tileRect/>
        </a:gradFill>
        <a:effectLst/>
      </p:bgPr>
    </p:bg>
    <p:spTree>
      <p:nvGrpSpPr>
        <p:cNvPr id="1" name=""/>
        <p:cNvGrpSpPr/>
        <p:nvPr/>
      </p:nvGrpSpPr>
      <p:grpSpPr>
        <a:xfrm>
          <a:off x="0" y="0"/>
          <a:ext cx="0" cy="0"/>
          <a:chOff x="0" y="0"/>
          <a:chExt cx="0" cy="0"/>
        </a:xfrm>
      </p:grpSpPr>
      <p:pic>
        <p:nvPicPr>
          <p:cNvPr id="4" name="Picture 6" descr="http://hpiers.obspm.fr/eop-pc/images/pole.png"/>
          <p:cNvPicPr>
            <a:picLocks noChangeAspect="1" noChangeArrowheads="1"/>
          </p:cNvPicPr>
          <p:nvPr/>
        </p:nvPicPr>
        <p:blipFill>
          <a:blip r:embed="rId2" cstate="print"/>
          <a:srcRect/>
          <a:stretch>
            <a:fillRect/>
          </a:stretch>
        </p:blipFill>
        <p:spPr bwMode="auto">
          <a:xfrm>
            <a:off x="4572000" y="2348880"/>
            <a:ext cx="4191000" cy="4191001"/>
          </a:xfrm>
          <a:prstGeom prst="rect">
            <a:avLst/>
          </a:prstGeom>
          <a:ln>
            <a:noFill/>
          </a:ln>
          <a:effectLst>
            <a:softEdge rad="112500"/>
          </a:effectLst>
        </p:spPr>
      </p:pic>
      <p:sp>
        <p:nvSpPr>
          <p:cNvPr id="5" name="星 5 4"/>
          <p:cNvSpPr/>
          <p:nvPr/>
        </p:nvSpPr>
        <p:spPr>
          <a:xfrm>
            <a:off x="6012160" y="3501008"/>
            <a:ext cx="216024" cy="21602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Text Box 4"/>
          <p:cNvSpPr txBox="1">
            <a:spLocks noChangeArrowheads="1"/>
          </p:cNvSpPr>
          <p:nvPr/>
        </p:nvSpPr>
        <p:spPr bwMode="auto">
          <a:xfrm>
            <a:off x="4572000" y="548680"/>
            <a:ext cx="4355977" cy="1138773"/>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altLang="ja-JP" sz="2400" dirty="0" smtClean="0">
                <a:solidFill>
                  <a:srgbClr val="000000"/>
                </a:solidFill>
                <a:latin typeface="Comic Sans MS" pitchFamily="66" charset="0"/>
                <a:ea typeface="ＭＳ 明朝" charset="-128"/>
              </a:rPr>
              <a:t>News article after </a:t>
            </a:r>
          </a:p>
          <a:p>
            <a:pPr algn="ctr" fontAlgn="base">
              <a:spcBef>
                <a:spcPct val="0"/>
              </a:spcBef>
              <a:spcAft>
                <a:spcPct val="0"/>
              </a:spcAft>
            </a:pPr>
            <a:r>
              <a:rPr lang="en-US" altLang="ja-JP" sz="2400" dirty="0" smtClean="0">
                <a:solidFill>
                  <a:srgbClr val="000000"/>
                </a:solidFill>
                <a:latin typeface="Comic Sans MS" pitchFamily="66" charset="0"/>
                <a:ea typeface="ＭＳ 明朝" charset="-128"/>
              </a:rPr>
              <a:t>the 2010 </a:t>
            </a:r>
            <a:r>
              <a:rPr lang="en-US" altLang="ja-JP" sz="2400" dirty="0" smtClean="0">
                <a:solidFill>
                  <a:srgbClr val="000000"/>
                </a:solidFill>
                <a:latin typeface="Comic Sans MS" pitchFamily="66" charset="0"/>
                <a:ea typeface="ＭＳ 明朝" charset="-128"/>
              </a:rPr>
              <a:t>Chile </a:t>
            </a:r>
            <a:r>
              <a:rPr lang="en-US" altLang="ja-JP" sz="2400" dirty="0" smtClean="0">
                <a:solidFill>
                  <a:srgbClr val="000000"/>
                </a:solidFill>
                <a:latin typeface="Comic Sans MS" pitchFamily="66" charset="0"/>
                <a:ea typeface="ＭＳ 明朝" charset="-128"/>
              </a:rPr>
              <a:t>Eq.</a:t>
            </a:r>
          </a:p>
          <a:p>
            <a:pPr algn="ctr" fontAlgn="base">
              <a:spcBef>
                <a:spcPct val="0"/>
              </a:spcBef>
              <a:spcAft>
                <a:spcPct val="0"/>
              </a:spcAft>
            </a:pPr>
            <a:r>
              <a:rPr lang="en-US" altLang="ja-JP" sz="2000" dirty="0" smtClean="0">
                <a:solidFill>
                  <a:schemeClr val="bg1">
                    <a:lumMod val="50000"/>
                  </a:schemeClr>
                </a:solidFill>
                <a:latin typeface="Comic Sans MS" pitchFamily="66" charset="0"/>
                <a:ea typeface="ＭＳ 明朝" charset="-128"/>
              </a:rPr>
              <a:t>(Yomiuri Newspaper)</a:t>
            </a:r>
          </a:p>
        </p:txBody>
      </p:sp>
      <p:sp>
        <p:nvSpPr>
          <p:cNvPr id="7" name="Text Box 4"/>
          <p:cNvSpPr txBox="1">
            <a:spLocks noChangeArrowheads="1"/>
          </p:cNvSpPr>
          <p:nvPr/>
        </p:nvSpPr>
        <p:spPr bwMode="auto">
          <a:xfrm>
            <a:off x="4608511" y="6197242"/>
            <a:ext cx="4355977" cy="400110"/>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altLang="ja-JP" sz="2000" dirty="0" smtClean="0">
                <a:solidFill>
                  <a:schemeClr val="bg1">
                    <a:lumMod val="50000"/>
                  </a:schemeClr>
                </a:solidFill>
                <a:latin typeface="Comic Sans MS" pitchFamily="66" charset="0"/>
                <a:ea typeface="ＭＳ 明朝" charset="-128"/>
              </a:rPr>
              <a:t>Polar motion from OP (Obs. Paris)</a:t>
            </a:r>
          </a:p>
        </p:txBody>
      </p:sp>
      <p:pic>
        <p:nvPicPr>
          <p:cNvPr id="2" name="図 1" descr="20100304_yomiuri.jpg"/>
          <p:cNvPicPr>
            <a:picLocks noChangeAspect="1"/>
          </p:cNvPicPr>
          <p:nvPr/>
        </p:nvPicPr>
        <p:blipFill>
          <a:blip r:embed="rId3" cstate="print"/>
          <a:stretch>
            <a:fillRect/>
          </a:stretch>
        </p:blipFill>
        <p:spPr>
          <a:xfrm>
            <a:off x="179512" y="188640"/>
            <a:ext cx="4463098" cy="3456384"/>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1979712" y="1196752"/>
            <a:ext cx="216024" cy="1296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Text Box 4"/>
          <p:cNvSpPr txBox="1">
            <a:spLocks noChangeArrowheads="1"/>
          </p:cNvSpPr>
          <p:nvPr/>
        </p:nvSpPr>
        <p:spPr bwMode="auto">
          <a:xfrm>
            <a:off x="1115616" y="2564904"/>
            <a:ext cx="1368151" cy="707886"/>
          </a:xfrm>
          <a:prstGeom prst="rect">
            <a:avLst/>
          </a:prstGeom>
          <a:solidFill>
            <a:srgbClr val="FFFFFF">
              <a:alpha val="50980"/>
            </a:srgbClr>
          </a:solidFill>
          <a:ln w="9525">
            <a:noFill/>
            <a:miter lim="800000"/>
            <a:headEnd/>
            <a:tailEnd/>
          </a:ln>
          <a:effectLst/>
        </p:spPr>
        <p:txBody>
          <a:bodyPr wrap="square">
            <a:spAutoFit/>
          </a:bodyPr>
          <a:lstStyle/>
          <a:p>
            <a:pPr algn="ctr" fontAlgn="base">
              <a:spcBef>
                <a:spcPct val="0"/>
              </a:spcBef>
              <a:spcAft>
                <a:spcPct val="0"/>
              </a:spcAft>
            </a:pPr>
            <a:r>
              <a:rPr lang="en-US" altLang="ja-JP" sz="2000" dirty="0" smtClean="0">
                <a:solidFill>
                  <a:srgbClr val="FF0000"/>
                </a:solidFill>
                <a:latin typeface="Comic Sans MS" pitchFamily="66" charset="0"/>
                <a:ea typeface="ＭＳ 明朝" charset="-128"/>
              </a:rPr>
              <a:t>Pole shift ~3 </a:t>
            </a:r>
            <a:r>
              <a:rPr lang="en-US" altLang="ja-JP" sz="2000" dirty="0" err="1" smtClean="0">
                <a:solidFill>
                  <a:srgbClr val="FF0000"/>
                </a:solidFill>
                <a:latin typeface="Comic Sans MS" pitchFamily="66" charset="0"/>
                <a:ea typeface="ＭＳ 明朝" charset="-128"/>
              </a:rPr>
              <a:t>mas</a:t>
            </a:r>
            <a:endParaRPr lang="en-US" altLang="ja-JP" sz="2000" dirty="0" smtClean="0">
              <a:solidFill>
                <a:srgbClr val="FF0000"/>
              </a:solidFill>
              <a:latin typeface="Comic Sans MS" pitchFamily="66" charset="0"/>
              <a:ea typeface="ＭＳ 明朝" charset="-128"/>
            </a:endParaRPr>
          </a:p>
        </p:txBody>
      </p:sp>
      <p:sp>
        <p:nvSpPr>
          <p:cNvPr id="11" name="円/楕円 10"/>
          <p:cNvSpPr/>
          <p:nvPr/>
        </p:nvSpPr>
        <p:spPr>
          <a:xfrm>
            <a:off x="6948264" y="4437112"/>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6948264" y="4384800"/>
            <a:ext cx="72008" cy="720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p:cNvCxnSpPr/>
          <p:nvPr/>
        </p:nvCxnSpPr>
        <p:spPr>
          <a:xfrm rot="5400000" flipH="1" flipV="1">
            <a:off x="6913054" y="4473116"/>
            <a:ext cx="50405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style.rotation</p:attrName>
                                        </p:attrNameLst>
                                      </p:cBhvr>
                                      <p:tavLst>
                                        <p:tav tm="0">
                                          <p:val>
                                            <p:fltVal val="720"/>
                                          </p:val>
                                        </p:tav>
                                        <p:tav tm="100000">
                                          <p:val>
                                            <p:fltVal val="0"/>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 calcmode="lin" valueType="num">
                                      <p:cBhvr>
                                        <p:cTn id="16"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80">
                                          <p:stCondLst>
                                            <p:cond delay="0"/>
                                          </p:stCondLst>
                                        </p:cTn>
                                        <p:tgtEl>
                                          <p:spTgt spid="11"/>
                                        </p:tgtEl>
                                      </p:cBhvr>
                                    </p:animEffect>
                                    <p:anim calcmode="lin" valueType="num">
                                      <p:cBhvr>
                                        <p:cTn id="2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7" dur="26">
                                          <p:stCondLst>
                                            <p:cond delay="650"/>
                                          </p:stCondLst>
                                        </p:cTn>
                                        <p:tgtEl>
                                          <p:spTgt spid="11"/>
                                        </p:tgtEl>
                                      </p:cBhvr>
                                      <p:to x="100000" y="60000"/>
                                    </p:animScale>
                                    <p:animScale>
                                      <p:cBhvr>
                                        <p:cTn id="28" dur="166" decel="50000">
                                          <p:stCondLst>
                                            <p:cond delay="676"/>
                                          </p:stCondLst>
                                        </p:cTn>
                                        <p:tgtEl>
                                          <p:spTgt spid="11"/>
                                        </p:tgtEl>
                                      </p:cBhvr>
                                      <p:to x="100000" y="100000"/>
                                    </p:animScale>
                                    <p:animScale>
                                      <p:cBhvr>
                                        <p:cTn id="29" dur="26">
                                          <p:stCondLst>
                                            <p:cond delay="1312"/>
                                          </p:stCondLst>
                                        </p:cTn>
                                        <p:tgtEl>
                                          <p:spTgt spid="11"/>
                                        </p:tgtEl>
                                      </p:cBhvr>
                                      <p:to x="100000" y="80000"/>
                                    </p:animScale>
                                    <p:animScale>
                                      <p:cBhvr>
                                        <p:cTn id="30" dur="166" decel="50000">
                                          <p:stCondLst>
                                            <p:cond delay="1338"/>
                                          </p:stCondLst>
                                        </p:cTn>
                                        <p:tgtEl>
                                          <p:spTgt spid="11"/>
                                        </p:tgtEl>
                                      </p:cBhvr>
                                      <p:to x="100000" y="100000"/>
                                    </p:animScale>
                                    <p:animScale>
                                      <p:cBhvr>
                                        <p:cTn id="31" dur="26">
                                          <p:stCondLst>
                                            <p:cond delay="1642"/>
                                          </p:stCondLst>
                                        </p:cTn>
                                        <p:tgtEl>
                                          <p:spTgt spid="11"/>
                                        </p:tgtEl>
                                      </p:cBhvr>
                                      <p:to x="100000" y="90000"/>
                                    </p:animScale>
                                    <p:animScale>
                                      <p:cBhvr>
                                        <p:cTn id="32" dur="166" decel="50000">
                                          <p:stCondLst>
                                            <p:cond delay="1668"/>
                                          </p:stCondLst>
                                        </p:cTn>
                                        <p:tgtEl>
                                          <p:spTgt spid="11"/>
                                        </p:tgtEl>
                                      </p:cBhvr>
                                      <p:to x="100000" y="100000"/>
                                    </p:animScale>
                                    <p:animScale>
                                      <p:cBhvr>
                                        <p:cTn id="33" dur="26">
                                          <p:stCondLst>
                                            <p:cond delay="1808"/>
                                          </p:stCondLst>
                                        </p:cTn>
                                        <p:tgtEl>
                                          <p:spTgt spid="11"/>
                                        </p:tgtEl>
                                      </p:cBhvr>
                                      <p:to x="100000" y="95000"/>
                                    </p:animScale>
                                    <p:animScale>
                                      <p:cBhvr>
                                        <p:cTn id="34" dur="166" decel="50000">
                                          <p:stCondLst>
                                            <p:cond delay="1834"/>
                                          </p:stCondLst>
                                        </p:cTn>
                                        <p:tgtEl>
                                          <p:spTgt spid="11"/>
                                        </p:tgtEl>
                                      </p:cBhvr>
                                      <p:to x="100000" y="100000"/>
                                    </p:animScale>
                                  </p:childTnLst>
                                </p:cTn>
                              </p:par>
                              <p:par>
                                <p:cTn id="35" presetID="26" presetClass="entr" presetSubtype="0" fill="hold" grpId="0" nodeType="withEffect">
                                  <p:stCondLst>
                                    <p:cond delay="50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80">
                                          <p:stCondLst>
                                            <p:cond delay="0"/>
                                          </p:stCondLst>
                                        </p:cTn>
                                        <p:tgtEl>
                                          <p:spTgt spid="5"/>
                                        </p:tgtEl>
                                      </p:cBhvr>
                                    </p:animEffect>
                                    <p:anim calcmode="lin" valueType="num">
                                      <p:cBhvr>
                                        <p:cTn id="3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3" dur="26">
                                          <p:stCondLst>
                                            <p:cond delay="650"/>
                                          </p:stCondLst>
                                        </p:cTn>
                                        <p:tgtEl>
                                          <p:spTgt spid="5"/>
                                        </p:tgtEl>
                                      </p:cBhvr>
                                      <p:to x="100000" y="60000"/>
                                    </p:animScale>
                                    <p:animScale>
                                      <p:cBhvr>
                                        <p:cTn id="44" dur="166" decel="50000">
                                          <p:stCondLst>
                                            <p:cond delay="676"/>
                                          </p:stCondLst>
                                        </p:cTn>
                                        <p:tgtEl>
                                          <p:spTgt spid="5"/>
                                        </p:tgtEl>
                                      </p:cBhvr>
                                      <p:to x="100000" y="100000"/>
                                    </p:animScale>
                                    <p:animScale>
                                      <p:cBhvr>
                                        <p:cTn id="45" dur="26">
                                          <p:stCondLst>
                                            <p:cond delay="1312"/>
                                          </p:stCondLst>
                                        </p:cTn>
                                        <p:tgtEl>
                                          <p:spTgt spid="5"/>
                                        </p:tgtEl>
                                      </p:cBhvr>
                                      <p:to x="100000" y="80000"/>
                                    </p:animScale>
                                    <p:animScale>
                                      <p:cBhvr>
                                        <p:cTn id="46" dur="166" decel="50000">
                                          <p:stCondLst>
                                            <p:cond delay="1338"/>
                                          </p:stCondLst>
                                        </p:cTn>
                                        <p:tgtEl>
                                          <p:spTgt spid="5"/>
                                        </p:tgtEl>
                                      </p:cBhvr>
                                      <p:to x="100000" y="100000"/>
                                    </p:animScale>
                                    <p:animScale>
                                      <p:cBhvr>
                                        <p:cTn id="47" dur="26">
                                          <p:stCondLst>
                                            <p:cond delay="1642"/>
                                          </p:stCondLst>
                                        </p:cTn>
                                        <p:tgtEl>
                                          <p:spTgt spid="5"/>
                                        </p:tgtEl>
                                      </p:cBhvr>
                                      <p:to x="100000" y="90000"/>
                                    </p:animScale>
                                    <p:animScale>
                                      <p:cBhvr>
                                        <p:cTn id="48" dur="166" decel="50000">
                                          <p:stCondLst>
                                            <p:cond delay="1668"/>
                                          </p:stCondLst>
                                        </p:cTn>
                                        <p:tgtEl>
                                          <p:spTgt spid="5"/>
                                        </p:tgtEl>
                                      </p:cBhvr>
                                      <p:to x="100000" y="100000"/>
                                    </p:animScale>
                                    <p:animScale>
                                      <p:cBhvr>
                                        <p:cTn id="49" dur="26">
                                          <p:stCondLst>
                                            <p:cond delay="1808"/>
                                          </p:stCondLst>
                                        </p:cTn>
                                        <p:tgtEl>
                                          <p:spTgt spid="5"/>
                                        </p:tgtEl>
                                      </p:cBhvr>
                                      <p:to x="100000" y="95000"/>
                                    </p:animScale>
                                    <p:animScale>
                                      <p:cBhvr>
                                        <p:cTn id="50" dur="166" decel="50000">
                                          <p:stCondLst>
                                            <p:cond delay="1834"/>
                                          </p:stCondLst>
                                        </p:cTn>
                                        <p:tgtEl>
                                          <p:spTgt spid="5"/>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7"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ppt_x</p:attrName>
                                        </p:attrNameLst>
                                      </p:cBhvr>
                                      <p:tavLst>
                                        <p:tav tm="0">
                                          <p:val>
                                            <p:strVal val="#ppt_x"/>
                                          </p:val>
                                        </p:tav>
                                        <p:tav tm="100000">
                                          <p:val>
                                            <p:strVal val="#ppt_x"/>
                                          </p:val>
                                        </p:tav>
                                      </p:tavLst>
                                    </p:anim>
                                    <p:anim calcmode="lin" valueType="num">
                                      <p:cBhvr>
                                        <p:cTn id="56" dur="500" fill="hold"/>
                                        <p:tgtEl>
                                          <p:spTgt spid="12"/>
                                        </p:tgtEl>
                                        <p:attrNameLst>
                                          <p:attrName>ppt_y</p:attrName>
                                        </p:attrNameLst>
                                      </p:cBhvr>
                                      <p:tavLst>
                                        <p:tav tm="0">
                                          <p:val>
                                            <p:strVal val="#ppt_y+#ppt_h/2"/>
                                          </p:val>
                                        </p:tav>
                                        <p:tav tm="100000">
                                          <p:val>
                                            <p:strVal val="#ppt_y"/>
                                          </p:val>
                                        </p:tav>
                                      </p:tavLst>
                                    </p:anim>
                                    <p:anim calcmode="lin" valueType="num">
                                      <p:cBhvr>
                                        <p:cTn id="57" dur="500" fill="hold"/>
                                        <p:tgtEl>
                                          <p:spTgt spid="12"/>
                                        </p:tgtEl>
                                        <p:attrNameLst>
                                          <p:attrName>ppt_w</p:attrName>
                                        </p:attrNameLst>
                                      </p:cBhvr>
                                      <p:tavLst>
                                        <p:tav tm="0">
                                          <p:val>
                                            <p:strVal val="#ppt_w"/>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childTnLst>
                                </p:cTn>
                              </p:par>
                              <p:par>
                                <p:cTn id="59" presetID="17" presetClass="entr" presetSubtype="4"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ppt_x</p:attrName>
                                        </p:attrNameLst>
                                      </p:cBhvr>
                                      <p:tavLst>
                                        <p:tav tm="0">
                                          <p:val>
                                            <p:strVal val="#ppt_x"/>
                                          </p:val>
                                        </p:tav>
                                        <p:tav tm="100000">
                                          <p:val>
                                            <p:strVal val="#ppt_x"/>
                                          </p:val>
                                        </p:tav>
                                      </p:tavLst>
                                    </p:anim>
                                    <p:anim calcmode="lin" valueType="num">
                                      <p:cBhvr>
                                        <p:cTn id="62" dur="500" fill="hold"/>
                                        <p:tgtEl>
                                          <p:spTgt spid="14"/>
                                        </p:tgtEl>
                                        <p:attrNameLst>
                                          <p:attrName>ppt_y</p:attrName>
                                        </p:attrNameLst>
                                      </p:cBhvr>
                                      <p:tavLst>
                                        <p:tav tm="0">
                                          <p:val>
                                            <p:strVal val="#ppt_y+#ppt_h/2"/>
                                          </p:val>
                                        </p:tav>
                                        <p:tav tm="100000">
                                          <p:val>
                                            <p:strVal val="#ppt_y"/>
                                          </p:val>
                                        </p:tav>
                                      </p:tavLst>
                                    </p:anim>
                                    <p:anim calcmode="lin" valueType="num">
                                      <p:cBhvr>
                                        <p:cTn id="63" dur="500" fill="hold"/>
                                        <p:tgtEl>
                                          <p:spTgt spid="14"/>
                                        </p:tgtEl>
                                        <p:attrNameLst>
                                          <p:attrName>ppt_w</p:attrName>
                                        </p:attrNameLst>
                                      </p:cBhvr>
                                      <p:tavLst>
                                        <p:tav tm="0">
                                          <p:val>
                                            <p:strVal val="#ppt_w"/>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067175" y="1052513"/>
            <a:ext cx="576263" cy="3887787"/>
            <a:chOff x="2562" y="845"/>
            <a:chExt cx="363" cy="2449"/>
          </a:xfrm>
        </p:grpSpPr>
        <p:sp>
          <p:nvSpPr>
            <p:cNvPr id="185347" name="Line 3"/>
            <p:cNvSpPr>
              <a:spLocks noChangeShapeType="1"/>
            </p:cNvSpPr>
            <p:nvPr/>
          </p:nvSpPr>
          <p:spPr bwMode="auto">
            <a:xfrm flipV="1">
              <a:off x="2744" y="845"/>
              <a:ext cx="0" cy="2449"/>
            </a:xfrm>
            <a:prstGeom prst="line">
              <a:avLst/>
            </a:prstGeom>
            <a:noFill/>
            <a:ln w="19050">
              <a:solidFill>
                <a:schemeClr val="accent1"/>
              </a:solidFill>
              <a:round/>
              <a:headEnd/>
              <a:tailEnd type="triangle" w="med" len="med"/>
            </a:ln>
            <a:effectLst/>
          </p:spPr>
          <p:txBody>
            <a:bodyPr/>
            <a:lstStyle/>
            <a:p>
              <a:pPr fontAlgn="base">
                <a:spcBef>
                  <a:spcPct val="0"/>
                </a:spcBef>
                <a:spcAft>
                  <a:spcPct val="0"/>
                </a:spcAft>
              </a:pPr>
              <a:endParaRPr lang="ja-JP" altLang="en-US" smtClean="0">
                <a:solidFill>
                  <a:srgbClr val="000000"/>
                </a:solidFill>
              </a:endParaRPr>
            </a:p>
          </p:txBody>
        </p:sp>
        <p:sp>
          <p:nvSpPr>
            <p:cNvPr id="185348" name="Arc 4"/>
            <p:cNvSpPr>
              <a:spLocks/>
            </p:cNvSpPr>
            <p:nvPr/>
          </p:nvSpPr>
          <p:spPr bwMode="auto">
            <a:xfrm flipH="1">
              <a:off x="2562" y="1071"/>
              <a:ext cx="363" cy="91"/>
            </a:xfrm>
            <a:custGeom>
              <a:avLst/>
              <a:gdLst>
                <a:gd name="G0" fmla="+- 21600 0 0"/>
                <a:gd name="G1" fmla="+- 16133 0 0"/>
                <a:gd name="G2" fmla="+- 21600 0 0"/>
                <a:gd name="T0" fmla="*/ 35963 w 43200"/>
                <a:gd name="T1" fmla="*/ 0 h 37733"/>
                <a:gd name="T2" fmla="*/ 6079 w 43200"/>
                <a:gd name="T3" fmla="*/ 1111 h 37733"/>
                <a:gd name="T4" fmla="*/ 21600 w 43200"/>
                <a:gd name="T5" fmla="*/ 16133 h 37733"/>
              </a:gdLst>
              <a:ahLst/>
              <a:cxnLst>
                <a:cxn ang="0">
                  <a:pos x="T0" y="T1"/>
                </a:cxn>
                <a:cxn ang="0">
                  <a:pos x="T2" y="T3"/>
                </a:cxn>
                <a:cxn ang="0">
                  <a:pos x="T4" y="T5"/>
                </a:cxn>
              </a:cxnLst>
              <a:rect l="0" t="0" r="r" b="b"/>
              <a:pathLst>
                <a:path w="43200" h="37733" fill="none" extrusionOk="0">
                  <a:moveTo>
                    <a:pt x="35962" y="0"/>
                  </a:moveTo>
                  <a:cubicBezTo>
                    <a:pt x="40566" y="4098"/>
                    <a:pt x="43200" y="9969"/>
                    <a:pt x="43200" y="16133"/>
                  </a:cubicBezTo>
                  <a:cubicBezTo>
                    <a:pt x="43200" y="28062"/>
                    <a:pt x="33529" y="37733"/>
                    <a:pt x="21600" y="37733"/>
                  </a:cubicBezTo>
                  <a:cubicBezTo>
                    <a:pt x="9670" y="37733"/>
                    <a:pt x="0" y="28062"/>
                    <a:pt x="0" y="16133"/>
                  </a:cubicBezTo>
                  <a:cubicBezTo>
                    <a:pt x="-1" y="10526"/>
                    <a:pt x="2179" y="5139"/>
                    <a:pt x="6079" y="1111"/>
                  </a:cubicBezTo>
                </a:path>
                <a:path w="43200" h="37733" stroke="0" extrusionOk="0">
                  <a:moveTo>
                    <a:pt x="35962" y="0"/>
                  </a:moveTo>
                  <a:cubicBezTo>
                    <a:pt x="40566" y="4098"/>
                    <a:pt x="43200" y="9969"/>
                    <a:pt x="43200" y="16133"/>
                  </a:cubicBezTo>
                  <a:cubicBezTo>
                    <a:pt x="43200" y="28062"/>
                    <a:pt x="33529" y="37733"/>
                    <a:pt x="21600" y="37733"/>
                  </a:cubicBezTo>
                  <a:cubicBezTo>
                    <a:pt x="9670" y="37733"/>
                    <a:pt x="0" y="28062"/>
                    <a:pt x="0" y="16133"/>
                  </a:cubicBezTo>
                  <a:cubicBezTo>
                    <a:pt x="-1" y="10526"/>
                    <a:pt x="2179" y="5139"/>
                    <a:pt x="6079" y="1111"/>
                  </a:cubicBezTo>
                  <a:lnTo>
                    <a:pt x="21600" y="16133"/>
                  </a:lnTo>
                  <a:close/>
                </a:path>
              </a:pathLst>
            </a:custGeom>
            <a:noFill/>
            <a:ln w="9525">
              <a:solidFill>
                <a:srgbClr val="FFFF00"/>
              </a:solidFill>
              <a:round/>
              <a:headEnd/>
              <a:tailEnd type="triangle" w="med" len="med"/>
            </a:ln>
            <a:effectLst/>
          </p:spPr>
          <p:txBody>
            <a:bodyPr wrap="none" anchor="ctr"/>
            <a:lstStyle/>
            <a:p>
              <a:pPr fontAlgn="base">
                <a:spcBef>
                  <a:spcPct val="0"/>
                </a:spcBef>
                <a:spcAft>
                  <a:spcPct val="0"/>
                </a:spcAft>
              </a:pPr>
              <a:endParaRPr lang="ja-JP" altLang="en-US" smtClean="0">
                <a:solidFill>
                  <a:srgbClr val="000000"/>
                </a:solidFill>
              </a:endParaRPr>
            </a:p>
          </p:txBody>
        </p:sp>
      </p:grpSp>
      <p:sp>
        <p:nvSpPr>
          <p:cNvPr id="185349" name="Oval 5"/>
          <p:cNvSpPr>
            <a:spLocks noChangeArrowheads="1"/>
          </p:cNvSpPr>
          <p:nvPr/>
        </p:nvSpPr>
        <p:spPr bwMode="auto">
          <a:xfrm>
            <a:off x="2771775" y="1844675"/>
            <a:ext cx="3167063" cy="2376488"/>
          </a:xfrm>
          <a:prstGeom prst="ellipse">
            <a:avLst/>
          </a:prstGeom>
          <a:gradFill rotWithShape="1">
            <a:gsLst>
              <a:gs pos="0">
                <a:schemeClr val="hlink"/>
              </a:gs>
              <a:gs pos="100000">
                <a:schemeClr val="accent2"/>
              </a:gs>
            </a:gsLst>
            <a:path path="shape">
              <a:fillToRect l="50000" t="50000" r="50000" b="50000"/>
            </a:path>
          </a:gradFill>
          <a:ln w="9525">
            <a:noFill/>
            <a:round/>
            <a:headEnd/>
            <a:tailEnd/>
          </a:ln>
          <a:effectLst/>
        </p:spPr>
        <p:txBody>
          <a:bodyPr wrap="none" anchor="ctr"/>
          <a:lstStyle/>
          <a:p>
            <a:pPr fontAlgn="base">
              <a:spcBef>
                <a:spcPct val="0"/>
              </a:spcBef>
              <a:spcAft>
                <a:spcPct val="0"/>
              </a:spcAft>
            </a:pPr>
            <a:endParaRPr lang="ja-JP" altLang="en-US" smtClean="0">
              <a:solidFill>
                <a:srgbClr val="000000"/>
              </a:solidFill>
            </a:endParaRPr>
          </a:p>
        </p:txBody>
      </p:sp>
      <p:sp>
        <p:nvSpPr>
          <p:cNvPr id="185368" name="Text Box 24"/>
          <p:cNvSpPr txBox="1">
            <a:spLocks noChangeArrowheads="1"/>
          </p:cNvSpPr>
          <p:nvPr/>
        </p:nvSpPr>
        <p:spPr bwMode="auto">
          <a:xfrm>
            <a:off x="519589" y="5589588"/>
            <a:ext cx="8076250" cy="52322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altLang="ja-JP" sz="2800" dirty="0" smtClean="0">
                <a:solidFill>
                  <a:srgbClr val="BBE0E3"/>
                </a:solidFill>
                <a:latin typeface="Comic Sans MS" pitchFamily="66" charset="0"/>
                <a:ea typeface="HG正楷書体" pitchFamily="65" charset="-128"/>
              </a:rPr>
              <a:t>Shift of pole (TPW) due to mass redistribution</a:t>
            </a:r>
          </a:p>
        </p:txBody>
      </p:sp>
      <p:sp>
        <p:nvSpPr>
          <p:cNvPr id="185370" name="Arc 26"/>
          <p:cNvSpPr>
            <a:spLocks/>
          </p:cNvSpPr>
          <p:nvPr/>
        </p:nvSpPr>
        <p:spPr bwMode="auto">
          <a:xfrm rot="18496484" flipH="1" flipV="1">
            <a:off x="4944747" y="3827829"/>
            <a:ext cx="828675" cy="617538"/>
          </a:xfrm>
          <a:custGeom>
            <a:avLst/>
            <a:gdLst>
              <a:gd name="G0" fmla="+- 21600 0 0"/>
              <a:gd name="G1" fmla="+- 4911 0 0"/>
              <a:gd name="G2" fmla="+- 21600 0 0"/>
              <a:gd name="T0" fmla="*/ 34176 w 34176"/>
              <a:gd name="T1" fmla="*/ 22472 h 26511"/>
              <a:gd name="T2" fmla="*/ 566 w 34176"/>
              <a:gd name="T3" fmla="*/ 0 h 26511"/>
              <a:gd name="T4" fmla="*/ 21600 w 34176"/>
              <a:gd name="T5" fmla="*/ 4911 h 26511"/>
            </a:gdLst>
            <a:ahLst/>
            <a:cxnLst>
              <a:cxn ang="0">
                <a:pos x="T0" y="T1"/>
              </a:cxn>
              <a:cxn ang="0">
                <a:pos x="T2" y="T3"/>
              </a:cxn>
              <a:cxn ang="0">
                <a:pos x="T4" y="T5"/>
              </a:cxn>
            </a:cxnLst>
            <a:rect l="0" t="0" r="r" b="b"/>
            <a:pathLst>
              <a:path w="34176" h="26511" fill="none" extrusionOk="0">
                <a:moveTo>
                  <a:pt x="34176" y="22472"/>
                </a:moveTo>
                <a:cubicBezTo>
                  <a:pt x="30508" y="25098"/>
                  <a:pt x="26110" y="26510"/>
                  <a:pt x="21600" y="26511"/>
                </a:cubicBezTo>
                <a:cubicBezTo>
                  <a:pt x="9670" y="26511"/>
                  <a:pt x="0" y="16840"/>
                  <a:pt x="0" y="4911"/>
                </a:cubicBezTo>
                <a:cubicBezTo>
                  <a:pt x="-1" y="3257"/>
                  <a:pt x="189" y="1609"/>
                  <a:pt x="565" y="-1"/>
                </a:cubicBezTo>
              </a:path>
              <a:path w="34176" h="26511" stroke="0" extrusionOk="0">
                <a:moveTo>
                  <a:pt x="34176" y="22472"/>
                </a:moveTo>
                <a:cubicBezTo>
                  <a:pt x="30508" y="25098"/>
                  <a:pt x="26110" y="26510"/>
                  <a:pt x="21600" y="26511"/>
                </a:cubicBezTo>
                <a:cubicBezTo>
                  <a:pt x="9670" y="26511"/>
                  <a:pt x="0" y="16840"/>
                  <a:pt x="0" y="4911"/>
                </a:cubicBezTo>
                <a:cubicBezTo>
                  <a:pt x="-1" y="3257"/>
                  <a:pt x="189" y="1609"/>
                  <a:pt x="565" y="-1"/>
                </a:cubicBezTo>
                <a:lnTo>
                  <a:pt x="21600" y="4911"/>
                </a:lnTo>
                <a:close/>
              </a:path>
            </a:pathLst>
          </a:custGeom>
          <a:solidFill>
            <a:schemeClr val="tx1"/>
          </a:solidFill>
          <a:ln w="9525">
            <a:noFill/>
            <a:round/>
            <a:headEnd/>
            <a:tailEnd/>
          </a:ln>
          <a:effectLst/>
        </p:spPr>
        <p:txBody>
          <a:bodyPr wrap="none" anchor="ctr"/>
          <a:lstStyle/>
          <a:p>
            <a:pPr fontAlgn="base">
              <a:spcBef>
                <a:spcPct val="0"/>
              </a:spcBef>
              <a:spcAft>
                <a:spcPct val="0"/>
              </a:spcAft>
            </a:pPr>
            <a:endParaRPr lang="ja-JP" altLang="en-US" smtClean="0">
              <a:solidFill>
                <a:srgbClr val="000000"/>
              </a:solidFill>
            </a:endParaRPr>
          </a:p>
        </p:txBody>
      </p:sp>
      <p:sp>
        <p:nvSpPr>
          <p:cNvPr id="185373" name="Text Box 29"/>
          <p:cNvSpPr txBox="1">
            <a:spLocks noChangeArrowheads="1"/>
          </p:cNvSpPr>
          <p:nvPr/>
        </p:nvSpPr>
        <p:spPr bwMode="auto">
          <a:xfrm>
            <a:off x="5292080" y="3933056"/>
            <a:ext cx="1402948" cy="338554"/>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1600" dirty="0" smtClean="0">
                <a:solidFill>
                  <a:srgbClr val="BBE0E3"/>
                </a:solidFill>
                <a:latin typeface="Comic Sans MS" pitchFamily="66" charset="0"/>
              </a:rPr>
              <a:t>Dent in Chile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85370"/>
                                        </p:tgtEl>
                                        <p:attrNameLst>
                                          <p:attrName>style.visibility</p:attrName>
                                        </p:attrNameLst>
                                      </p:cBhvr>
                                      <p:to>
                                        <p:strVal val="visible"/>
                                      </p:to>
                                    </p:set>
                                    <p:anim calcmode="lin" valueType="num">
                                      <p:cBhvr>
                                        <p:cTn id="7" dur="2000" fill="hold"/>
                                        <p:tgtEl>
                                          <p:spTgt spid="185370"/>
                                        </p:tgtEl>
                                        <p:attrNameLst>
                                          <p:attrName>ppt_x</p:attrName>
                                        </p:attrNameLst>
                                      </p:cBhvr>
                                      <p:tavLst>
                                        <p:tav tm="0">
                                          <p:val>
                                            <p:strVal val="#ppt_x"/>
                                          </p:val>
                                        </p:tav>
                                        <p:tav tm="100000">
                                          <p:val>
                                            <p:strVal val="#ppt_x"/>
                                          </p:val>
                                        </p:tav>
                                      </p:tavLst>
                                    </p:anim>
                                    <p:anim calcmode="lin" valueType="num">
                                      <p:cBhvr>
                                        <p:cTn id="8" dur="2000" fill="hold"/>
                                        <p:tgtEl>
                                          <p:spTgt spid="185370"/>
                                        </p:tgtEl>
                                        <p:attrNameLst>
                                          <p:attrName>ppt_y</p:attrName>
                                        </p:attrNameLst>
                                      </p:cBhvr>
                                      <p:tavLst>
                                        <p:tav tm="0">
                                          <p:val>
                                            <p:strVal val="#ppt_y+#ppt_h/2"/>
                                          </p:val>
                                        </p:tav>
                                        <p:tav tm="100000">
                                          <p:val>
                                            <p:strVal val="#ppt_y"/>
                                          </p:val>
                                        </p:tav>
                                      </p:tavLst>
                                    </p:anim>
                                    <p:anim calcmode="lin" valueType="num">
                                      <p:cBhvr>
                                        <p:cTn id="9" dur="2000" fill="hold"/>
                                        <p:tgtEl>
                                          <p:spTgt spid="185370"/>
                                        </p:tgtEl>
                                        <p:attrNameLst>
                                          <p:attrName>ppt_w</p:attrName>
                                        </p:attrNameLst>
                                      </p:cBhvr>
                                      <p:tavLst>
                                        <p:tav tm="0">
                                          <p:val>
                                            <p:strVal val="#ppt_w"/>
                                          </p:val>
                                        </p:tav>
                                        <p:tav tm="100000">
                                          <p:val>
                                            <p:strVal val="#ppt_w"/>
                                          </p:val>
                                        </p:tav>
                                      </p:tavLst>
                                    </p:anim>
                                    <p:anim calcmode="lin" valueType="num">
                                      <p:cBhvr>
                                        <p:cTn id="10" dur="2000" fill="hold"/>
                                        <p:tgtEl>
                                          <p:spTgt spid="185370"/>
                                        </p:tgtEl>
                                        <p:attrNameLst>
                                          <p:attrName>ppt_h</p:attrName>
                                        </p:attrNameLst>
                                      </p:cBhvr>
                                      <p:tavLst>
                                        <p:tav tm="0">
                                          <p:val>
                                            <p:fltVal val="0"/>
                                          </p:val>
                                        </p:tav>
                                        <p:tav tm="100000">
                                          <p:val>
                                            <p:strVal val="#ppt_h"/>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185373"/>
                                        </p:tgtEl>
                                        <p:attrNameLst>
                                          <p:attrName>style.visibility</p:attrName>
                                        </p:attrNameLst>
                                      </p:cBhvr>
                                      <p:to>
                                        <p:strVal val="visible"/>
                                      </p:to>
                                    </p:set>
                                    <p:animEffect transition="in" filter="fade">
                                      <p:cBhvr>
                                        <p:cTn id="13" dur="2000"/>
                                        <p:tgtEl>
                                          <p:spTgt spid="185373"/>
                                        </p:tgtEl>
                                      </p:cBhvr>
                                    </p:animEffect>
                                  </p:childTnLst>
                                </p:cTn>
                              </p:par>
                            </p:childTnLst>
                          </p:cTn>
                        </p:par>
                        <p:par>
                          <p:cTn id="14" fill="hold">
                            <p:stCondLst>
                              <p:cond delay="2000"/>
                            </p:stCondLst>
                            <p:childTnLst>
                              <p:par>
                                <p:cTn id="15" presetID="8" presetClass="emph" presetSubtype="0" fill="hold" nodeType="afterEffect">
                                  <p:stCondLst>
                                    <p:cond delay="0"/>
                                  </p:stCondLst>
                                  <p:childTnLst>
                                    <p:animRot by="-360000">
                                      <p:cBhvr>
                                        <p:cTn id="1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70" grpId="0" animBg="1"/>
      <p:bldP spid="18537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3" name="Picture 5" descr="POST"/>
          <p:cNvPicPr>
            <a:picLocks noChangeAspect="1" noChangeArrowheads="1"/>
          </p:cNvPicPr>
          <p:nvPr/>
        </p:nvPicPr>
        <p:blipFill>
          <a:blip r:embed="rId2" cstate="print"/>
          <a:srcRect/>
          <a:stretch>
            <a:fillRect/>
          </a:stretch>
        </p:blipFill>
        <p:spPr bwMode="auto">
          <a:xfrm>
            <a:off x="1592263" y="449263"/>
            <a:ext cx="5959475" cy="5959475"/>
          </a:xfrm>
          <a:prstGeom prst="rect">
            <a:avLst/>
          </a:prstGeom>
          <a:noFill/>
        </p:spPr>
      </p:pic>
      <p:sp>
        <p:nvSpPr>
          <p:cNvPr id="309254" name="Rectangle 6"/>
          <p:cNvSpPr>
            <a:spLocks noChangeArrowheads="1"/>
          </p:cNvSpPr>
          <p:nvPr/>
        </p:nvSpPr>
        <p:spPr bwMode="auto">
          <a:xfrm rot="570350">
            <a:off x="5167604" y="4866176"/>
            <a:ext cx="45719" cy="283563"/>
          </a:xfrm>
          <a:prstGeom prst="rect">
            <a:avLst/>
          </a:prstGeom>
          <a:noFill/>
          <a:ln w="9525">
            <a:solidFill>
              <a:srgbClr val="CC0000"/>
            </a:solidFill>
            <a:miter lim="800000"/>
            <a:headEnd/>
            <a:tailEnd/>
          </a:ln>
          <a:effectLst/>
        </p:spPr>
        <p:txBody>
          <a:bodyPr wrap="none" anchor="ctr"/>
          <a:lstStyle/>
          <a:p>
            <a:pPr fontAlgn="base">
              <a:spcBef>
                <a:spcPct val="0"/>
              </a:spcBef>
              <a:spcAft>
                <a:spcPct val="0"/>
              </a:spcAft>
            </a:pPr>
            <a:endParaRPr lang="ja-JP" altLang="en-US" smtClean="0">
              <a:solidFill>
                <a:srgbClr val="000000"/>
              </a:solidFill>
            </a:endParaRPr>
          </a:p>
        </p:txBody>
      </p:sp>
      <p:sp>
        <p:nvSpPr>
          <p:cNvPr id="309255" name="Line 7"/>
          <p:cNvSpPr>
            <a:spLocks noChangeShapeType="1"/>
          </p:cNvSpPr>
          <p:nvPr/>
        </p:nvSpPr>
        <p:spPr bwMode="auto">
          <a:xfrm flipH="1" flipV="1">
            <a:off x="3708400" y="1844675"/>
            <a:ext cx="863600" cy="1079500"/>
          </a:xfrm>
          <a:prstGeom prst="line">
            <a:avLst/>
          </a:prstGeom>
          <a:noFill/>
          <a:ln w="38100">
            <a:solidFill>
              <a:srgbClr val="CC0000"/>
            </a:solidFill>
            <a:round/>
            <a:headEnd/>
            <a:tailEnd type="triangle" w="med" len="med"/>
          </a:ln>
          <a:effectLst/>
        </p:spPr>
        <p:txBody>
          <a:bodyPr/>
          <a:lstStyle/>
          <a:p>
            <a:pPr fontAlgn="base">
              <a:spcBef>
                <a:spcPct val="0"/>
              </a:spcBef>
              <a:spcAft>
                <a:spcPct val="0"/>
              </a:spcAft>
            </a:pPr>
            <a:endParaRPr lang="ja-JP" altLang="en-US" smtClean="0">
              <a:solidFill>
                <a:srgbClr val="000000"/>
              </a:solidFill>
            </a:endParaRPr>
          </a:p>
        </p:txBody>
      </p:sp>
      <p:sp>
        <p:nvSpPr>
          <p:cNvPr id="309256" name="Text Box 8"/>
          <p:cNvSpPr txBox="1">
            <a:spLocks noChangeArrowheads="1"/>
          </p:cNvSpPr>
          <p:nvPr/>
        </p:nvSpPr>
        <p:spPr bwMode="auto">
          <a:xfrm>
            <a:off x="2627313" y="1412875"/>
            <a:ext cx="1135062"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dirty="0" smtClean="0">
                <a:solidFill>
                  <a:srgbClr val="CC0000"/>
                </a:solidFill>
                <a:latin typeface="Comic Sans MS" pitchFamily="66" charset="0"/>
              </a:rPr>
              <a:t>22.6 </a:t>
            </a:r>
            <a:r>
              <a:rPr lang="en-US" altLang="ja-JP" dirty="0" err="1" smtClean="0">
                <a:solidFill>
                  <a:srgbClr val="CC0000"/>
                </a:solidFill>
                <a:latin typeface="Comic Sans MS" pitchFamily="66" charset="0"/>
              </a:rPr>
              <a:t>mas</a:t>
            </a:r>
            <a:endParaRPr lang="en-US" altLang="ja-JP" dirty="0" smtClean="0">
              <a:solidFill>
                <a:srgbClr val="CC0000"/>
              </a:solidFill>
              <a:latin typeface="Comic Sans MS" pitchFamily="66" charset="0"/>
            </a:endParaRPr>
          </a:p>
          <a:p>
            <a:pPr fontAlgn="base">
              <a:spcBef>
                <a:spcPct val="0"/>
              </a:spcBef>
              <a:spcAft>
                <a:spcPct val="0"/>
              </a:spcAft>
            </a:pPr>
            <a:r>
              <a:rPr lang="en-US" altLang="ja-JP" dirty="0" smtClean="0">
                <a:solidFill>
                  <a:srgbClr val="CC0000"/>
                </a:solidFill>
                <a:latin typeface="Comic Sans MS" pitchFamily="66" charset="0"/>
              </a:rPr>
              <a:t>(115E)</a:t>
            </a:r>
          </a:p>
        </p:txBody>
      </p:sp>
      <p:sp>
        <p:nvSpPr>
          <p:cNvPr id="309257" name="Rectangle 9"/>
          <p:cNvSpPr>
            <a:spLocks noChangeArrowheads="1"/>
          </p:cNvSpPr>
          <p:nvPr/>
        </p:nvSpPr>
        <p:spPr bwMode="auto">
          <a:xfrm rot="-2164026">
            <a:off x="4286250" y="3213100"/>
            <a:ext cx="69850" cy="287338"/>
          </a:xfrm>
          <a:prstGeom prst="rect">
            <a:avLst/>
          </a:prstGeom>
          <a:noFill/>
          <a:ln w="9525">
            <a:solidFill>
              <a:srgbClr val="996633"/>
            </a:solidFill>
            <a:miter lim="800000"/>
            <a:headEnd/>
            <a:tailEnd/>
          </a:ln>
          <a:effectLst/>
        </p:spPr>
        <p:txBody>
          <a:bodyPr wrap="none" anchor="ctr"/>
          <a:lstStyle/>
          <a:p>
            <a:pPr fontAlgn="base">
              <a:spcBef>
                <a:spcPct val="0"/>
              </a:spcBef>
              <a:spcAft>
                <a:spcPct val="0"/>
              </a:spcAft>
            </a:pPr>
            <a:endParaRPr lang="ja-JP" altLang="en-US" smtClean="0">
              <a:solidFill>
                <a:srgbClr val="000000"/>
              </a:solidFill>
            </a:endParaRPr>
          </a:p>
        </p:txBody>
      </p:sp>
      <p:sp>
        <p:nvSpPr>
          <p:cNvPr id="309258" name="Line 10"/>
          <p:cNvSpPr>
            <a:spLocks noChangeShapeType="1"/>
          </p:cNvSpPr>
          <p:nvPr/>
        </p:nvSpPr>
        <p:spPr bwMode="auto">
          <a:xfrm flipH="1">
            <a:off x="3924300" y="2924175"/>
            <a:ext cx="647700" cy="288925"/>
          </a:xfrm>
          <a:prstGeom prst="line">
            <a:avLst/>
          </a:prstGeom>
          <a:noFill/>
          <a:ln w="38100">
            <a:solidFill>
              <a:srgbClr val="996633"/>
            </a:solidFill>
            <a:round/>
            <a:headEnd/>
            <a:tailEnd type="triangle" w="med" len="med"/>
          </a:ln>
          <a:effectLst/>
        </p:spPr>
        <p:txBody>
          <a:bodyPr/>
          <a:lstStyle/>
          <a:p>
            <a:pPr fontAlgn="base">
              <a:spcBef>
                <a:spcPct val="0"/>
              </a:spcBef>
              <a:spcAft>
                <a:spcPct val="0"/>
              </a:spcAft>
            </a:pPr>
            <a:endParaRPr lang="ja-JP" altLang="en-US" smtClean="0">
              <a:solidFill>
                <a:srgbClr val="000000"/>
              </a:solidFill>
            </a:endParaRPr>
          </a:p>
        </p:txBody>
      </p:sp>
      <p:sp>
        <p:nvSpPr>
          <p:cNvPr id="309259" name="Text Box 11"/>
          <p:cNvSpPr txBox="1">
            <a:spLocks noChangeArrowheads="1"/>
          </p:cNvSpPr>
          <p:nvPr/>
        </p:nvSpPr>
        <p:spPr bwMode="auto">
          <a:xfrm>
            <a:off x="3059113" y="3213100"/>
            <a:ext cx="995362"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996633"/>
                </a:solidFill>
                <a:latin typeface="Comic Sans MS" pitchFamily="66" charset="0"/>
              </a:rPr>
              <a:t>7.5 mas</a:t>
            </a:r>
          </a:p>
          <a:p>
            <a:pPr fontAlgn="base">
              <a:spcBef>
                <a:spcPct val="0"/>
              </a:spcBef>
              <a:spcAft>
                <a:spcPct val="0"/>
              </a:spcAft>
            </a:pPr>
            <a:r>
              <a:rPr lang="en-US" altLang="ja-JP" smtClean="0">
                <a:solidFill>
                  <a:srgbClr val="996633"/>
                </a:solidFill>
                <a:latin typeface="Comic Sans MS" pitchFamily="66" charset="0"/>
              </a:rPr>
              <a:t>(198E)</a:t>
            </a:r>
          </a:p>
        </p:txBody>
      </p:sp>
      <p:sp>
        <p:nvSpPr>
          <p:cNvPr id="309260" name="Line 12"/>
          <p:cNvSpPr>
            <a:spLocks noChangeShapeType="1"/>
          </p:cNvSpPr>
          <p:nvPr/>
        </p:nvSpPr>
        <p:spPr bwMode="auto">
          <a:xfrm flipH="1" flipV="1">
            <a:off x="4356100" y="2781300"/>
            <a:ext cx="215900" cy="142875"/>
          </a:xfrm>
          <a:prstGeom prst="line">
            <a:avLst/>
          </a:prstGeom>
          <a:noFill/>
          <a:ln w="38100">
            <a:solidFill>
              <a:srgbClr val="FF9900"/>
            </a:solidFill>
            <a:round/>
            <a:headEnd/>
            <a:tailEnd type="triangle" w="med" len="med"/>
          </a:ln>
          <a:effectLst/>
        </p:spPr>
        <p:txBody>
          <a:bodyPr/>
          <a:lstStyle/>
          <a:p>
            <a:pPr fontAlgn="base">
              <a:spcBef>
                <a:spcPct val="0"/>
              </a:spcBef>
              <a:spcAft>
                <a:spcPct val="0"/>
              </a:spcAft>
            </a:pPr>
            <a:endParaRPr lang="ja-JP" altLang="en-US" smtClean="0">
              <a:solidFill>
                <a:srgbClr val="000000"/>
              </a:solidFill>
            </a:endParaRPr>
          </a:p>
        </p:txBody>
      </p:sp>
      <p:sp>
        <p:nvSpPr>
          <p:cNvPr id="309261" name="Text Box 13"/>
          <p:cNvSpPr txBox="1">
            <a:spLocks noChangeArrowheads="1"/>
          </p:cNvSpPr>
          <p:nvPr/>
        </p:nvSpPr>
        <p:spPr bwMode="auto">
          <a:xfrm>
            <a:off x="2987675" y="2636838"/>
            <a:ext cx="995363"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FF9900"/>
                </a:solidFill>
                <a:latin typeface="Comic Sans MS" pitchFamily="66" charset="0"/>
              </a:rPr>
              <a:t>0.8 mas</a:t>
            </a:r>
          </a:p>
          <a:p>
            <a:pPr fontAlgn="base">
              <a:spcBef>
                <a:spcPct val="0"/>
              </a:spcBef>
              <a:spcAft>
                <a:spcPct val="0"/>
              </a:spcAft>
            </a:pPr>
            <a:r>
              <a:rPr lang="en-US" altLang="ja-JP" smtClean="0">
                <a:solidFill>
                  <a:srgbClr val="FF9900"/>
                </a:solidFill>
                <a:latin typeface="Comic Sans MS" pitchFamily="66" charset="0"/>
              </a:rPr>
              <a:t>(145E)</a:t>
            </a:r>
          </a:p>
        </p:txBody>
      </p:sp>
      <p:sp>
        <p:nvSpPr>
          <p:cNvPr id="309262" name="Rectangle 14"/>
          <p:cNvSpPr>
            <a:spLocks noChangeArrowheads="1"/>
          </p:cNvSpPr>
          <p:nvPr/>
        </p:nvSpPr>
        <p:spPr bwMode="auto">
          <a:xfrm rot="-3572756">
            <a:off x="4072732" y="1481931"/>
            <a:ext cx="69850" cy="366713"/>
          </a:xfrm>
          <a:prstGeom prst="rect">
            <a:avLst/>
          </a:prstGeom>
          <a:noFill/>
          <a:ln w="9525">
            <a:solidFill>
              <a:srgbClr val="FF9900"/>
            </a:solidFill>
            <a:miter lim="800000"/>
            <a:headEnd/>
            <a:tailEnd/>
          </a:ln>
          <a:effectLst/>
        </p:spPr>
        <p:txBody>
          <a:bodyPr wrap="none" anchor="ctr"/>
          <a:lstStyle/>
          <a:p>
            <a:pPr fontAlgn="base">
              <a:spcBef>
                <a:spcPct val="0"/>
              </a:spcBef>
              <a:spcAft>
                <a:spcPct val="0"/>
              </a:spcAft>
            </a:pPr>
            <a:endParaRPr lang="ja-JP" altLang="en-US" smtClean="0">
              <a:solidFill>
                <a:srgbClr val="000000"/>
              </a:solidFill>
            </a:endParaRPr>
          </a:p>
        </p:txBody>
      </p:sp>
      <p:sp>
        <p:nvSpPr>
          <p:cNvPr id="309263" name="Text Box 15"/>
          <p:cNvSpPr txBox="1">
            <a:spLocks noChangeArrowheads="1"/>
          </p:cNvSpPr>
          <p:nvPr/>
        </p:nvSpPr>
        <p:spPr bwMode="auto">
          <a:xfrm>
            <a:off x="179388" y="6444044"/>
            <a:ext cx="5208477"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1600" dirty="0" smtClean="0">
                <a:solidFill>
                  <a:srgbClr val="000000"/>
                </a:solidFill>
                <a:latin typeface="Comic Sans MS" pitchFamily="66" charset="0"/>
              </a:rPr>
              <a:t>After</a:t>
            </a:r>
            <a:r>
              <a:rPr lang="en-US" altLang="ja-JP" dirty="0" smtClean="0">
                <a:solidFill>
                  <a:srgbClr val="000000"/>
                </a:solidFill>
                <a:latin typeface="Comic Sans MS" pitchFamily="66" charset="0"/>
              </a:rPr>
              <a:t> Chao &amp; Gross (1987, 2005), Gross (2010)</a:t>
            </a:r>
          </a:p>
        </p:txBody>
      </p:sp>
      <p:sp>
        <p:nvSpPr>
          <p:cNvPr id="309264" name="Text Box 16"/>
          <p:cNvSpPr txBox="1">
            <a:spLocks noChangeArrowheads="1"/>
          </p:cNvSpPr>
          <p:nvPr/>
        </p:nvSpPr>
        <p:spPr bwMode="auto">
          <a:xfrm>
            <a:off x="5508625" y="4797425"/>
            <a:ext cx="1295400" cy="366713"/>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CC0000"/>
                </a:solidFill>
                <a:latin typeface="Comic Sans MS" pitchFamily="66" charset="0"/>
              </a:rPr>
              <a:t>1960 Chile</a:t>
            </a:r>
          </a:p>
        </p:txBody>
      </p:sp>
      <p:sp>
        <p:nvSpPr>
          <p:cNvPr id="309265" name="Text Box 17"/>
          <p:cNvSpPr txBox="1">
            <a:spLocks noChangeArrowheads="1"/>
          </p:cNvSpPr>
          <p:nvPr/>
        </p:nvSpPr>
        <p:spPr bwMode="auto">
          <a:xfrm>
            <a:off x="4211638" y="3500438"/>
            <a:ext cx="1473200"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996633"/>
                </a:solidFill>
                <a:latin typeface="Comic Sans MS" pitchFamily="66" charset="0"/>
              </a:rPr>
              <a:t>1964 Alaska</a:t>
            </a:r>
          </a:p>
        </p:txBody>
      </p:sp>
      <p:sp>
        <p:nvSpPr>
          <p:cNvPr id="309266" name="Text Box 18"/>
          <p:cNvSpPr txBox="1">
            <a:spLocks noChangeArrowheads="1"/>
          </p:cNvSpPr>
          <p:nvPr/>
        </p:nvSpPr>
        <p:spPr bwMode="auto">
          <a:xfrm>
            <a:off x="4067175" y="1196975"/>
            <a:ext cx="1719263" cy="366713"/>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FF9900"/>
                </a:solidFill>
                <a:latin typeface="Comic Sans MS" pitchFamily="66" charset="0"/>
              </a:rPr>
              <a:t>2004 Sumatra</a:t>
            </a:r>
          </a:p>
        </p:txBody>
      </p:sp>
      <p:sp>
        <p:nvSpPr>
          <p:cNvPr id="309267" name="Text Box 19"/>
          <p:cNvSpPr txBox="1">
            <a:spLocks noChangeArrowheads="1"/>
          </p:cNvSpPr>
          <p:nvPr/>
        </p:nvSpPr>
        <p:spPr bwMode="auto">
          <a:xfrm>
            <a:off x="6027738" y="188913"/>
            <a:ext cx="3116262"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400" smtClean="0">
                <a:solidFill>
                  <a:srgbClr val="000000"/>
                </a:solidFill>
                <a:latin typeface="Comic Sans MS" pitchFamily="66" charset="0"/>
              </a:rPr>
              <a:t>Calculated pole shift</a:t>
            </a:r>
          </a:p>
        </p:txBody>
      </p:sp>
      <p:sp>
        <p:nvSpPr>
          <p:cNvPr id="17" name="Line 7"/>
          <p:cNvSpPr>
            <a:spLocks noChangeShapeType="1"/>
          </p:cNvSpPr>
          <p:nvPr/>
        </p:nvSpPr>
        <p:spPr bwMode="auto">
          <a:xfrm flipH="1" flipV="1">
            <a:off x="4355976" y="2564904"/>
            <a:ext cx="215528" cy="287412"/>
          </a:xfrm>
          <a:prstGeom prst="line">
            <a:avLst/>
          </a:prstGeom>
          <a:noFill/>
          <a:ln w="38100">
            <a:solidFill>
              <a:schemeClr val="tx1"/>
            </a:solidFill>
            <a:round/>
            <a:headEnd/>
            <a:tailEnd type="triangle" w="med" len="med"/>
          </a:ln>
          <a:effectLst/>
        </p:spPr>
        <p:txBody>
          <a:bodyPr/>
          <a:lstStyle/>
          <a:p>
            <a:pPr fontAlgn="base">
              <a:spcBef>
                <a:spcPct val="0"/>
              </a:spcBef>
              <a:spcAft>
                <a:spcPct val="0"/>
              </a:spcAft>
            </a:pPr>
            <a:endParaRPr lang="ja-JP" altLang="en-US" smtClean="0">
              <a:solidFill>
                <a:srgbClr val="000000"/>
              </a:solidFill>
            </a:endParaRPr>
          </a:p>
        </p:txBody>
      </p:sp>
      <p:sp>
        <p:nvSpPr>
          <p:cNvPr id="18" name="Text Box 8"/>
          <p:cNvSpPr txBox="1">
            <a:spLocks noChangeArrowheads="1"/>
          </p:cNvSpPr>
          <p:nvPr/>
        </p:nvSpPr>
        <p:spPr bwMode="auto">
          <a:xfrm>
            <a:off x="4586388" y="2420888"/>
            <a:ext cx="1641796" cy="646331"/>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dirty="0" smtClean="0">
                <a:latin typeface="Comic Sans MS" pitchFamily="66" charset="0"/>
              </a:rPr>
              <a:t>~3 </a:t>
            </a:r>
            <a:r>
              <a:rPr lang="en-US" altLang="ja-JP" dirty="0" err="1" smtClean="0">
                <a:latin typeface="Comic Sans MS" pitchFamily="66" charset="0"/>
              </a:rPr>
              <a:t>mas</a:t>
            </a:r>
            <a:endParaRPr lang="en-US" altLang="ja-JP" dirty="0" smtClean="0">
              <a:latin typeface="Comic Sans MS" pitchFamily="66" charset="0"/>
            </a:endParaRPr>
          </a:p>
          <a:p>
            <a:pPr fontAlgn="base">
              <a:spcBef>
                <a:spcPct val="0"/>
              </a:spcBef>
              <a:spcAft>
                <a:spcPct val="0"/>
              </a:spcAft>
            </a:pPr>
            <a:r>
              <a:rPr lang="en-US" altLang="ja-JP" dirty="0" smtClean="0">
                <a:latin typeface="Comic Sans MS" pitchFamily="66" charset="0"/>
              </a:rPr>
              <a:t>by 2010 Chile</a:t>
            </a:r>
          </a:p>
        </p:txBody>
      </p:sp>
      <p:sp>
        <p:nvSpPr>
          <p:cNvPr id="19" name="Rectangle 6"/>
          <p:cNvSpPr>
            <a:spLocks noChangeArrowheads="1"/>
          </p:cNvSpPr>
          <p:nvPr/>
        </p:nvSpPr>
        <p:spPr bwMode="auto">
          <a:xfrm rot="570350">
            <a:off x="5198581" y="4726867"/>
            <a:ext cx="45719" cy="214584"/>
          </a:xfrm>
          <a:prstGeom prst="rect">
            <a:avLst/>
          </a:prstGeom>
          <a:noFill/>
          <a:ln w="9525">
            <a:solidFill>
              <a:schemeClr val="tx1"/>
            </a:solidFill>
            <a:miter lim="800000"/>
            <a:headEnd/>
            <a:tailEnd/>
          </a:ln>
          <a:effectLst/>
        </p:spPr>
        <p:txBody>
          <a:bodyPr wrap="none" anchor="ctr"/>
          <a:lstStyle/>
          <a:p>
            <a:pPr fontAlgn="base">
              <a:spcBef>
                <a:spcPct val="0"/>
              </a:spcBef>
              <a:spcAft>
                <a:spcPct val="0"/>
              </a:spcAft>
            </a:pPr>
            <a:endParaRPr lang="ja-JP" altLang="en-US" smtClean="0">
              <a:solidFill>
                <a:srgbClr val="000000"/>
              </a:solidFill>
            </a:endParaRPr>
          </a:p>
        </p:txBody>
      </p:sp>
      <p:sp>
        <p:nvSpPr>
          <p:cNvPr id="20" name="Text Box 16"/>
          <p:cNvSpPr txBox="1">
            <a:spLocks noChangeArrowheads="1"/>
          </p:cNvSpPr>
          <p:nvPr/>
        </p:nvSpPr>
        <p:spPr bwMode="auto">
          <a:xfrm>
            <a:off x="3913304" y="4581128"/>
            <a:ext cx="1306768"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dirty="0" smtClean="0">
                <a:latin typeface="Comic Sans MS" pitchFamily="66" charset="0"/>
              </a:rPr>
              <a:t>2010 Chile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9254"/>
                                        </p:tgtEl>
                                        <p:attrNameLst>
                                          <p:attrName>style.visibility</p:attrName>
                                        </p:attrNameLst>
                                      </p:cBhvr>
                                      <p:to>
                                        <p:strVal val="visible"/>
                                      </p:to>
                                    </p:set>
                                    <p:animEffect transition="in" filter="fade">
                                      <p:cBhvr>
                                        <p:cTn id="7" dur="1000"/>
                                        <p:tgtEl>
                                          <p:spTgt spid="3092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9264"/>
                                        </p:tgtEl>
                                        <p:attrNameLst>
                                          <p:attrName>style.visibility</p:attrName>
                                        </p:attrNameLst>
                                      </p:cBhvr>
                                      <p:to>
                                        <p:strVal val="visible"/>
                                      </p:to>
                                    </p:set>
                                    <p:animEffect transition="in" filter="fade">
                                      <p:cBhvr>
                                        <p:cTn id="10" dur="1000"/>
                                        <p:tgtEl>
                                          <p:spTgt spid="3092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9255"/>
                                        </p:tgtEl>
                                        <p:attrNameLst>
                                          <p:attrName>style.visibility</p:attrName>
                                        </p:attrNameLst>
                                      </p:cBhvr>
                                      <p:to>
                                        <p:strVal val="visible"/>
                                      </p:to>
                                    </p:set>
                                    <p:animEffect transition="in" filter="fade">
                                      <p:cBhvr>
                                        <p:cTn id="13" dur="1000"/>
                                        <p:tgtEl>
                                          <p:spTgt spid="3092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9256"/>
                                        </p:tgtEl>
                                        <p:attrNameLst>
                                          <p:attrName>style.visibility</p:attrName>
                                        </p:attrNameLst>
                                      </p:cBhvr>
                                      <p:to>
                                        <p:strVal val="visible"/>
                                      </p:to>
                                    </p:set>
                                    <p:animEffect transition="in" filter="fade">
                                      <p:cBhvr>
                                        <p:cTn id="16" dur="1000"/>
                                        <p:tgtEl>
                                          <p:spTgt spid="30925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09265"/>
                                        </p:tgtEl>
                                        <p:attrNameLst>
                                          <p:attrName>style.visibility</p:attrName>
                                        </p:attrNameLst>
                                      </p:cBhvr>
                                      <p:to>
                                        <p:strVal val="visible"/>
                                      </p:to>
                                    </p:set>
                                    <p:animEffect transition="in" filter="fade">
                                      <p:cBhvr>
                                        <p:cTn id="20" dur="1000"/>
                                        <p:tgtEl>
                                          <p:spTgt spid="30926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9257"/>
                                        </p:tgtEl>
                                        <p:attrNameLst>
                                          <p:attrName>style.visibility</p:attrName>
                                        </p:attrNameLst>
                                      </p:cBhvr>
                                      <p:to>
                                        <p:strVal val="visible"/>
                                      </p:to>
                                    </p:set>
                                    <p:animEffect transition="in" filter="fade">
                                      <p:cBhvr>
                                        <p:cTn id="23" dur="1000"/>
                                        <p:tgtEl>
                                          <p:spTgt spid="30925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9258"/>
                                        </p:tgtEl>
                                        <p:attrNameLst>
                                          <p:attrName>style.visibility</p:attrName>
                                        </p:attrNameLst>
                                      </p:cBhvr>
                                      <p:to>
                                        <p:strVal val="visible"/>
                                      </p:to>
                                    </p:set>
                                    <p:animEffect transition="in" filter="fade">
                                      <p:cBhvr>
                                        <p:cTn id="26" dur="1000"/>
                                        <p:tgtEl>
                                          <p:spTgt spid="30925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9259"/>
                                        </p:tgtEl>
                                        <p:attrNameLst>
                                          <p:attrName>style.visibility</p:attrName>
                                        </p:attrNameLst>
                                      </p:cBhvr>
                                      <p:to>
                                        <p:strVal val="visible"/>
                                      </p:to>
                                    </p:set>
                                    <p:animEffect transition="in" filter="fade">
                                      <p:cBhvr>
                                        <p:cTn id="29" dur="1000"/>
                                        <p:tgtEl>
                                          <p:spTgt spid="309259"/>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309262"/>
                                        </p:tgtEl>
                                        <p:attrNameLst>
                                          <p:attrName>style.visibility</p:attrName>
                                        </p:attrNameLst>
                                      </p:cBhvr>
                                      <p:to>
                                        <p:strVal val="visible"/>
                                      </p:to>
                                    </p:set>
                                    <p:animEffect transition="in" filter="fade">
                                      <p:cBhvr>
                                        <p:cTn id="33" dur="1000"/>
                                        <p:tgtEl>
                                          <p:spTgt spid="30926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9261"/>
                                        </p:tgtEl>
                                        <p:attrNameLst>
                                          <p:attrName>style.visibility</p:attrName>
                                        </p:attrNameLst>
                                      </p:cBhvr>
                                      <p:to>
                                        <p:strVal val="visible"/>
                                      </p:to>
                                    </p:set>
                                    <p:animEffect transition="in" filter="fade">
                                      <p:cBhvr>
                                        <p:cTn id="36" dur="1000"/>
                                        <p:tgtEl>
                                          <p:spTgt spid="30926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9260"/>
                                        </p:tgtEl>
                                        <p:attrNameLst>
                                          <p:attrName>style.visibility</p:attrName>
                                        </p:attrNameLst>
                                      </p:cBhvr>
                                      <p:to>
                                        <p:strVal val="visible"/>
                                      </p:to>
                                    </p:set>
                                    <p:animEffect transition="in" filter="fade">
                                      <p:cBhvr>
                                        <p:cTn id="39" dur="1000"/>
                                        <p:tgtEl>
                                          <p:spTgt spid="30926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9266"/>
                                        </p:tgtEl>
                                        <p:attrNameLst>
                                          <p:attrName>style.visibility</p:attrName>
                                        </p:attrNameLst>
                                      </p:cBhvr>
                                      <p:to>
                                        <p:strVal val="visible"/>
                                      </p:to>
                                    </p:set>
                                    <p:animEffect transition="in" filter="fade">
                                      <p:cBhvr>
                                        <p:cTn id="42" dur="1000"/>
                                        <p:tgtEl>
                                          <p:spTgt spid="309266"/>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4" grpId="0" animBg="1"/>
      <p:bldP spid="309255" grpId="0" animBg="1"/>
      <p:bldP spid="309256" grpId="0"/>
      <p:bldP spid="309257" grpId="0" animBg="1"/>
      <p:bldP spid="309258" grpId="0" animBg="1"/>
      <p:bldP spid="309259" grpId="0"/>
      <p:bldP spid="309260" grpId="0" animBg="1"/>
      <p:bldP spid="309261" grpId="0"/>
      <p:bldP spid="309262" grpId="0" animBg="1"/>
      <p:bldP spid="309264" grpId="0"/>
      <p:bldP spid="309265" grpId="0"/>
      <p:bldP spid="309266" grpId="0"/>
      <p:bldP spid="17" grpId="0" animBg="1"/>
      <p:bldP spid="18" grpId="0"/>
      <p:bldP spid="19" grpId="0" animBg="1"/>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95000"/>
          </a:schemeClr>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683568" y="1340768"/>
            <a:ext cx="8316416" cy="4801314"/>
          </a:xfrm>
          <a:prstGeom prst="rect">
            <a:avLst/>
          </a:prstGeom>
          <a:noFill/>
        </p:spPr>
        <p:txBody>
          <a:bodyPr wrap="square" rtlCol="0">
            <a:spAutoFit/>
          </a:bodyPr>
          <a:lstStyle/>
          <a:p>
            <a:r>
              <a:rPr lang="en-US" altLang="ja-JP" dirty="0" smtClean="0">
                <a:latin typeface="Comic Sans MS" pitchFamily="66" charset="0"/>
              </a:rPr>
              <a:t/>
            </a:r>
            <a:br>
              <a:rPr lang="en-US" altLang="ja-JP" dirty="0" smtClean="0">
                <a:latin typeface="Comic Sans MS" pitchFamily="66" charset="0"/>
              </a:rPr>
            </a:br>
            <a:r>
              <a:rPr lang="en-US" altLang="ja-JP" b="1" dirty="0" smtClean="0">
                <a:latin typeface="Comic Sans MS" pitchFamily="66" charset="0"/>
              </a:rPr>
              <a:t>March 2010 </a:t>
            </a:r>
            <a:r>
              <a:rPr lang="en-US" altLang="ja-JP" dirty="0" smtClean="0">
                <a:latin typeface="Comic Sans MS" pitchFamily="66" charset="0"/>
              </a:rPr>
              <a:t>: The Chile Earthquake of February 27th, 2010 of magnitude 8.8 has caused </a:t>
            </a:r>
            <a:r>
              <a:rPr lang="en-US" altLang="ja-JP" dirty="0" smtClean="0">
                <a:solidFill>
                  <a:srgbClr val="FF0000"/>
                </a:solidFill>
                <a:latin typeface="Comic Sans MS" pitchFamily="66" charset="0"/>
              </a:rPr>
              <a:t>no DETECTABLE effect </a:t>
            </a:r>
            <a:r>
              <a:rPr lang="en-US" altLang="ja-JP" dirty="0" smtClean="0">
                <a:latin typeface="Comic Sans MS" pitchFamily="66" charset="0"/>
              </a:rPr>
              <a:t>on the rotation pole and rotation rate. Independently of Earthquake, rotation pole moves of some mm up to several cm per day because of continuous atmospheric, oceanic and hydrologic mass transport. Till now the effect of Earthquake remains a theoretical matter. According to the seismic models, the recent Chile event will have the effect of disturbing the rotation pole </a:t>
            </a:r>
            <a:r>
              <a:rPr lang="en-US" altLang="ja-JP" dirty="0" smtClean="0">
                <a:solidFill>
                  <a:srgbClr val="FF0000"/>
                </a:solidFill>
                <a:latin typeface="Comic Sans MS" pitchFamily="66" charset="0"/>
              </a:rPr>
              <a:t>by 8 cm </a:t>
            </a:r>
            <a:r>
              <a:rPr lang="en-US" altLang="ja-JP" dirty="0" smtClean="0">
                <a:latin typeface="Comic Sans MS" pitchFamily="66" charset="0"/>
              </a:rPr>
              <a:t>in some months, small amount in comparison with the path a few meters it will achieve during this period. By handling atmospheric, oceanic and hydrologic data, this path will be modeled with a mean error of </a:t>
            </a:r>
            <a:r>
              <a:rPr lang="en-US" altLang="ja-JP" dirty="0" smtClean="0">
                <a:solidFill>
                  <a:srgbClr val="FF0000"/>
                </a:solidFill>
                <a:latin typeface="Comic Sans MS" pitchFamily="66" charset="0"/>
              </a:rPr>
              <a:t>50 cm</a:t>
            </a:r>
            <a:r>
              <a:rPr lang="en-US" altLang="ja-JP" dirty="0" smtClean="0">
                <a:latin typeface="Comic Sans MS" pitchFamily="66" charset="0"/>
              </a:rPr>
              <a:t>, so that the tiny seismic effect will probably remain indiscernible. </a:t>
            </a:r>
          </a:p>
          <a:p>
            <a:r>
              <a:rPr lang="ja-JP" altLang="en-US" dirty="0" smtClean="0">
                <a:latin typeface="Comic Sans MS" pitchFamily="66" charset="0"/>
              </a:rPr>
              <a:t>・・・・</a:t>
            </a:r>
            <a:endParaRPr lang="en-US" altLang="ja-JP" dirty="0" smtClean="0">
              <a:latin typeface="Comic Sans MS" pitchFamily="66" charset="0"/>
            </a:endParaRPr>
          </a:p>
          <a:p>
            <a:r>
              <a:rPr lang="en-US" altLang="ja-JP" dirty="0" smtClean="0">
                <a:latin typeface="Comic Sans MS" pitchFamily="66" charset="0"/>
              </a:rPr>
              <a:t>Alone a mega-seism, such that of Chile in 1960, could cause a visible effect with the modern geodetic techniques.</a:t>
            </a:r>
            <a:br>
              <a:rPr lang="en-US" altLang="ja-JP" dirty="0" smtClean="0">
                <a:latin typeface="Comic Sans MS" pitchFamily="66" charset="0"/>
              </a:rPr>
            </a:br>
            <a:endParaRPr lang="en-US" altLang="ja-JP" dirty="0" smtClean="0">
              <a:latin typeface="Comic Sans MS" pitchFamily="66" charset="0"/>
            </a:endParaRPr>
          </a:p>
          <a:p>
            <a:endParaRPr kumimoji="1" lang="ja-JP" altLang="en-US" dirty="0"/>
          </a:p>
        </p:txBody>
      </p:sp>
      <p:pic>
        <p:nvPicPr>
          <p:cNvPr id="1026" name="Picture 2" descr="http://hpiers.obspm.fr/eop-pc/images/new1.gif"/>
          <p:cNvPicPr>
            <a:picLocks noChangeAspect="1" noChangeArrowheads="1"/>
          </p:cNvPicPr>
          <p:nvPr/>
        </p:nvPicPr>
        <p:blipFill>
          <a:blip r:embed="rId2" cstate="print"/>
          <a:srcRect/>
          <a:stretch>
            <a:fillRect/>
          </a:stretch>
        </p:blipFill>
        <p:spPr bwMode="auto">
          <a:xfrm>
            <a:off x="179512" y="1093118"/>
            <a:ext cx="927142" cy="535682"/>
          </a:xfrm>
          <a:prstGeom prst="rect">
            <a:avLst/>
          </a:prstGeom>
          <a:noFill/>
        </p:spPr>
      </p:pic>
      <p:pic>
        <p:nvPicPr>
          <p:cNvPr id="1028" name="Picture 4" descr="http://hpiers.obspm.fr/eop-pc/images/dot-red.gif"/>
          <p:cNvPicPr>
            <a:picLocks noChangeAspect="1" noChangeArrowheads="1"/>
          </p:cNvPicPr>
          <p:nvPr/>
        </p:nvPicPr>
        <p:blipFill>
          <a:blip r:embed="rId3" cstate="print"/>
          <a:srcRect/>
          <a:stretch>
            <a:fillRect/>
          </a:stretch>
        </p:blipFill>
        <p:spPr bwMode="auto">
          <a:xfrm>
            <a:off x="539552" y="1700808"/>
            <a:ext cx="205358" cy="205358"/>
          </a:xfrm>
          <a:prstGeom prst="rect">
            <a:avLst/>
          </a:prstGeom>
          <a:noFill/>
        </p:spPr>
      </p:pic>
      <p:sp>
        <p:nvSpPr>
          <p:cNvPr id="6" name="テキスト ボックス 5"/>
          <p:cNvSpPr txBox="1"/>
          <p:nvPr/>
        </p:nvSpPr>
        <p:spPr>
          <a:xfrm>
            <a:off x="755576" y="332656"/>
            <a:ext cx="8135560" cy="461665"/>
          </a:xfrm>
          <a:prstGeom prst="rect">
            <a:avLst/>
          </a:prstGeom>
          <a:noFill/>
        </p:spPr>
        <p:txBody>
          <a:bodyPr wrap="none" rtlCol="0">
            <a:spAutoFit/>
          </a:bodyPr>
          <a:lstStyle/>
          <a:p>
            <a:r>
              <a:rPr kumimoji="1" lang="en-US" altLang="ja-JP" sz="2400" dirty="0" smtClean="0">
                <a:latin typeface="Comic Sans MS" pitchFamily="66" charset="0"/>
              </a:rPr>
              <a:t>A discouraging commentary from </a:t>
            </a:r>
            <a:r>
              <a:rPr kumimoji="1" lang="en-US" altLang="ja-JP" sz="2400" dirty="0" err="1" smtClean="0">
                <a:latin typeface="Comic Sans MS" pitchFamily="66" charset="0"/>
              </a:rPr>
              <a:t>Observatoire</a:t>
            </a:r>
            <a:r>
              <a:rPr kumimoji="1" lang="en-US" altLang="ja-JP" sz="2400" dirty="0" smtClean="0">
                <a:latin typeface="Comic Sans MS" pitchFamily="66" charset="0"/>
              </a:rPr>
              <a:t> de Paris</a:t>
            </a:r>
            <a:endParaRPr kumimoji="1" lang="ja-JP" altLang="en-US" sz="2400" dirty="0">
              <a:latin typeface="Comic Sans MS" pitchFamily="66" charset="0"/>
            </a:endParaRPr>
          </a:p>
        </p:txBody>
      </p:sp>
    </p:spTree>
  </p:cSld>
  <p:clrMapOvr>
    <a:masterClrMapping/>
  </p:clrMapOvr>
  <p:transition spd="med">
    <p:cover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図 1" descr="POST.jpg"/>
          <p:cNvPicPr>
            <a:picLocks noChangeAspect="1"/>
          </p:cNvPicPr>
          <p:nvPr/>
        </p:nvPicPr>
        <p:blipFill>
          <a:blip r:embed="rId2" cstate="print"/>
          <a:stretch>
            <a:fillRect/>
          </a:stretch>
        </p:blipFill>
        <p:spPr>
          <a:xfrm>
            <a:off x="336804" y="548680"/>
            <a:ext cx="8470392" cy="6199632"/>
          </a:xfrm>
          <a:prstGeom prst="rect">
            <a:avLst/>
          </a:prstGeom>
          <a:ln>
            <a:noFill/>
          </a:ln>
          <a:effectLst>
            <a:outerShdw blurRad="292100" dist="139700" dir="2700000" algn="tl" rotWithShape="0">
              <a:srgbClr val="333333">
                <a:alpha val="65000"/>
              </a:srgbClr>
            </a:outerShdw>
          </a:effectLst>
        </p:spPr>
      </p:pic>
      <p:pic>
        <p:nvPicPr>
          <p:cNvPr id="3" name="図 2" descr="POST.jpg"/>
          <p:cNvPicPr>
            <a:picLocks noChangeAspect="1"/>
          </p:cNvPicPr>
          <p:nvPr/>
        </p:nvPicPr>
        <p:blipFill>
          <a:blip r:embed="rId3" cstate="print"/>
          <a:stretch>
            <a:fillRect/>
          </a:stretch>
        </p:blipFill>
        <p:spPr>
          <a:xfrm>
            <a:off x="336804" y="548680"/>
            <a:ext cx="8470392" cy="6199632"/>
          </a:xfrm>
          <a:prstGeom prst="rect">
            <a:avLst/>
          </a:prstGeom>
        </p:spPr>
      </p:pic>
      <p:sp>
        <p:nvSpPr>
          <p:cNvPr id="4" name="テキスト ボックス 3"/>
          <p:cNvSpPr txBox="1"/>
          <p:nvPr/>
        </p:nvSpPr>
        <p:spPr>
          <a:xfrm>
            <a:off x="503899" y="87015"/>
            <a:ext cx="8244565" cy="461665"/>
          </a:xfrm>
          <a:prstGeom prst="rect">
            <a:avLst/>
          </a:prstGeom>
          <a:noFill/>
        </p:spPr>
        <p:txBody>
          <a:bodyPr wrap="none" rtlCol="0">
            <a:spAutoFit/>
          </a:bodyPr>
          <a:lstStyle/>
          <a:p>
            <a:r>
              <a:rPr kumimoji="1" lang="en-US" altLang="ja-JP" sz="2400" dirty="0" smtClean="0">
                <a:latin typeface="Comic Sans MS" pitchFamily="66" charset="0"/>
              </a:rPr>
              <a:t>Polar motion excitation data from </a:t>
            </a:r>
            <a:r>
              <a:rPr kumimoji="1" lang="en-US" altLang="ja-JP" sz="2400" dirty="0" err="1" smtClean="0">
                <a:latin typeface="Comic Sans MS" pitchFamily="66" charset="0"/>
              </a:rPr>
              <a:t>Observatoire</a:t>
            </a:r>
            <a:r>
              <a:rPr kumimoji="1" lang="en-US" altLang="ja-JP" sz="2400" dirty="0" smtClean="0">
                <a:latin typeface="Comic Sans MS" pitchFamily="66" charset="0"/>
              </a:rPr>
              <a:t> de Paris</a:t>
            </a:r>
            <a:endParaRPr kumimoji="1" lang="ja-JP" altLang="en-US" sz="2400" dirty="0">
              <a:latin typeface="Comic Sans MS" pitchFamily="66" charset="0"/>
            </a:endParaRPr>
          </a:p>
        </p:txBody>
      </p:sp>
      <p:sp>
        <p:nvSpPr>
          <p:cNvPr id="5" name="テキスト ボックス 4"/>
          <p:cNvSpPr txBox="1"/>
          <p:nvPr/>
        </p:nvSpPr>
        <p:spPr>
          <a:xfrm>
            <a:off x="971600" y="4541058"/>
            <a:ext cx="5182829" cy="400110"/>
          </a:xfrm>
          <a:prstGeom prst="rect">
            <a:avLst/>
          </a:prstGeom>
          <a:noFill/>
        </p:spPr>
        <p:txBody>
          <a:bodyPr wrap="none" rtlCol="0">
            <a:spAutoFit/>
          </a:bodyPr>
          <a:lstStyle/>
          <a:p>
            <a:r>
              <a:rPr kumimoji="1" lang="en-US" altLang="ja-JP" sz="2000" dirty="0" smtClean="0">
                <a:solidFill>
                  <a:schemeClr val="accent6">
                    <a:lumMod val="60000"/>
                    <a:lumOff val="40000"/>
                  </a:schemeClr>
                </a:solidFill>
                <a:latin typeface="Comic Sans MS" pitchFamily="66" charset="0"/>
              </a:rPr>
              <a:t>Remaining factor : soil moisture, snow, ice</a:t>
            </a:r>
            <a:endParaRPr kumimoji="1" lang="ja-JP" altLang="en-US" sz="2000" dirty="0">
              <a:solidFill>
                <a:schemeClr val="accent6">
                  <a:lumMod val="60000"/>
                  <a:lumOff val="40000"/>
                </a:schemeClr>
              </a:solidFill>
              <a:latin typeface="Comic Sans MS" pitchFamily="66" charset="0"/>
            </a:endParaRPr>
          </a:p>
        </p:txBody>
      </p:sp>
      <p:sp>
        <p:nvSpPr>
          <p:cNvPr id="6" name="正方形/長方形 5"/>
          <p:cNvSpPr/>
          <p:nvPr/>
        </p:nvSpPr>
        <p:spPr>
          <a:xfrm>
            <a:off x="7740352" y="5229200"/>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660232" y="5589240"/>
            <a:ext cx="1524776" cy="400110"/>
          </a:xfrm>
          <a:prstGeom prst="rect">
            <a:avLst/>
          </a:prstGeom>
          <a:noFill/>
        </p:spPr>
        <p:txBody>
          <a:bodyPr wrap="none" rtlCol="0">
            <a:spAutoFit/>
          </a:bodyPr>
          <a:lstStyle/>
          <a:p>
            <a:r>
              <a:rPr kumimoji="1" lang="en-US" altLang="ja-JP" sz="2000" dirty="0" smtClean="0">
                <a:solidFill>
                  <a:srgbClr val="FF0000"/>
                </a:solidFill>
                <a:latin typeface="Comic Sans MS" pitchFamily="66" charset="0"/>
              </a:rPr>
              <a:t>3 </a:t>
            </a:r>
            <a:r>
              <a:rPr kumimoji="1" lang="en-US" altLang="ja-JP" sz="2000" dirty="0" err="1" smtClean="0">
                <a:solidFill>
                  <a:srgbClr val="FF0000"/>
                </a:solidFill>
                <a:latin typeface="Comic Sans MS" pitchFamily="66" charset="0"/>
              </a:rPr>
              <a:t>mas</a:t>
            </a:r>
            <a:r>
              <a:rPr kumimoji="1" lang="en-US" altLang="ja-JP" sz="2000" dirty="0" smtClean="0">
                <a:solidFill>
                  <a:srgbClr val="FF0000"/>
                </a:solidFill>
                <a:latin typeface="Comic Sans MS" pitchFamily="66" charset="0"/>
              </a:rPr>
              <a:t> jump</a:t>
            </a:r>
            <a:endParaRPr kumimoji="1" lang="ja-JP" altLang="en-US" sz="2000" dirty="0">
              <a:solidFill>
                <a:srgbClr val="FF0000"/>
              </a:solidFill>
              <a:latin typeface="Comic Sans MS" pitchFamily="66" charset="0"/>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3"/>
                                        </p:tgtEl>
                                      </p:cBhvr>
                                    </p:animEffect>
                                    <p:set>
                                      <p:cBhvr>
                                        <p:cTn id="28" dur="1" fill="hold">
                                          <p:stCondLst>
                                            <p:cond delay="1999"/>
                                          </p:stCondLst>
                                        </p:cTn>
                                        <p:tgtEl>
                                          <p:spTgt spid="3"/>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9" name="グループ化 18"/>
          <p:cNvGrpSpPr/>
          <p:nvPr/>
        </p:nvGrpSpPr>
        <p:grpSpPr>
          <a:xfrm>
            <a:off x="3941384" y="404664"/>
            <a:ext cx="5023104" cy="4139184"/>
            <a:chOff x="3941384" y="404664"/>
            <a:chExt cx="5023104" cy="4139184"/>
          </a:xfrm>
        </p:grpSpPr>
        <p:pic>
          <p:nvPicPr>
            <p:cNvPr id="2" name="図 1" descr="POST.jpg"/>
            <p:cNvPicPr>
              <a:picLocks noChangeAspect="1"/>
            </p:cNvPicPr>
            <p:nvPr/>
          </p:nvPicPr>
          <p:blipFill>
            <a:blip r:embed="rId2" cstate="print"/>
            <a:stretch>
              <a:fillRect/>
            </a:stretch>
          </p:blipFill>
          <p:spPr>
            <a:xfrm>
              <a:off x="3941384" y="404664"/>
              <a:ext cx="5023104" cy="4139184"/>
            </a:xfrm>
            <a:prstGeom prst="rect">
              <a:avLst/>
            </a:prstGeom>
            <a:ln>
              <a:noFill/>
            </a:ln>
            <a:effectLst>
              <a:outerShdw blurRad="292100" dist="139700" dir="2700000" algn="tl" rotWithShape="0">
                <a:srgbClr val="333333">
                  <a:alpha val="65000"/>
                </a:srgbClr>
              </a:outerShdw>
            </a:effectLst>
          </p:spPr>
        </p:pic>
        <p:sp>
          <p:nvSpPr>
            <p:cNvPr id="6" name="Text Box 4"/>
            <p:cNvSpPr txBox="1">
              <a:spLocks noChangeArrowheads="1"/>
            </p:cNvSpPr>
            <p:nvPr/>
          </p:nvSpPr>
          <p:spPr bwMode="auto">
            <a:xfrm>
              <a:off x="5965203" y="3687415"/>
              <a:ext cx="2855269" cy="46166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400" dirty="0" smtClean="0">
                  <a:solidFill>
                    <a:srgbClr val="FFFF00"/>
                  </a:solidFill>
                  <a:latin typeface="Comic Sans MS" pitchFamily="66" charset="0"/>
                  <a:ea typeface="ＭＳ 明朝" charset="-128"/>
                </a:rPr>
                <a:t>Vertical movement</a:t>
              </a:r>
            </a:p>
          </p:txBody>
        </p:sp>
        <p:sp>
          <p:nvSpPr>
            <p:cNvPr id="17" name="Text Box 4"/>
            <p:cNvSpPr txBox="1">
              <a:spLocks noChangeArrowheads="1"/>
            </p:cNvSpPr>
            <p:nvPr/>
          </p:nvSpPr>
          <p:spPr bwMode="auto">
            <a:xfrm>
              <a:off x="6156176" y="1844824"/>
              <a:ext cx="372218"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solidFill>
                    <a:schemeClr val="accent1"/>
                  </a:solidFill>
                  <a:latin typeface="Comic Sans MS" pitchFamily="66" charset="0"/>
                  <a:ea typeface="ＭＳ 明朝" charset="-128"/>
                </a:rPr>
                <a:t>A</a:t>
              </a:r>
            </a:p>
          </p:txBody>
        </p:sp>
        <p:sp>
          <p:nvSpPr>
            <p:cNvPr id="18" name="Text Box 4"/>
            <p:cNvSpPr txBox="1">
              <a:spLocks noChangeArrowheads="1"/>
            </p:cNvSpPr>
            <p:nvPr/>
          </p:nvSpPr>
          <p:spPr bwMode="auto">
            <a:xfrm>
              <a:off x="6012160" y="2780928"/>
              <a:ext cx="346570"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solidFill>
                    <a:schemeClr val="accent1"/>
                  </a:solidFill>
                  <a:latin typeface="Comic Sans MS" pitchFamily="66" charset="0"/>
                  <a:ea typeface="ＭＳ 明朝" charset="-128"/>
                </a:rPr>
                <a:t>B</a:t>
              </a:r>
            </a:p>
          </p:txBody>
        </p:sp>
      </p:grpSp>
      <p:pic>
        <p:nvPicPr>
          <p:cNvPr id="3" name="図 2" descr="POST.jpg"/>
          <p:cNvPicPr>
            <a:picLocks noChangeAspect="1"/>
          </p:cNvPicPr>
          <p:nvPr/>
        </p:nvPicPr>
        <p:blipFill>
          <a:blip r:embed="rId3" cstate="print"/>
          <a:stretch>
            <a:fillRect/>
          </a:stretch>
        </p:blipFill>
        <p:spPr>
          <a:xfrm>
            <a:off x="323528" y="1340768"/>
            <a:ext cx="4776216" cy="4931664"/>
          </a:xfrm>
          <a:prstGeom prst="rect">
            <a:avLst/>
          </a:prstGeom>
          <a:ln>
            <a:noFill/>
          </a:ln>
          <a:effectLst>
            <a:outerShdw blurRad="292100" dist="139700" dir="2700000" algn="tl" rotWithShape="0">
              <a:srgbClr val="333333">
                <a:alpha val="65000"/>
              </a:srgbClr>
            </a:outerShdw>
          </a:effectLst>
        </p:spPr>
      </p:pic>
      <p:sp>
        <p:nvSpPr>
          <p:cNvPr id="20" name="Text Box 4"/>
          <p:cNvSpPr txBox="1">
            <a:spLocks noChangeArrowheads="1"/>
          </p:cNvSpPr>
          <p:nvPr/>
        </p:nvSpPr>
        <p:spPr bwMode="auto">
          <a:xfrm>
            <a:off x="899592" y="1484784"/>
            <a:ext cx="928459"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latin typeface="Comic Sans MS" pitchFamily="66" charset="0"/>
                <a:ea typeface="ＭＳ 明朝" charset="-128"/>
              </a:rPr>
              <a:t>Linear</a:t>
            </a:r>
          </a:p>
        </p:txBody>
      </p:sp>
      <p:pic>
        <p:nvPicPr>
          <p:cNvPr id="4" name="図 3" descr="POST.jpg"/>
          <p:cNvPicPr>
            <a:picLocks noChangeAspect="1"/>
          </p:cNvPicPr>
          <p:nvPr/>
        </p:nvPicPr>
        <p:blipFill>
          <a:blip r:embed="rId4" cstate="print"/>
          <a:stretch>
            <a:fillRect/>
          </a:stretch>
        </p:blipFill>
        <p:spPr>
          <a:xfrm>
            <a:off x="323528" y="1340768"/>
            <a:ext cx="4776216" cy="4931664"/>
          </a:xfrm>
          <a:prstGeom prst="rect">
            <a:avLst/>
          </a:prstGeom>
        </p:spPr>
      </p:pic>
      <p:sp>
        <p:nvSpPr>
          <p:cNvPr id="5" name="Text Box 4"/>
          <p:cNvSpPr txBox="1">
            <a:spLocks noChangeArrowheads="1"/>
          </p:cNvSpPr>
          <p:nvPr/>
        </p:nvSpPr>
        <p:spPr bwMode="auto">
          <a:xfrm>
            <a:off x="4858853" y="6021288"/>
            <a:ext cx="4285147" cy="800219"/>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altLang="ja-JP" sz="2800" dirty="0" smtClean="0">
                <a:solidFill>
                  <a:srgbClr val="000000"/>
                </a:solidFill>
                <a:latin typeface="Comic Sans MS" pitchFamily="66" charset="0"/>
                <a:ea typeface="ＭＳ 明朝" charset="-128"/>
              </a:rPr>
              <a:t>Surface displacement </a:t>
            </a:r>
          </a:p>
          <a:p>
            <a:pPr algn="ctr" fontAlgn="base">
              <a:spcBef>
                <a:spcPct val="0"/>
              </a:spcBef>
              <a:spcAft>
                <a:spcPct val="0"/>
              </a:spcAft>
            </a:pPr>
            <a:r>
              <a:rPr lang="en-US" altLang="ja-JP" dirty="0" smtClean="0">
                <a:solidFill>
                  <a:srgbClr val="000000"/>
                </a:solidFill>
                <a:latin typeface="Comic Sans MS" pitchFamily="66" charset="0"/>
                <a:ea typeface="HGS教科書体" pitchFamily="18" charset="-128"/>
              </a:rPr>
              <a:t>GPS data by </a:t>
            </a:r>
            <a:r>
              <a:rPr lang="en-US" altLang="ja-JP" dirty="0" err="1" smtClean="0">
                <a:solidFill>
                  <a:srgbClr val="000000"/>
                </a:solidFill>
                <a:latin typeface="Comic Sans MS" pitchFamily="66" charset="0"/>
                <a:ea typeface="HGS教科書体" pitchFamily="18" charset="-128"/>
              </a:rPr>
              <a:t>Delouis</a:t>
            </a:r>
            <a:r>
              <a:rPr lang="en-US" altLang="ja-JP" dirty="0" smtClean="0">
                <a:solidFill>
                  <a:srgbClr val="000000"/>
                </a:solidFill>
                <a:latin typeface="Comic Sans MS" pitchFamily="66" charset="0"/>
                <a:ea typeface="HGS教科書体" pitchFamily="18" charset="-128"/>
              </a:rPr>
              <a:t> et al. [2010, GRL]</a:t>
            </a:r>
          </a:p>
        </p:txBody>
      </p:sp>
      <p:sp>
        <p:nvSpPr>
          <p:cNvPr id="7" name="Text Box 4"/>
          <p:cNvSpPr txBox="1">
            <a:spLocks noChangeArrowheads="1"/>
          </p:cNvSpPr>
          <p:nvPr/>
        </p:nvSpPr>
        <p:spPr bwMode="auto">
          <a:xfrm>
            <a:off x="683568" y="5450727"/>
            <a:ext cx="3214341" cy="46166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400" dirty="0" smtClean="0">
                <a:solidFill>
                  <a:srgbClr val="000000"/>
                </a:solidFill>
                <a:latin typeface="Comic Sans MS" pitchFamily="66" charset="0"/>
                <a:ea typeface="ＭＳ 明朝" charset="-128"/>
              </a:rPr>
              <a:t>Horizontal movement</a:t>
            </a:r>
          </a:p>
        </p:txBody>
      </p:sp>
      <p:cxnSp>
        <p:nvCxnSpPr>
          <p:cNvPr id="8" name="直線矢印コネクタ 7"/>
          <p:cNvCxnSpPr/>
          <p:nvPr/>
        </p:nvCxnSpPr>
        <p:spPr>
          <a:xfrm rot="5400000" flipH="1" flipV="1">
            <a:off x="4032734" y="5371538"/>
            <a:ext cx="504056" cy="15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rot="5400000" flipH="1" flipV="1">
            <a:off x="4463194" y="5371538"/>
            <a:ext cx="504056" cy="1588"/>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0" name="Text Box 4"/>
          <p:cNvSpPr txBox="1">
            <a:spLocks noChangeArrowheads="1"/>
          </p:cNvSpPr>
          <p:nvPr/>
        </p:nvSpPr>
        <p:spPr bwMode="auto">
          <a:xfrm>
            <a:off x="4434407" y="4760264"/>
            <a:ext cx="713657"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solidFill>
                  <a:srgbClr val="0070C0"/>
                </a:solidFill>
                <a:latin typeface="Comic Sans MS" pitchFamily="66" charset="0"/>
                <a:ea typeface="ＭＳ 明朝" charset="-128"/>
              </a:rPr>
              <a:t>calc.</a:t>
            </a:r>
          </a:p>
        </p:txBody>
      </p:sp>
      <p:sp>
        <p:nvSpPr>
          <p:cNvPr id="11" name="Text Box 4"/>
          <p:cNvSpPr txBox="1">
            <a:spLocks noChangeArrowheads="1"/>
          </p:cNvSpPr>
          <p:nvPr/>
        </p:nvSpPr>
        <p:spPr bwMode="auto">
          <a:xfrm>
            <a:off x="3851920" y="4760264"/>
            <a:ext cx="660758"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solidFill>
                  <a:srgbClr val="C00000"/>
                </a:solidFill>
                <a:latin typeface="Comic Sans MS" pitchFamily="66" charset="0"/>
                <a:ea typeface="ＭＳ 明朝" charset="-128"/>
              </a:rPr>
              <a:t>obs.</a:t>
            </a:r>
          </a:p>
        </p:txBody>
      </p:sp>
      <p:sp>
        <p:nvSpPr>
          <p:cNvPr id="13" name="円/楕円 12"/>
          <p:cNvSpPr/>
          <p:nvPr/>
        </p:nvSpPr>
        <p:spPr>
          <a:xfrm>
            <a:off x="2411760" y="3563088"/>
            <a:ext cx="144016" cy="144016"/>
          </a:xfrm>
          <a:prstGeom prst="ellipse">
            <a:avLst/>
          </a:prstGeom>
          <a:gradFill flip="none" rotWithShape="1">
            <a:gsLst>
              <a:gs pos="0">
                <a:schemeClr val="bg1"/>
              </a:gs>
              <a:gs pos="5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Text Box 4"/>
          <p:cNvSpPr txBox="1">
            <a:spLocks noChangeArrowheads="1"/>
          </p:cNvSpPr>
          <p:nvPr/>
        </p:nvSpPr>
        <p:spPr bwMode="auto">
          <a:xfrm>
            <a:off x="2483768" y="3284984"/>
            <a:ext cx="1359668"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dirty="0" smtClean="0">
                <a:solidFill>
                  <a:srgbClr val="FF0000"/>
                </a:solidFill>
                <a:latin typeface="Comic Sans MS" pitchFamily="66" charset="0"/>
                <a:ea typeface="ＭＳ 明朝" charset="-128"/>
              </a:rPr>
              <a:t>Concepci</a:t>
            </a:r>
            <a:r>
              <a:rPr lang="en-US" altLang="ja-JP" dirty="0" smtClean="0">
                <a:solidFill>
                  <a:srgbClr val="FF0000"/>
                </a:solidFill>
                <a:latin typeface="Comic Sans MS" pitchFamily="66" charset="0"/>
              </a:rPr>
              <a:t>ó</a:t>
            </a:r>
            <a:r>
              <a:rPr lang="en-US" altLang="ja-JP" dirty="0" smtClean="0">
                <a:solidFill>
                  <a:srgbClr val="FF0000"/>
                </a:solidFill>
                <a:latin typeface="Comic Sans MS" pitchFamily="66" charset="0"/>
                <a:ea typeface="ＭＳ 明朝" charset="-128"/>
              </a:rPr>
              <a:t>n</a:t>
            </a:r>
            <a:endParaRPr lang="en-US" altLang="ja-JP" dirty="0" smtClean="0">
              <a:solidFill>
                <a:srgbClr val="C00000"/>
              </a:solidFill>
              <a:latin typeface="Comic Sans MS" pitchFamily="66" charset="0"/>
              <a:ea typeface="ＭＳ 明朝" charset="-128"/>
            </a:endParaRPr>
          </a:p>
        </p:txBody>
      </p:sp>
      <p:sp>
        <p:nvSpPr>
          <p:cNvPr id="21" name="Text Box 4"/>
          <p:cNvSpPr txBox="1">
            <a:spLocks noChangeArrowheads="1"/>
          </p:cNvSpPr>
          <p:nvPr/>
        </p:nvSpPr>
        <p:spPr bwMode="auto">
          <a:xfrm>
            <a:off x="755576" y="1484784"/>
            <a:ext cx="1593706"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latin typeface="Comic Sans MS" pitchFamily="66" charset="0"/>
                <a:ea typeface="ＭＳ 明朝" charset="-128"/>
              </a:rPr>
              <a:t>Logarithmic</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childTnLst>
                                </p:cTn>
                              </p:par>
                            </p:childTnLst>
                          </p:cTn>
                        </p:par>
                        <p:par>
                          <p:cTn id="34" fill="hold">
                            <p:stCondLst>
                              <p:cond delay="1000"/>
                            </p:stCondLst>
                            <p:childTnLst>
                              <p:par>
                                <p:cTn id="35" presetID="26"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80">
                                          <p:stCondLst>
                                            <p:cond delay="0"/>
                                          </p:stCondLst>
                                        </p:cTn>
                                        <p:tgtEl>
                                          <p:spTgt spid="13"/>
                                        </p:tgtEl>
                                      </p:cBhvr>
                                    </p:animEffect>
                                    <p:anim calcmode="lin" valueType="num">
                                      <p:cBhvr>
                                        <p:cTn id="3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3" dur="26">
                                          <p:stCondLst>
                                            <p:cond delay="650"/>
                                          </p:stCondLst>
                                        </p:cTn>
                                        <p:tgtEl>
                                          <p:spTgt spid="13"/>
                                        </p:tgtEl>
                                      </p:cBhvr>
                                      <p:to x="100000" y="60000"/>
                                    </p:animScale>
                                    <p:animScale>
                                      <p:cBhvr>
                                        <p:cTn id="44" dur="166" decel="50000">
                                          <p:stCondLst>
                                            <p:cond delay="676"/>
                                          </p:stCondLst>
                                        </p:cTn>
                                        <p:tgtEl>
                                          <p:spTgt spid="13"/>
                                        </p:tgtEl>
                                      </p:cBhvr>
                                      <p:to x="100000" y="100000"/>
                                    </p:animScale>
                                    <p:animScale>
                                      <p:cBhvr>
                                        <p:cTn id="45" dur="26">
                                          <p:stCondLst>
                                            <p:cond delay="1312"/>
                                          </p:stCondLst>
                                        </p:cTn>
                                        <p:tgtEl>
                                          <p:spTgt spid="13"/>
                                        </p:tgtEl>
                                      </p:cBhvr>
                                      <p:to x="100000" y="80000"/>
                                    </p:animScale>
                                    <p:animScale>
                                      <p:cBhvr>
                                        <p:cTn id="46" dur="166" decel="50000">
                                          <p:stCondLst>
                                            <p:cond delay="1338"/>
                                          </p:stCondLst>
                                        </p:cTn>
                                        <p:tgtEl>
                                          <p:spTgt spid="13"/>
                                        </p:tgtEl>
                                      </p:cBhvr>
                                      <p:to x="100000" y="100000"/>
                                    </p:animScale>
                                    <p:animScale>
                                      <p:cBhvr>
                                        <p:cTn id="47" dur="26">
                                          <p:stCondLst>
                                            <p:cond delay="1642"/>
                                          </p:stCondLst>
                                        </p:cTn>
                                        <p:tgtEl>
                                          <p:spTgt spid="13"/>
                                        </p:tgtEl>
                                      </p:cBhvr>
                                      <p:to x="100000" y="90000"/>
                                    </p:animScale>
                                    <p:animScale>
                                      <p:cBhvr>
                                        <p:cTn id="48" dur="166" decel="50000">
                                          <p:stCondLst>
                                            <p:cond delay="1668"/>
                                          </p:stCondLst>
                                        </p:cTn>
                                        <p:tgtEl>
                                          <p:spTgt spid="13"/>
                                        </p:tgtEl>
                                      </p:cBhvr>
                                      <p:to x="100000" y="100000"/>
                                    </p:animScale>
                                    <p:animScale>
                                      <p:cBhvr>
                                        <p:cTn id="49" dur="26">
                                          <p:stCondLst>
                                            <p:cond delay="1808"/>
                                          </p:stCondLst>
                                        </p:cTn>
                                        <p:tgtEl>
                                          <p:spTgt spid="13"/>
                                        </p:tgtEl>
                                      </p:cBhvr>
                                      <p:to x="100000" y="95000"/>
                                    </p:animScale>
                                    <p:animScale>
                                      <p:cBhvr>
                                        <p:cTn id="50" dur="166" decel="50000">
                                          <p:stCondLst>
                                            <p:cond delay="1834"/>
                                          </p:stCondLst>
                                        </p:cTn>
                                        <p:tgtEl>
                                          <p:spTgt spid="13"/>
                                        </p:tgtEl>
                                      </p:cBhvr>
                                      <p:to x="100000" y="100000"/>
                                    </p:animScale>
                                  </p:childTnLst>
                                </p:cTn>
                              </p:par>
                            </p:childTnLst>
                          </p:cTn>
                        </p:par>
                        <p:par>
                          <p:cTn id="51" fill="hold">
                            <p:stCondLst>
                              <p:cond delay="3000"/>
                            </p:stCondLst>
                            <p:childTnLst>
                              <p:par>
                                <p:cTn id="52" presetID="17"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ppt_x</p:attrName>
                                        </p:attrNameLst>
                                      </p:cBhvr>
                                      <p:tavLst>
                                        <p:tav tm="0">
                                          <p:val>
                                            <p:strVal val="#ppt_x-#ppt_w/2"/>
                                          </p:val>
                                        </p:tav>
                                        <p:tav tm="100000">
                                          <p:val>
                                            <p:strVal val="#ppt_x"/>
                                          </p:val>
                                        </p:tav>
                                      </p:tavLst>
                                    </p:anim>
                                    <p:anim calcmode="lin" valueType="num">
                                      <p:cBhvr>
                                        <p:cTn id="55" dur="500" fill="hold"/>
                                        <p:tgtEl>
                                          <p:spTgt spid="14"/>
                                        </p:tgtEl>
                                        <p:attrNameLst>
                                          <p:attrName>ppt_y</p:attrName>
                                        </p:attrNameLst>
                                      </p:cBhvr>
                                      <p:tavLst>
                                        <p:tav tm="0">
                                          <p:val>
                                            <p:strVal val="#ppt_y"/>
                                          </p:val>
                                        </p:tav>
                                        <p:tav tm="100000">
                                          <p:val>
                                            <p:strVal val="#ppt_y"/>
                                          </p:val>
                                        </p:tav>
                                      </p:tavLst>
                                    </p:anim>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P spid="10" grpId="0"/>
      <p:bldP spid="11" grpId="0"/>
      <p:bldP spid="13" grpId="0" animBg="1"/>
      <p:bldP spid="14"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9381C"/>
        </a:solidFill>
        <a:effectLst/>
      </p:bgPr>
    </p:bg>
    <p:spTree>
      <p:nvGrpSpPr>
        <p:cNvPr id="1" name=""/>
        <p:cNvGrpSpPr/>
        <p:nvPr/>
      </p:nvGrpSpPr>
      <p:grpSpPr>
        <a:xfrm>
          <a:off x="0" y="0"/>
          <a:ext cx="0" cy="0"/>
          <a:chOff x="0" y="0"/>
          <a:chExt cx="0" cy="0"/>
        </a:xfrm>
      </p:grpSpPr>
      <p:sp>
        <p:nvSpPr>
          <p:cNvPr id="5" name="テキスト ボックス 4"/>
          <p:cNvSpPr txBox="1"/>
          <p:nvPr/>
        </p:nvSpPr>
        <p:spPr>
          <a:xfrm>
            <a:off x="1768005" y="2780928"/>
            <a:ext cx="5540299" cy="523220"/>
          </a:xfrm>
          <a:prstGeom prst="rect">
            <a:avLst/>
          </a:prstGeom>
          <a:noFill/>
        </p:spPr>
        <p:txBody>
          <a:bodyPr wrap="none" rtlCol="0">
            <a:spAutoFit/>
          </a:bodyPr>
          <a:lstStyle/>
          <a:p>
            <a:r>
              <a:rPr kumimoji="1" lang="en-US" altLang="ja-JP" sz="2800" dirty="0" smtClean="0">
                <a:solidFill>
                  <a:srgbClr val="92D050"/>
                </a:solidFill>
                <a:latin typeface="Comic Sans MS" pitchFamily="66" charset="0"/>
              </a:rPr>
              <a:t>Polar motion : Let’s wait and see</a:t>
            </a:r>
            <a:endParaRPr kumimoji="1" lang="ja-JP" altLang="en-US" sz="2800" dirty="0">
              <a:solidFill>
                <a:srgbClr val="92D050"/>
              </a:solidFill>
              <a:latin typeface="Comic Sans MS" pitchFamily="66"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4" descr="http://grad.isc.hokudai.ac.jp/cgi-bin/index.pl?page=files&amp;view_file=762_9"/>
          <p:cNvPicPr>
            <a:picLocks noChangeAspect="1" noChangeArrowheads="1"/>
          </p:cNvPicPr>
          <p:nvPr/>
        </p:nvPicPr>
        <p:blipFill>
          <a:blip r:embed="rId2" cstate="print"/>
          <a:srcRect/>
          <a:stretch>
            <a:fillRect/>
          </a:stretch>
        </p:blipFill>
        <p:spPr bwMode="auto">
          <a:xfrm>
            <a:off x="0" y="0"/>
            <a:ext cx="9219145" cy="6858000"/>
          </a:xfrm>
          <a:prstGeom prst="rect">
            <a:avLst/>
          </a:prstGeom>
          <a:ln>
            <a:noFill/>
          </a:ln>
          <a:effectLst>
            <a:outerShdw blurRad="292100" dist="139700" dir="2700000" algn="tl" rotWithShape="0">
              <a:srgbClr val="333333">
                <a:alpha val="65000"/>
              </a:srgbClr>
            </a:outerShdw>
          </a:effectLst>
        </p:spPr>
      </p:pic>
      <p:sp>
        <p:nvSpPr>
          <p:cNvPr id="5" name="Text Box 2"/>
          <p:cNvSpPr txBox="1">
            <a:spLocks noChangeArrowheads="1"/>
          </p:cNvSpPr>
          <p:nvPr/>
        </p:nvSpPr>
        <p:spPr bwMode="auto">
          <a:xfrm>
            <a:off x="539552" y="1700808"/>
            <a:ext cx="8280920" cy="1631216"/>
          </a:xfrm>
          <a:prstGeom prst="rect">
            <a:avLst/>
          </a:prstGeom>
          <a:noFill/>
          <a:ln w="9525">
            <a:noFill/>
            <a:miter lim="800000"/>
            <a:headEnd/>
            <a:tailEnd/>
          </a:ln>
        </p:spPr>
        <p:txBody>
          <a:bodyPr wrap="square">
            <a:spAutoFit/>
          </a:bodyPr>
          <a:lstStyle/>
          <a:p>
            <a:pPr marL="342900" indent="-342900" algn="ctr" fontAlgn="base">
              <a:spcBef>
                <a:spcPct val="0"/>
              </a:spcBef>
              <a:spcAft>
                <a:spcPct val="0"/>
              </a:spcAft>
            </a:pPr>
            <a:endParaRPr lang="en-US" altLang="ja-JP" sz="3200" dirty="0">
              <a:solidFill>
                <a:srgbClr val="99CC00"/>
              </a:solidFill>
              <a:latin typeface="HGP正楷書体" pitchFamily="66" charset="-128"/>
              <a:ea typeface="HGP正楷書体" pitchFamily="66" charset="-128"/>
            </a:endParaRPr>
          </a:p>
          <a:p>
            <a:pPr marL="342900" indent="-342900" algn="ctr" fontAlgn="base">
              <a:spcBef>
                <a:spcPct val="0"/>
              </a:spcBef>
              <a:spcAft>
                <a:spcPct val="0"/>
              </a:spcAft>
            </a:pPr>
            <a:r>
              <a:rPr lang="en-US" altLang="ja-JP" sz="3600" dirty="0" smtClean="0">
                <a:solidFill>
                  <a:srgbClr val="99CC00"/>
                </a:solidFill>
                <a:latin typeface="Comic Sans MS" pitchFamily="66" charset="0"/>
                <a:ea typeface="HGP正楷書体" pitchFamily="66" charset="-128"/>
              </a:rPr>
              <a:t>Thank you for your attention</a:t>
            </a:r>
          </a:p>
          <a:p>
            <a:pPr marL="342900" indent="-342900" algn="ctr" fontAlgn="base">
              <a:spcBef>
                <a:spcPct val="0"/>
              </a:spcBef>
              <a:spcAft>
                <a:spcPct val="0"/>
              </a:spcAft>
            </a:pPr>
            <a:r>
              <a:rPr lang="ja-JP" altLang="en-US" sz="3200" dirty="0">
                <a:solidFill>
                  <a:srgbClr val="FF0000"/>
                </a:solidFill>
                <a:latin typeface="HGP正楷書体" pitchFamily="66" charset="-128"/>
                <a:ea typeface="HGP正楷書体" pitchFamily="66" charset="-128"/>
              </a:rPr>
              <a:t>　</a:t>
            </a:r>
          </a:p>
        </p:txBody>
      </p:sp>
      <p:sp>
        <p:nvSpPr>
          <p:cNvPr id="4" name="Text Box 2"/>
          <p:cNvSpPr txBox="1">
            <a:spLocks noChangeArrowheads="1"/>
          </p:cNvSpPr>
          <p:nvPr/>
        </p:nvSpPr>
        <p:spPr bwMode="auto">
          <a:xfrm>
            <a:off x="0" y="6457890"/>
            <a:ext cx="4932040" cy="400110"/>
          </a:xfrm>
          <a:prstGeom prst="rect">
            <a:avLst/>
          </a:prstGeom>
          <a:noFill/>
          <a:ln w="9525">
            <a:noFill/>
            <a:miter lim="800000"/>
            <a:headEnd/>
            <a:tailEnd/>
          </a:ln>
        </p:spPr>
        <p:txBody>
          <a:bodyPr wrap="square">
            <a:spAutoFit/>
          </a:bodyPr>
          <a:lstStyle/>
          <a:p>
            <a:pPr marL="342900" indent="-342900" algn="ctr" fontAlgn="base">
              <a:spcBef>
                <a:spcPct val="0"/>
              </a:spcBef>
              <a:spcAft>
                <a:spcPct val="0"/>
              </a:spcAft>
            </a:pPr>
            <a:r>
              <a:rPr lang="en-US" altLang="ja-JP" sz="2000" dirty="0" smtClean="0">
                <a:solidFill>
                  <a:schemeClr val="bg1"/>
                </a:solidFill>
                <a:latin typeface="Comic Sans MS" pitchFamily="66" charset="0"/>
                <a:ea typeface="HGP正楷書体" pitchFamily="66" charset="-128"/>
              </a:rPr>
              <a:t>Trillium in the Hokkaido Univ. Campus</a:t>
            </a:r>
            <a:endParaRPr lang="ja-JP" altLang="en-US" dirty="0">
              <a:solidFill>
                <a:schemeClr val="bg1"/>
              </a:solidFill>
              <a:latin typeface="HGP正楷書体" pitchFamily="66" charset="-128"/>
              <a:ea typeface="HGP正楷書体" pitchFamily="66" charset="-128"/>
            </a:endParaRPr>
          </a:p>
        </p:txBody>
      </p:sp>
    </p:spTree>
  </p:cSld>
  <p:clrMapOvr>
    <a:masterClrMapping/>
  </p:clrMapOvr>
  <p:transition spd="med">
    <p:cover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図 2" descr="POST.jpg"/>
          <p:cNvPicPr>
            <a:picLocks noChangeAspect="1"/>
          </p:cNvPicPr>
          <p:nvPr/>
        </p:nvPicPr>
        <p:blipFill>
          <a:blip r:embed="rId2" cstate="print"/>
          <a:stretch>
            <a:fillRect/>
          </a:stretch>
        </p:blipFill>
        <p:spPr>
          <a:xfrm>
            <a:off x="143333" y="548680"/>
            <a:ext cx="8677139" cy="5936001"/>
          </a:xfrm>
          <a:prstGeom prst="rect">
            <a:avLst/>
          </a:prstGeom>
          <a:ln>
            <a:noFill/>
          </a:ln>
          <a:effectLst>
            <a:outerShdw blurRad="292100" dist="139700" dir="2700000" algn="tl" rotWithShape="0">
              <a:srgbClr val="333333">
                <a:alpha val="65000"/>
              </a:srgbClr>
            </a:outerShdw>
          </a:effectLst>
        </p:spPr>
      </p:pic>
      <p:sp>
        <p:nvSpPr>
          <p:cNvPr id="5" name="Text Box 4"/>
          <p:cNvSpPr txBox="1">
            <a:spLocks noChangeArrowheads="1"/>
          </p:cNvSpPr>
          <p:nvPr/>
        </p:nvSpPr>
        <p:spPr bwMode="auto">
          <a:xfrm>
            <a:off x="971600" y="0"/>
            <a:ext cx="7848872" cy="461665"/>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altLang="ja-JP" sz="2400" dirty="0" err="1" smtClean="0">
                <a:latin typeface="Comic Sans MS" pitchFamily="66" charset="0"/>
                <a:ea typeface="ＭＳ 明朝" charset="-128"/>
              </a:rPr>
              <a:t>Concepic</a:t>
            </a:r>
            <a:r>
              <a:rPr lang="en-US" altLang="ja-JP" sz="2400" dirty="0" err="1" smtClean="0">
                <a:latin typeface="Comic Sans MS" pitchFamily="66" charset="0"/>
              </a:rPr>
              <a:t>ó</a:t>
            </a:r>
            <a:r>
              <a:rPr lang="en-US" altLang="ja-JP" sz="2400" dirty="0" err="1" smtClean="0">
                <a:latin typeface="Comic Sans MS" pitchFamily="66" charset="0"/>
                <a:ea typeface="ＭＳ 明朝" charset="-128"/>
              </a:rPr>
              <a:t>n</a:t>
            </a:r>
            <a:r>
              <a:rPr lang="en-US" altLang="ja-JP" sz="2400" dirty="0" smtClean="0">
                <a:solidFill>
                  <a:srgbClr val="000000"/>
                </a:solidFill>
                <a:latin typeface="Comic Sans MS" pitchFamily="66" charset="0"/>
                <a:ea typeface="ＭＳ 明朝" charset="-128"/>
              </a:rPr>
              <a:t> </a:t>
            </a:r>
            <a:r>
              <a:rPr lang="en-US" altLang="ja-JP" sz="2400" dirty="0" smtClean="0">
                <a:solidFill>
                  <a:srgbClr val="000000"/>
                </a:solidFill>
                <a:latin typeface="Comic Sans MS" pitchFamily="66" charset="0"/>
                <a:ea typeface="ＭＳ 明朝" charset="-128"/>
              </a:rPr>
              <a:t>GPS </a:t>
            </a:r>
            <a:r>
              <a:rPr lang="en-US" altLang="ja-JP" sz="2400" dirty="0" smtClean="0">
                <a:solidFill>
                  <a:srgbClr val="000000"/>
                </a:solidFill>
                <a:latin typeface="Comic Sans MS" pitchFamily="66" charset="0"/>
                <a:ea typeface="ＭＳ 明朝" charset="-128"/>
              </a:rPr>
              <a:t>station time series</a:t>
            </a:r>
            <a:r>
              <a:rPr lang="ja-JP" altLang="en-US" sz="2400" dirty="0" smtClean="0">
                <a:solidFill>
                  <a:srgbClr val="000000"/>
                </a:solidFill>
                <a:latin typeface="Comic Sans MS" pitchFamily="66" charset="0"/>
                <a:ea typeface="ＭＳ 明朝" charset="-128"/>
              </a:rPr>
              <a:t> </a:t>
            </a:r>
            <a:r>
              <a:rPr lang="en-US" altLang="ja-JP" dirty="0" smtClean="0">
                <a:solidFill>
                  <a:srgbClr val="000000"/>
                </a:solidFill>
                <a:latin typeface="Comic Sans MS" pitchFamily="66" charset="0"/>
                <a:ea typeface="HGS教科書体" pitchFamily="18" charset="-128"/>
              </a:rPr>
              <a:t>(http://sopac.ucsd.edu)</a:t>
            </a:r>
          </a:p>
        </p:txBody>
      </p:sp>
      <p:sp>
        <p:nvSpPr>
          <p:cNvPr id="6" name="正方形/長方形 5"/>
          <p:cNvSpPr/>
          <p:nvPr/>
        </p:nvSpPr>
        <p:spPr>
          <a:xfrm>
            <a:off x="8100392" y="4653136"/>
            <a:ext cx="504056" cy="36004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Text Box 4"/>
          <p:cNvSpPr txBox="1">
            <a:spLocks noChangeArrowheads="1"/>
          </p:cNvSpPr>
          <p:nvPr/>
        </p:nvSpPr>
        <p:spPr bwMode="auto">
          <a:xfrm>
            <a:off x="3635896" y="3356992"/>
            <a:ext cx="4305987"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solidFill>
                  <a:schemeClr val="accent6">
                    <a:lumMod val="75000"/>
                  </a:schemeClr>
                </a:solidFill>
                <a:latin typeface="Comic Sans MS" pitchFamily="66" charset="0"/>
                <a:ea typeface="ＭＳ 明朝" charset="-128"/>
              </a:rPr>
              <a:t>Coseismic displacement &gt; 2 meters</a:t>
            </a:r>
          </a:p>
        </p:txBody>
      </p:sp>
      <p:grpSp>
        <p:nvGrpSpPr>
          <p:cNvPr id="8" name="グループ化 7"/>
          <p:cNvGrpSpPr/>
          <p:nvPr/>
        </p:nvGrpSpPr>
        <p:grpSpPr>
          <a:xfrm>
            <a:off x="3347864" y="3140968"/>
            <a:ext cx="4450080" cy="2307336"/>
            <a:chOff x="3347864" y="3140968"/>
            <a:chExt cx="4450080" cy="2307336"/>
          </a:xfrm>
        </p:grpSpPr>
        <p:pic>
          <p:nvPicPr>
            <p:cNvPr id="4" name="図 3" descr="POST.jpg"/>
            <p:cNvPicPr>
              <a:picLocks noChangeAspect="1"/>
            </p:cNvPicPr>
            <p:nvPr/>
          </p:nvPicPr>
          <p:blipFill>
            <a:blip r:embed="rId3" cstate="print"/>
            <a:stretch>
              <a:fillRect/>
            </a:stretch>
          </p:blipFill>
          <p:spPr>
            <a:xfrm>
              <a:off x="3347864" y="3140968"/>
              <a:ext cx="4450080" cy="2307336"/>
            </a:xfrm>
            <a:prstGeom prst="rect">
              <a:avLst/>
            </a:prstGeom>
            <a:ln>
              <a:noFill/>
            </a:ln>
            <a:effectLst>
              <a:outerShdw blurRad="292100" dist="139700" dir="2700000" algn="tl" rotWithShape="0">
                <a:srgbClr val="333333">
                  <a:alpha val="65000"/>
                </a:srgbClr>
              </a:outerShdw>
            </a:effectLst>
          </p:spPr>
        </p:pic>
        <p:sp>
          <p:nvSpPr>
            <p:cNvPr id="7" name="Text Box 4"/>
            <p:cNvSpPr txBox="1">
              <a:spLocks noChangeArrowheads="1"/>
            </p:cNvSpPr>
            <p:nvPr/>
          </p:nvSpPr>
          <p:spPr bwMode="auto">
            <a:xfrm>
              <a:off x="4139952" y="4581128"/>
              <a:ext cx="2670924"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solidFill>
                    <a:schemeClr val="accent6">
                      <a:lumMod val="60000"/>
                      <a:lumOff val="40000"/>
                    </a:schemeClr>
                  </a:solidFill>
                  <a:latin typeface="Comic Sans MS" pitchFamily="66" charset="0"/>
                  <a:ea typeface="ＭＳ 明朝" charset="-128"/>
                </a:rPr>
                <a:t>(Moderate) afterslip</a:t>
              </a:r>
            </a:p>
          </p:txBody>
        </p:sp>
      </p:grpSp>
      <p:sp>
        <p:nvSpPr>
          <p:cNvPr id="10" name="Text Box 4"/>
          <p:cNvSpPr txBox="1">
            <a:spLocks noChangeArrowheads="1"/>
          </p:cNvSpPr>
          <p:nvPr/>
        </p:nvSpPr>
        <p:spPr bwMode="auto">
          <a:xfrm>
            <a:off x="3347864" y="5661248"/>
            <a:ext cx="4118435"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solidFill>
                  <a:srgbClr val="00B050"/>
                </a:solidFill>
                <a:latin typeface="Comic Sans MS" pitchFamily="66" charset="0"/>
                <a:ea typeface="ＭＳ 明朝" charset="-128"/>
              </a:rPr>
              <a:t>Vertical displacement only ~5 cm</a:t>
            </a:r>
          </a:p>
        </p:txBody>
      </p:sp>
      <p:grpSp>
        <p:nvGrpSpPr>
          <p:cNvPr id="11" name="グループ化 10"/>
          <p:cNvGrpSpPr/>
          <p:nvPr/>
        </p:nvGrpSpPr>
        <p:grpSpPr>
          <a:xfrm>
            <a:off x="251520" y="332656"/>
            <a:ext cx="5023104" cy="4139184"/>
            <a:chOff x="3941384" y="404664"/>
            <a:chExt cx="5023104" cy="4139184"/>
          </a:xfrm>
        </p:grpSpPr>
        <p:pic>
          <p:nvPicPr>
            <p:cNvPr id="12" name="図 11" descr="POST.jpg"/>
            <p:cNvPicPr>
              <a:picLocks noChangeAspect="1"/>
            </p:cNvPicPr>
            <p:nvPr/>
          </p:nvPicPr>
          <p:blipFill>
            <a:blip r:embed="rId4" cstate="print"/>
            <a:stretch>
              <a:fillRect/>
            </a:stretch>
          </p:blipFill>
          <p:spPr>
            <a:xfrm>
              <a:off x="3941384" y="404664"/>
              <a:ext cx="5023104" cy="4139184"/>
            </a:xfrm>
            <a:prstGeom prst="rect">
              <a:avLst/>
            </a:prstGeom>
            <a:ln>
              <a:noFill/>
            </a:ln>
            <a:effectLst>
              <a:outerShdw blurRad="292100" dist="139700" dir="2700000" algn="tl" rotWithShape="0">
                <a:srgbClr val="333333">
                  <a:alpha val="65000"/>
                </a:srgbClr>
              </a:outerShdw>
            </a:effectLst>
          </p:spPr>
        </p:pic>
        <p:sp>
          <p:nvSpPr>
            <p:cNvPr id="13" name="Text Box 4"/>
            <p:cNvSpPr txBox="1">
              <a:spLocks noChangeArrowheads="1"/>
            </p:cNvSpPr>
            <p:nvPr/>
          </p:nvSpPr>
          <p:spPr bwMode="auto">
            <a:xfrm>
              <a:off x="5965203" y="3687415"/>
              <a:ext cx="2855269" cy="46166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400" dirty="0" smtClean="0">
                  <a:solidFill>
                    <a:srgbClr val="FFFF00"/>
                  </a:solidFill>
                  <a:latin typeface="Comic Sans MS" pitchFamily="66" charset="0"/>
                  <a:ea typeface="ＭＳ 明朝" charset="-128"/>
                </a:rPr>
                <a:t>Vertical movement</a:t>
              </a:r>
            </a:p>
          </p:txBody>
        </p:sp>
      </p:grpSp>
      <p:sp>
        <p:nvSpPr>
          <p:cNvPr id="16" name="円/楕円 15"/>
          <p:cNvSpPr/>
          <p:nvPr/>
        </p:nvSpPr>
        <p:spPr>
          <a:xfrm>
            <a:off x="2699792" y="2492896"/>
            <a:ext cx="144016" cy="144016"/>
          </a:xfrm>
          <a:prstGeom prst="ellipse">
            <a:avLst/>
          </a:prstGeom>
          <a:gradFill flip="none" rotWithShape="1">
            <a:gsLst>
              <a:gs pos="0">
                <a:schemeClr val="bg1"/>
              </a:gs>
              <a:gs pos="5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Text Box 4"/>
          <p:cNvSpPr txBox="1">
            <a:spLocks noChangeArrowheads="1"/>
          </p:cNvSpPr>
          <p:nvPr/>
        </p:nvSpPr>
        <p:spPr bwMode="auto">
          <a:xfrm>
            <a:off x="2843808" y="2308810"/>
            <a:ext cx="1491114"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solidFill>
                  <a:srgbClr val="C00000"/>
                </a:solidFill>
                <a:latin typeface="Comic Sans MS" pitchFamily="66" charset="0"/>
                <a:ea typeface="ＭＳ 明朝" charset="-128"/>
              </a:rPr>
              <a:t>Concepci</a:t>
            </a:r>
            <a:r>
              <a:rPr lang="en-US" altLang="ja-JP" sz="2000" dirty="0" smtClean="0">
                <a:solidFill>
                  <a:srgbClr val="C00000"/>
                </a:solidFill>
                <a:latin typeface="Comic Sans MS" pitchFamily="66" charset="0"/>
              </a:rPr>
              <a:t>ó</a:t>
            </a:r>
            <a:r>
              <a:rPr lang="en-US" altLang="ja-JP" sz="2000" dirty="0" smtClean="0">
                <a:solidFill>
                  <a:srgbClr val="C00000"/>
                </a:solidFill>
                <a:latin typeface="Comic Sans MS" pitchFamily="66" charset="0"/>
                <a:ea typeface="ＭＳ 明朝" charset="-128"/>
              </a:rPr>
              <a:t>n</a:t>
            </a:r>
            <a:endParaRPr lang="en-US" altLang="ja-JP" sz="2000" dirty="0" smtClean="0">
              <a:solidFill>
                <a:srgbClr val="C00000"/>
              </a:solidFill>
              <a:latin typeface="Comic Sans MS" pitchFamily="66" charset="0"/>
              <a:ea typeface="ＭＳ 明朝" charset="-128"/>
            </a:endParaRP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childTnLst>
                                </p:cTn>
                              </p:par>
                            </p:childTnLst>
                          </p:cTn>
                        </p:par>
                        <p:par>
                          <p:cTn id="18" fill="hold">
                            <p:stCondLst>
                              <p:cond delay="500"/>
                            </p:stCondLst>
                            <p:childTnLst>
                              <p:par>
                                <p:cTn id="19" presetID="17" presetClass="entr" presetSubtype="2"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ppt_w/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26" presetClass="entr" presetSubtype="0" fill="hold" grpId="0" nodeType="withEffect">
                                  <p:stCondLst>
                                    <p:cond delay="50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80">
                                          <p:stCondLst>
                                            <p:cond delay="0"/>
                                          </p:stCondLst>
                                        </p:cTn>
                                        <p:tgtEl>
                                          <p:spTgt spid="16"/>
                                        </p:tgtEl>
                                      </p:cBhvr>
                                    </p:animEffect>
                                    <p:anim calcmode="lin" valueType="num">
                                      <p:cBhvr>
                                        <p:cTn id="3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0" dur="26">
                                          <p:stCondLst>
                                            <p:cond delay="650"/>
                                          </p:stCondLst>
                                        </p:cTn>
                                        <p:tgtEl>
                                          <p:spTgt spid="16"/>
                                        </p:tgtEl>
                                      </p:cBhvr>
                                      <p:to x="100000" y="60000"/>
                                    </p:animScale>
                                    <p:animScale>
                                      <p:cBhvr>
                                        <p:cTn id="41" dur="166" decel="50000">
                                          <p:stCondLst>
                                            <p:cond delay="676"/>
                                          </p:stCondLst>
                                        </p:cTn>
                                        <p:tgtEl>
                                          <p:spTgt spid="16"/>
                                        </p:tgtEl>
                                      </p:cBhvr>
                                      <p:to x="100000" y="100000"/>
                                    </p:animScale>
                                    <p:animScale>
                                      <p:cBhvr>
                                        <p:cTn id="42" dur="26">
                                          <p:stCondLst>
                                            <p:cond delay="1312"/>
                                          </p:stCondLst>
                                        </p:cTn>
                                        <p:tgtEl>
                                          <p:spTgt spid="16"/>
                                        </p:tgtEl>
                                      </p:cBhvr>
                                      <p:to x="100000" y="80000"/>
                                    </p:animScale>
                                    <p:animScale>
                                      <p:cBhvr>
                                        <p:cTn id="43" dur="166" decel="50000">
                                          <p:stCondLst>
                                            <p:cond delay="1338"/>
                                          </p:stCondLst>
                                        </p:cTn>
                                        <p:tgtEl>
                                          <p:spTgt spid="16"/>
                                        </p:tgtEl>
                                      </p:cBhvr>
                                      <p:to x="100000" y="100000"/>
                                    </p:animScale>
                                    <p:animScale>
                                      <p:cBhvr>
                                        <p:cTn id="44" dur="26">
                                          <p:stCondLst>
                                            <p:cond delay="1642"/>
                                          </p:stCondLst>
                                        </p:cTn>
                                        <p:tgtEl>
                                          <p:spTgt spid="16"/>
                                        </p:tgtEl>
                                      </p:cBhvr>
                                      <p:to x="100000" y="90000"/>
                                    </p:animScale>
                                    <p:animScale>
                                      <p:cBhvr>
                                        <p:cTn id="45" dur="166" decel="50000">
                                          <p:stCondLst>
                                            <p:cond delay="1668"/>
                                          </p:stCondLst>
                                        </p:cTn>
                                        <p:tgtEl>
                                          <p:spTgt spid="16"/>
                                        </p:tgtEl>
                                      </p:cBhvr>
                                      <p:to x="100000" y="100000"/>
                                    </p:animScale>
                                    <p:animScale>
                                      <p:cBhvr>
                                        <p:cTn id="46" dur="26">
                                          <p:stCondLst>
                                            <p:cond delay="1808"/>
                                          </p:stCondLst>
                                        </p:cTn>
                                        <p:tgtEl>
                                          <p:spTgt spid="16"/>
                                        </p:tgtEl>
                                      </p:cBhvr>
                                      <p:to x="100000" y="95000"/>
                                    </p:animScale>
                                    <p:animScale>
                                      <p:cBhvr>
                                        <p:cTn id="47" dur="166" decel="50000">
                                          <p:stCondLst>
                                            <p:cond delay="1834"/>
                                          </p:stCondLst>
                                        </p:cTn>
                                        <p:tgtEl>
                                          <p:spTgt spid="16"/>
                                        </p:tgtEl>
                                      </p:cBhvr>
                                      <p:to x="100000" y="100000"/>
                                    </p:animScale>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alpha val="96000"/>
          </a:schemeClr>
        </a:solidFill>
        <a:effectLst/>
      </p:bgPr>
    </p:bg>
    <p:spTree>
      <p:nvGrpSpPr>
        <p:cNvPr id="1" name=""/>
        <p:cNvGrpSpPr/>
        <p:nvPr/>
      </p:nvGrpSpPr>
      <p:grpSpPr>
        <a:xfrm>
          <a:off x="0" y="0"/>
          <a:ext cx="0" cy="0"/>
          <a:chOff x="0" y="0"/>
          <a:chExt cx="0" cy="0"/>
        </a:xfrm>
      </p:grpSpPr>
      <p:pic>
        <p:nvPicPr>
          <p:cNvPr id="3" name="Picture 2" descr="GRACE1"/>
          <p:cNvPicPr>
            <a:picLocks noChangeAspect="1" noChangeArrowheads="1"/>
          </p:cNvPicPr>
          <p:nvPr/>
        </p:nvPicPr>
        <p:blipFill>
          <a:blip r:embed="rId2" cstate="print"/>
          <a:srcRect/>
          <a:stretch>
            <a:fillRect/>
          </a:stretch>
        </p:blipFill>
        <p:spPr bwMode="auto">
          <a:xfrm>
            <a:off x="1" y="0"/>
            <a:ext cx="5627688" cy="6858000"/>
          </a:xfrm>
          <a:prstGeom prst="rect">
            <a:avLst/>
          </a:prstGeom>
          <a:noFill/>
          <a:ln w="9525">
            <a:noFill/>
            <a:miter lim="800000"/>
            <a:headEnd/>
            <a:tailEnd/>
          </a:ln>
        </p:spPr>
      </p:pic>
      <p:sp>
        <p:nvSpPr>
          <p:cNvPr id="5" name="テキスト ボックス 4"/>
          <p:cNvSpPr txBox="1"/>
          <p:nvPr/>
        </p:nvSpPr>
        <p:spPr>
          <a:xfrm>
            <a:off x="4607496" y="4653136"/>
            <a:ext cx="4536504" cy="1938992"/>
          </a:xfrm>
          <a:prstGeom prst="rect">
            <a:avLst/>
          </a:prstGeom>
          <a:noFill/>
        </p:spPr>
        <p:txBody>
          <a:bodyPr wrap="square" rtlCol="0">
            <a:spAutoFit/>
          </a:bodyPr>
          <a:lstStyle/>
          <a:p>
            <a:pPr algn="ctr"/>
            <a:r>
              <a:rPr kumimoji="1" lang="en-US" altLang="ja-JP" sz="4000" i="1" dirty="0" smtClean="0">
                <a:solidFill>
                  <a:srgbClr val="CCCC00"/>
                </a:solidFill>
              </a:rPr>
              <a:t>Earthquakes </a:t>
            </a:r>
          </a:p>
          <a:p>
            <a:pPr algn="ctr"/>
            <a:r>
              <a:rPr kumimoji="1" lang="en-US" altLang="ja-JP" sz="4000" i="1" dirty="0" smtClean="0">
                <a:solidFill>
                  <a:srgbClr val="CCCC00"/>
                </a:solidFill>
              </a:rPr>
              <a:t>and </a:t>
            </a:r>
          </a:p>
          <a:p>
            <a:r>
              <a:rPr kumimoji="1" lang="en-US" altLang="ja-JP" sz="4000" i="1" dirty="0" smtClean="0">
                <a:solidFill>
                  <a:srgbClr val="CCCC00"/>
                </a:solidFill>
              </a:rPr>
              <a:t>Gravity Changes</a:t>
            </a:r>
            <a:endParaRPr kumimoji="1" lang="ja-JP" altLang="en-US" sz="4000" i="1" dirty="0">
              <a:solidFill>
                <a:srgbClr val="CCCC00"/>
              </a:solidFill>
            </a:endParaRPr>
          </a:p>
        </p:txBody>
      </p:sp>
    </p:spTree>
  </p:cSld>
  <p:clrMapOvr>
    <a:masterClrMapping/>
  </p:clrMapOvr>
  <p:transition spd="slow">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1403350" y="1844675"/>
            <a:ext cx="6337300" cy="1079500"/>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pPr>
            <a:endParaRPr lang="ja-JP" altLang="en-US" sz="2000" smtClean="0">
              <a:solidFill>
                <a:srgbClr val="000000"/>
              </a:solidFill>
            </a:endParaRPr>
          </a:p>
        </p:txBody>
      </p:sp>
      <p:sp>
        <p:nvSpPr>
          <p:cNvPr id="181251" name="Rectangle 3"/>
          <p:cNvSpPr>
            <a:spLocks noChangeArrowheads="1"/>
          </p:cNvSpPr>
          <p:nvPr/>
        </p:nvSpPr>
        <p:spPr bwMode="auto">
          <a:xfrm>
            <a:off x="1403350" y="2916000"/>
            <a:ext cx="6337300" cy="3168650"/>
          </a:xfrm>
          <a:prstGeom prst="rect">
            <a:avLst/>
          </a:prstGeom>
          <a:solidFill>
            <a:srgbClr val="666633"/>
          </a:solidFill>
          <a:ln w="9525">
            <a:noFill/>
            <a:miter lim="800000"/>
            <a:headEnd/>
            <a:tailEnd/>
          </a:ln>
          <a:effectLst/>
        </p:spPr>
        <p:txBody>
          <a:bodyPr wrap="none" anchor="ctr"/>
          <a:lstStyle/>
          <a:p>
            <a:pPr fontAlgn="base">
              <a:spcBef>
                <a:spcPct val="0"/>
              </a:spcBef>
              <a:spcAft>
                <a:spcPct val="0"/>
              </a:spcAft>
            </a:pPr>
            <a:endParaRPr lang="ja-JP" altLang="en-US" sz="2000" smtClean="0">
              <a:solidFill>
                <a:srgbClr val="000000"/>
              </a:solidFill>
            </a:endParaRPr>
          </a:p>
        </p:txBody>
      </p:sp>
      <p:sp>
        <p:nvSpPr>
          <p:cNvPr id="181252" name="Text Box 4"/>
          <p:cNvSpPr txBox="1">
            <a:spLocks noChangeArrowheads="1"/>
          </p:cNvSpPr>
          <p:nvPr/>
        </p:nvSpPr>
        <p:spPr bwMode="auto">
          <a:xfrm>
            <a:off x="1990725" y="404813"/>
            <a:ext cx="4953000" cy="519112"/>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altLang="ja-JP" sz="2800" smtClean="0">
                <a:solidFill>
                  <a:srgbClr val="FF5050"/>
                </a:solidFill>
                <a:latin typeface="Comic Sans MS" pitchFamily="66" charset="0"/>
                <a:ea typeface="HG正楷書体" pitchFamily="65" charset="-128"/>
              </a:rPr>
              <a:t>Coseismic Mass Perturbation</a:t>
            </a:r>
          </a:p>
        </p:txBody>
      </p:sp>
      <p:sp>
        <p:nvSpPr>
          <p:cNvPr id="181253" name="Text Box 5"/>
          <p:cNvSpPr txBox="1">
            <a:spLocks noChangeArrowheads="1"/>
          </p:cNvSpPr>
          <p:nvPr/>
        </p:nvSpPr>
        <p:spPr bwMode="auto">
          <a:xfrm>
            <a:off x="6659563" y="1916113"/>
            <a:ext cx="833437" cy="39687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altLang="ja-JP" sz="2000" smtClean="0">
                <a:solidFill>
                  <a:srgbClr val="FFFFFF"/>
                </a:solidFill>
                <a:latin typeface="Comic Sans MS" pitchFamily="66" charset="0"/>
                <a:ea typeface="HG正楷書体" pitchFamily="65" charset="-128"/>
              </a:rPr>
              <a:t>Crust</a:t>
            </a:r>
          </a:p>
        </p:txBody>
      </p:sp>
      <p:sp>
        <p:nvSpPr>
          <p:cNvPr id="181254" name="Text Box 6"/>
          <p:cNvSpPr txBox="1">
            <a:spLocks noChangeArrowheads="1"/>
          </p:cNvSpPr>
          <p:nvPr/>
        </p:nvSpPr>
        <p:spPr bwMode="auto">
          <a:xfrm>
            <a:off x="6588125" y="5516563"/>
            <a:ext cx="1000125" cy="39687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altLang="ja-JP" sz="2000" smtClean="0">
                <a:solidFill>
                  <a:srgbClr val="FFFFFF"/>
                </a:solidFill>
                <a:latin typeface="Comic Sans MS" pitchFamily="66" charset="0"/>
                <a:ea typeface="HG正楷書体" pitchFamily="65" charset="-128"/>
              </a:rPr>
              <a:t>Mantle</a:t>
            </a:r>
          </a:p>
        </p:txBody>
      </p:sp>
      <p:sp>
        <p:nvSpPr>
          <p:cNvPr id="181255" name="Line 7"/>
          <p:cNvSpPr>
            <a:spLocks noChangeShapeType="1"/>
          </p:cNvSpPr>
          <p:nvPr/>
        </p:nvSpPr>
        <p:spPr bwMode="auto">
          <a:xfrm>
            <a:off x="3492500" y="2420938"/>
            <a:ext cx="576263" cy="358775"/>
          </a:xfrm>
          <a:prstGeom prst="line">
            <a:avLst/>
          </a:prstGeom>
          <a:noFill/>
          <a:ln w="9525">
            <a:solidFill>
              <a:srgbClr val="333333"/>
            </a:solidFill>
            <a:round/>
            <a:headEnd/>
            <a:tailEnd type="triangle" w="med" len="med"/>
          </a:ln>
          <a:effectLst/>
        </p:spPr>
        <p:txBody>
          <a:bodyPr/>
          <a:lstStyle/>
          <a:p>
            <a:pPr fontAlgn="base">
              <a:spcBef>
                <a:spcPct val="0"/>
              </a:spcBef>
              <a:spcAft>
                <a:spcPct val="0"/>
              </a:spcAft>
            </a:pPr>
            <a:endParaRPr lang="ja-JP" altLang="en-US" sz="2000" smtClean="0">
              <a:solidFill>
                <a:srgbClr val="000000"/>
              </a:solidFill>
            </a:endParaRPr>
          </a:p>
        </p:txBody>
      </p:sp>
      <p:sp>
        <p:nvSpPr>
          <p:cNvPr id="181256" name="Line 8"/>
          <p:cNvSpPr>
            <a:spLocks noChangeShapeType="1"/>
          </p:cNvSpPr>
          <p:nvPr/>
        </p:nvSpPr>
        <p:spPr bwMode="auto">
          <a:xfrm>
            <a:off x="3708400" y="2133600"/>
            <a:ext cx="576263" cy="358775"/>
          </a:xfrm>
          <a:prstGeom prst="line">
            <a:avLst/>
          </a:prstGeom>
          <a:noFill/>
          <a:ln w="9525">
            <a:solidFill>
              <a:srgbClr val="333333"/>
            </a:solidFill>
            <a:round/>
            <a:headEnd type="triangle" w="med" len="med"/>
            <a:tailEnd/>
          </a:ln>
          <a:effectLst/>
        </p:spPr>
        <p:txBody>
          <a:bodyPr/>
          <a:lstStyle/>
          <a:p>
            <a:pPr fontAlgn="base">
              <a:spcBef>
                <a:spcPct val="0"/>
              </a:spcBef>
              <a:spcAft>
                <a:spcPct val="0"/>
              </a:spcAft>
            </a:pPr>
            <a:endParaRPr lang="ja-JP" altLang="en-US" sz="2000" smtClean="0">
              <a:solidFill>
                <a:srgbClr val="000000"/>
              </a:solidFill>
            </a:endParaRPr>
          </a:p>
        </p:txBody>
      </p:sp>
      <p:sp>
        <p:nvSpPr>
          <p:cNvPr id="181257" name="Freeform 9"/>
          <p:cNvSpPr>
            <a:spLocks/>
          </p:cNvSpPr>
          <p:nvPr/>
        </p:nvSpPr>
        <p:spPr bwMode="auto">
          <a:xfrm>
            <a:off x="2915816" y="1558365"/>
            <a:ext cx="2272730" cy="487923"/>
          </a:xfrm>
          <a:custGeom>
            <a:avLst/>
            <a:gdLst>
              <a:gd name="connsiteX0" fmla="*/ 0 w 10000"/>
              <a:gd name="connsiteY0" fmla="*/ 7202 h 9979"/>
              <a:gd name="connsiteX1" fmla="*/ 2715 w 10000"/>
              <a:gd name="connsiteY1" fmla="*/ 4816 h 9979"/>
              <a:gd name="connsiteX2" fmla="*/ 4506 w 10000"/>
              <a:gd name="connsiteY2" fmla="*/ 651 h 9979"/>
              <a:gd name="connsiteX3" fmla="*/ 6266 w 10000"/>
              <a:gd name="connsiteY3" fmla="*/ 868 h 9979"/>
              <a:gd name="connsiteX4" fmla="*/ 8157 w 10000"/>
              <a:gd name="connsiteY4" fmla="*/ 5859 h 9979"/>
              <a:gd name="connsiteX5" fmla="*/ 10000 w 10000"/>
              <a:gd name="connsiteY5" fmla="*/ 9979 h 9979"/>
              <a:gd name="connsiteX0" fmla="*/ 0 w 10000"/>
              <a:gd name="connsiteY0" fmla="*/ 7217 h 10000"/>
              <a:gd name="connsiteX1" fmla="*/ 2715 w 10000"/>
              <a:gd name="connsiteY1" fmla="*/ 4826 h 10000"/>
              <a:gd name="connsiteX2" fmla="*/ 4506 w 10000"/>
              <a:gd name="connsiteY2" fmla="*/ 652 h 10000"/>
              <a:gd name="connsiteX3" fmla="*/ 6266 w 10000"/>
              <a:gd name="connsiteY3" fmla="*/ 870 h 10000"/>
              <a:gd name="connsiteX4" fmla="*/ 8157 w 10000"/>
              <a:gd name="connsiteY4" fmla="*/ 5871 h 10000"/>
              <a:gd name="connsiteX5" fmla="*/ 10000 w 10000"/>
              <a:gd name="connsiteY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7217"/>
                </a:moveTo>
                <a:cubicBezTo>
                  <a:pt x="451" y="6783"/>
                  <a:pt x="1964" y="5913"/>
                  <a:pt x="2715" y="4826"/>
                </a:cubicBezTo>
                <a:cubicBezTo>
                  <a:pt x="3466" y="3740"/>
                  <a:pt x="3916" y="1305"/>
                  <a:pt x="4506" y="652"/>
                </a:cubicBezTo>
                <a:cubicBezTo>
                  <a:pt x="5097" y="1"/>
                  <a:pt x="5658" y="0"/>
                  <a:pt x="6266" y="870"/>
                </a:cubicBezTo>
                <a:cubicBezTo>
                  <a:pt x="6874" y="1740"/>
                  <a:pt x="7535" y="4350"/>
                  <a:pt x="8157" y="5871"/>
                </a:cubicBezTo>
                <a:cubicBezTo>
                  <a:pt x="8780" y="7394"/>
                  <a:pt x="9549" y="9174"/>
                  <a:pt x="10000" y="10000"/>
                </a:cubicBezTo>
              </a:path>
            </a:pathLst>
          </a:custGeom>
          <a:solidFill>
            <a:schemeClr val="bg2"/>
          </a:solidFill>
          <a:ln w="9525">
            <a:noFill/>
            <a:round/>
            <a:headEnd/>
            <a:tailEnd/>
          </a:ln>
          <a:effectLst/>
        </p:spPr>
        <p:txBody>
          <a:bodyPr/>
          <a:lstStyle/>
          <a:p>
            <a:pPr fontAlgn="base">
              <a:spcBef>
                <a:spcPct val="0"/>
              </a:spcBef>
              <a:spcAft>
                <a:spcPct val="0"/>
              </a:spcAft>
            </a:pPr>
            <a:endParaRPr lang="ja-JP" altLang="en-US" sz="2000" smtClean="0">
              <a:solidFill>
                <a:srgbClr val="000000"/>
              </a:solidFill>
            </a:endParaRPr>
          </a:p>
        </p:txBody>
      </p:sp>
      <p:sp>
        <p:nvSpPr>
          <p:cNvPr id="181258" name="Freeform 10"/>
          <p:cNvSpPr>
            <a:spLocks/>
          </p:cNvSpPr>
          <p:nvPr/>
        </p:nvSpPr>
        <p:spPr bwMode="auto">
          <a:xfrm>
            <a:off x="4734000" y="1836000"/>
            <a:ext cx="1655762" cy="143593"/>
          </a:xfrm>
          <a:custGeom>
            <a:avLst/>
            <a:gdLst/>
            <a:ahLst/>
            <a:cxnLst>
              <a:cxn ang="0">
                <a:pos x="0" y="0"/>
              </a:cxn>
              <a:cxn ang="0">
                <a:pos x="179" y="139"/>
              </a:cxn>
              <a:cxn ang="0">
                <a:pos x="371" y="139"/>
              </a:cxn>
              <a:cxn ang="0">
                <a:pos x="493" y="64"/>
              </a:cxn>
              <a:cxn ang="0">
                <a:pos x="649" y="9"/>
              </a:cxn>
            </a:cxnLst>
            <a:rect l="0" t="0" r="r" b="b"/>
            <a:pathLst>
              <a:path w="649" h="162">
                <a:moveTo>
                  <a:pt x="0" y="0"/>
                </a:moveTo>
                <a:cubicBezTo>
                  <a:pt x="30" y="22"/>
                  <a:pt x="117" y="116"/>
                  <a:pt x="179" y="139"/>
                </a:cubicBezTo>
                <a:cubicBezTo>
                  <a:pt x="241" y="162"/>
                  <a:pt x="319" y="151"/>
                  <a:pt x="371" y="139"/>
                </a:cubicBezTo>
                <a:cubicBezTo>
                  <a:pt x="423" y="127"/>
                  <a:pt x="447" y="86"/>
                  <a:pt x="493" y="64"/>
                </a:cubicBezTo>
                <a:cubicBezTo>
                  <a:pt x="539" y="42"/>
                  <a:pt x="617" y="20"/>
                  <a:pt x="649" y="9"/>
                </a:cubicBezTo>
              </a:path>
            </a:pathLst>
          </a:custGeom>
          <a:solidFill>
            <a:schemeClr val="accent1"/>
          </a:solidFill>
          <a:ln w="9525">
            <a:noFill/>
            <a:round/>
            <a:headEnd/>
            <a:tailEnd/>
          </a:ln>
          <a:effectLst/>
        </p:spPr>
        <p:txBody>
          <a:bodyPr/>
          <a:lstStyle/>
          <a:p>
            <a:pPr fontAlgn="base">
              <a:spcBef>
                <a:spcPct val="0"/>
              </a:spcBef>
              <a:spcAft>
                <a:spcPct val="0"/>
              </a:spcAft>
            </a:pPr>
            <a:endParaRPr lang="ja-JP" altLang="en-US" sz="2000" smtClean="0">
              <a:solidFill>
                <a:srgbClr val="000000"/>
              </a:solidFill>
            </a:endParaRPr>
          </a:p>
        </p:txBody>
      </p:sp>
      <p:sp>
        <p:nvSpPr>
          <p:cNvPr id="181259" name="Freeform 11"/>
          <p:cNvSpPr>
            <a:spLocks/>
          </p:cNvSpPr>
          <p:nvPr/>
        </p:nvSpPr>
        <p:spPr bwMode="auto">
          <a:xfrm>
            <a:off x="3779838" y="2852738"/>
            <a:ext cx="1233487" cy="215900"/>
          </a:xfrm>
          <a:custGeom>
            <a:avLst/>
            <a:gdLst/>
            <a:ahLst/>
            <a:cxnLst>
              <a:cxn ang="0">
                <a:pos x="0" y="0"/>
              </a:cxn>
              <a:cxn ang="0">
                <a:pos x="109" y="82"/>
              </a:cxn>
              <a:cxn ang="0">
                <a:pos x="265" y="210"/>
              </a:cxn>
              <a:cxn ang="0">
                <a:pos x="448" y="210"/>
              </a:cxn>
              <a:cxn ang="0">
                <a:pos x="571" y="101"/>
              </a:cxn>
              <a:cxn ang="0">
                <a:pos x="777" y="9"/>
              </a:cxn>
            </a:cxnLst>
            <a:rect l="0" t="0" r="r" b="b"/>
            <a:pathLst>
              <a:path w="777" h="231">
                <a:moveTo>
                  <a:pt x="0" y="0"/>
                </a:moveTo>
                <a:cubicBezTo>
                  <a:pt x="21" y="14"/>
                  <a:pt x="65" y="47"/>
                  <a:pt x="109" y="82"/>
                </a:cubicBezTo>
                <a:cubicBezTo>
                  <a:pt x="153" y="117"/>
                  <a:pt x="209" y="189"/>
                  <a:pt x="265" y="210"/>
                </a:cubicBezTo>
                <a:cubicBezTo>
                  <a:pt x="321" y="231"/>
                  <a:pt x="397" y="228"/>
                  <a:pt x="448" y="210"/>
                </a:cubicBezTo>
                <a:cubicBezTo>
                  <a:pt x="499" y="192"/>
                  <a:pt x="516" y="135"/>
                  <a:pt x="571" y="101"/>
                </a:cubicBezTo>
                <a:cubicBezTo>
                  <a:pt x="626" y="67"/>
                  <a:pt x="734" y="28"/>
                  <a:pt x="777" y="9"/>
                </a:cubicBezTo>
              </a:path>
            </a:pathLst>
          </a:custGeom>
          <a:solidFill>
            <a:schemeClr val="bg2"/>
          </a:solidFill>
          <a:ln w="9525">
            <a:noFill/>
            <a:round/>
            <a:headEnd/>
            <a:tailEnd/>
          </a:ln>
          <a:effectLst/>
        </p:spPr>
        <p:txBody>
          <a:bodyPr/>
          <a:lstStyle/>
          <a:p>
            <a:pPr fontAlgn="base">
              <a:spcBef>
                <a:spcPct val="0"/>
              </a:spcBef>
              <a:spcAft>
                <a:spcPct val="0"/>
              </a:spcAft>
            </a:pPr>
            <a:endParaRPr lang="ja-JP" altLang="en-US" sz="2000" smtClean="0">
              <a:solidFill>
                <a:srgbClr val="000000"/>
              </a:solidFill>
            </a:endParaRPr>
          </a:p>
        </p:txBody>
      </p:sp>
      <p:sp>
        <p:nvSpPr>
          <p:cNvPr id="181260" name="Text Box 12"/>
          <p:cNvSpPr txBox="1">
            <a:spLocks noChangeArrowheads="1"/>
          </p:cNvSpPr>
          <p:nvPr/>
        </p:nvSpPr>
        <p:spPr bwMode="auto">
          <a:xfrm>
            <a:off x="4500563" y="1268413"/>
            <a:ext cx="3315331"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dirty="0" smtClean="0">
                <a:solidFill>
                  <a:srgbClr val="000000"/>
                </a:solidFill>
                <a:latin typeface="Comic Sans MS" pitchFamily="66" charset="0"/>
              </a:rPr>
              <a:t>1. Surface uplift </a:t>
            </a:r>
            <a:r>
              <a:rPr lang="en-US" altLang="ja-JP" sz="1600" dirty="0" smtClean="0">
                <a:solidFill>
                  <a:srgbClr val="000000"/>
                </a:solidFill>
                <a:latin typeface="Comic Sans MS" pitchFamily="66" charset="0"/>
              </a:rPr>
              <a:t>(+subsidence)</a:t>
            </a:r>
            <a:endParaRPr lang="en-US" altLang="ja-JP" dirty="0" smtClean="0">
              <a:solidFill>
                <a:srgbClr val="000000"/>
              </a:solidFill>
              <a:latin typeface="Comic Sans MS" pitchFamily="66" charset="0"/>
            </a:endParaRPr>
          </a:p>
        </p:txBody>
      </p:sp>
      <p:sp>
        <p:nvSpPr>
          <p:cNvPr id="181261" name="Text Box 13"/>
          <p:cNvSpPr txBox="1">
            <a:spLocks noChangeArrowheads="1"/>
          </p:cNvSpPr>
          <p:nvPr/>
        </p:nvSpPr>
        <p:spPr bwMode="auto">
          <a:xfrm>
            <a:off x="1691680" y="3284538"/>
            <a:ext cx="3124573"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dirty="0" smtClean="0">
                <a:solidFill>
                  <a:srgbClr val="BBE0E3"/>
                </a:solidFill>
                <a:latin typeface="Comic Sans MS" pitchFamily="66" charset="0"/>
              </a:rPr>
              <a:t>2. </a:t>
            </a:r>
            <a:r>
              <a:rPr lang="en-US" altLang="ja-JP" dirty="0" err="1" smtClean="0">
                <a:solidFill>
                  <a:srgbClr val="BBE0E3"/>
                </a:solidFill>
                <a:latin typeface="Comic Sans MS" pitchFamily="66" charset="0"/>
              </a:rPr>
              <a:t>Moho</a:t>
            </a:r>
            <a:r>
              <a:rPr lang="en-US" altLang="ja-JP" dirty="0" smtClean="0">
                <a:solidFill>
                  <a:srgbClr val="BBE0E3"/>
                </a:solidFill>
                <a:latin typeface="Comic Sans MS" pitchFamily="66" charset="0"/>
              </a:rPr>
              <a:t> subsidence </a:t>
            </a:r>
            <a:r>
              <a:rPr lang="en-US" altLang="ja-JP" sz="1600" dirty="0" smtClean="0">
                <a:solidFill>
                  <a:srgbClr val="BBE0E3"/>
                </a:solidFill>
                <a:latin typeface="Comic Sans MS" pitchFamily="66" charset="0"/>
              </a:rPr>
              <a:t>(+uplift)</a:t>
            </a:r>
          </a:p>
        </p:txBody>
      </p:sp>
      <p:sp>
        <p:nvSpPr>
          <p:cNvPr id="181262" name="Line 14"/>
          <p:cNvSpPr>
            <a:spLocks noChangeShapeType="1"/>
          </p:cNvSpPr>
          <p:nvPr/>
        </p:nvSpPr>
        <p:spPr bwMode="auto">
          <a:xfrm flipH="1" flipV="1">
            <a:off x="3203575" y="2060575"/>
            <a:ext cx="1873250" cy="1008063"/>
          </a:xfrm>
          <a:prstGeom prst="line">
            <a:avLst/>
          </a:prstGeom>
          <a:noFill/>
          <a:ln w="38100">
            <a:solidFill>
              <a:schemeClr val="tx1"/>
            </a:solidFill>
            <a:round/>
            <a:headEnd/>
            <a:tailEnd/>
          </a:ln>
          <a:effectLst/>
        </p:spPr>
        <p:txBody>
          <a:bodyPr/>
          <a:lstStyle/>
          <a:p>
            <a:pPr fontAlgn="base">
              <a:spcBef>
                <a:spcPct val="0"/>
              </a:spcBef>
              <a:spcAft>
                <a:spcPct val="0"/>
              </a:spcAft>
            </a:pPr>
            <a:endParaRPr lang="ja-JP" altLang="en-US" sz="2000" smtClean="0">
              <a:solidFill>
                <a:srgbClr val="000000"/>
              </a:solidFill>
            </a:endParaRPr>
          </a:p>
        </p:txBody>
      </p:sp>
      <p:sp>
        <p:nvSpPr>
          <p:cNvPr id="181263" name="Oval 15"/>
          <p:cNvSpPr>
            <a:spLocks noChangeArrowheads="1"/>
          </p:cNvSpPr>
          <p:nvPr/>
        </p:nvSpPr>
        <p:spPr bwMode="auto">
          <a:xfrm>
            <a:off x="4932363" y="2133600"/>
            <a:ext cx="1223962" cy="1152525"/>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w="9525">
            <a:noFill/>
            <a:round/>
            <a:headEnd/>
            <a:tailEnd/>
          </a:ln>
          <a:effectLst/>
        </p:spPr>
        <p:txBody>
          <a:bodyPr wrap="none" anchor="ctr"/>
          <a:lstStyle/>
          <a:p>
            <a:pPr fontAlgn="base">
              <a:spcBef>
                <a:spcPct val="0"/>
              </a:spcBef>
              <a:spcAft>
                <a:spcPct val="0"/>
              </a:spcAft>
            </a:pPr>
            <a:endParaRPr lang="ja-JP" altLang="en-US" sz="2000" smtClean="0">
              <a:solidFill>
                <a:srgbClr val="000000"/>
              </a:solidFill>
            </a:endParaRPr>
          </a:p>
        </p:txBody>
      </p:sp>
      <p:sp>
        <p:nvSpPr>
          <p:cNvPr id="181264" name="Oval 16"/>
          <p:cNvSpPr>
            <a:spLocks noChangeArrowheads="1"/>
          </p:cNvSpPr>
          <p:nvPr/>
        </p:nvSpPr>
        <p:spPr bwMode="auto">
          <a:xfrm>
            <a:off x="4284663" y="2924175"/>
            <a:ext cx="1439862" cy="1368425"/>
          </a:xfrm>
          <a:prstGeom prst="ellipse">
            <a:avLst/>
          </a:prstGeom>
          <a:gradFill rotWithShape="1">
            <a:gsLst>
              <a:gs pos="0">
                <a:schemeClr val="tx1"/>
              </a:gs>
              <a:gs pos="100000">
                <a:schemeClr val="tx1">
                  <a:gamma/>
                  <a:shade val="46275"/>
                  <a:invGamma/>
                  <a:alpha val="0"/>
                </a:schemeClr>
              </a:gs>
            </a:gsLst>
            <a:path path="shape">
              <a:fillToRect l="50000" t="50000" r="50000" b="50000"/>
            </a:path>
          </a:gradFill>
          <a:ln w="9525">
            <a:noFill/>
            <a:round/>
            <a:headEnd/>
            <a:tailEnd/>
          </a:ln>
          <a:effectLst/>
        </p:spPr>
        <p:txBody>
          <a:bodyPr wrap="none" anchor="ctr"/>
          <a:lstStyle/>
          <a:p>
            <a:pPr fontAlgn="base">
              <a:spcBef>
                <a:spcPct val="0"/>
              </a:spcBef>
              <a:spcAft>
                <a:spcPct val="0"/>
              </a:spcAft>
            </a:pPr>
            <a:endParaRPr lang="ja-JP" altLang="en-US" sz="2000" dirty="0" smtClean="0">
              <a:solidFill>
                <a:srgbClr val="000000"/>
              </a:solidFill>
            </a:endParaRPr>
          </a:p>
        </p:txBody>
      </p:sp>
      <p:sp>
        <p:nvSpPr>
          <p:cNvPr id="181265" name="Text Box 17"/>
          <p:cNvSpPr txBox="1">
            <a:spLocks noChangeArrowheads="1"/>
          </p:cNvSpPr>
          <p:nvPr/>
        </p:nvSpPr>
        <p:spPr bwMode="auto">
          <a:xfrm>
            <a:off x="5076825" y="2420938"/>
            <a:ext cx="2297113"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dirty="0" smtClean="0">
                <a:solidFill>
                  <a:srgbClr val="FFFF00"/>
                </a:solidFill>
                <a:latin typeface="Comic Sans MS" pitchFamily="66" charset="0"/>
              </a:rPr>
              <a:t>3. Crustal dilatation</a:t>
            </a:r>
          </a:p>
        </p:txBody>
      </p:sp>
      <p:sp>
        <p:nvSpPr>
          <p:cNvPr id="181266" name="Text Box 18"/>
          <p:cNvSpPr txBox="1">
            <a:spLocks noChangeArrowheads="1"/>
          </p:cNvSpPr>
          <p:nvPr/>
        </p:nvSpPr>
        <p:spPr bwMode="auto">
          <a:xfrm>
            <a:off x="4787900" y="3860800"/>
            <a:ext cx="2549525" cy="366713"/>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FF0000"/>
                </a:solidFill>
                <a:latin typeface="Comic Sans MS" pitchFamily="66" charset="0"/>
              </a:rPr>
              <a:t>4. Mantle compression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1256"/>
                                        </p:tgtEl>
                                        <p:attrNameLst>
                                          <p:attrName>style.visibility</p:attrName>
                                        </p:attrNameLst>
                                      </p:cBhvr>
                                      <p:to>
                                        <p:strVal val="visible"/>
                                      </p:to>
                                    </p:set>
                                    <p:animEffect transition="in" filter="fade">
                                      <p:cBhvr>
                                        <p:cTn id="7" dur="1000"/>
                                        <p:tgtEl>
                                          <p:spTgt spid="1812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1255"/>
                                        </p:tgtEl>
                                        <p:attrNameLst>
                                          <p:attrName>style.visibility</p:attrName>
                                        </p:attrNameLst>
                                      </p:cBhvr>
                                      <p:to>
                                        <p:strVal val="visible"/>
                                      </p:to>
                                    </p:set>
                                    <p:animEffect transition="in" filter="fade">
                                      <p:cBhvr>
                                        <p:cTn id="10" dur="1000"/>
                                        <p:tgtEl>
                                          <p:spTgt spid="18125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81260"/>
                                        </p:tgtEl>
                                        <p:attrNameLst>
                                          <p:attrName>style.visibility</p:attrName>
                                        </p:attrNameLst>
                                      </p:cBhvr>
                                      <p:to>
                                        <p:strVal val="visible"/>
                                      </p:to>
                                    </p:set>
                                    <p:animEffect transition="in" filter="fade">
                                      <p:cBhvr>
                                        <p:cTn id="14" dur="1000"/>
                                        <p:tgtEl>
                                          <p:spTgt spid="181260"/>
                                        </p:tgtEl>
                                      </p:cBhvr>
                                    </p:animEffect>
                                  </p:childTnLst>
                                </p:cTn>
                              </p:par>
                              <p:par>
                                <p:cTn id="15" presetID="17" presetClass="entr" presetSubtype="4" fill="hold" grpId="0" nodeType="withEffect">
                                  <p:stCondLst>
                                    <p:cond delay="0"/>
                                  </p:stCondLst>
                                  <p:childTnLst>
                                    <p:set>
                                      <p:cBhvr>
                                        <p:cTn id="16" dur="1" fill="hold">
                                          <p:stCondLst>
                                            <p:cond delay="0"/>
                                          </p:stCondLst>
                                        </p:cTn>
                                        <p:tgtEl>
                                          <p:spTgt spid="181257"/>
                                        </p:tgtEl>
                                        <p:attrNameLst>
                                          <p:attrName>style.visibility</p:attrName>
                                        </p:attrNameLst>
                                      </p:cBhvr>
                                      <p:to>
                                        <p:strVal val="visible"/>
                                      </p:to>
                                    </p:set>
                                    <p:anim calcmode="lin" valueType="num">
                                      <p:cBhvr>
                                        <p:cTn id="17" dur="1000" fill="hold"/>
                                        <p:tgtEl>
                                          <p:spTgt spid="181257"/>
                                        </p:tgtEl>
                                        <p:attrNameLst>
                                          <p:attrName>ppt_x</p:attrName>
                                        </p:attrNameLst>
                                      </p:cBhvr>
                                      <p:tavLst>
                                        <p:tav tm="0">
                                          <p:val>
                                            <p:strVal val="#ppt_x"/>
                                          </p:val>
                                        </p:tav>
                                        <p:tav tm="100000">
                                          <p:val>
                                            <p:strVal val="#ppt_x"/>
                                          </p:val>
                                        </p:tav>
                                      </p:tavLst>
                                    </p:anim>
                                    <p:anim calcmode="lin" valueType="num">
                                      <p:cBhvr>
                                        <p:cTn id="18" dur="1000" fill="hold"/>
                                        <p:tgtEl>
                                          <p:spTgt spid="181257"/>
                                        </p:tgtEl>
                                        <p:attrNameLst>
                                          <p:attrName>ppt_y</p:attrName>
                                        </p:attrNameLst>
                                      </p:cBhvr>
                                      <p:tavLst>
                                        <p:tav tm="0">
                                          <p:val>
                                            <p:strVal val="#ppt_y+#ppt_h/2"/>
                                          </p:val>
                                        </p:tav>
                                        <p:tav tm="100000">
                                          <p:val>
                                            <p:strVal val="#ppt_y"/>
                                          </p:val>
                                        </p:tav>
                                      </p:tavLst>
                                    </p:anim>
                                    <p:anim calcmode="lin" valueType="num">
                                      <p:cBhvr>
                                        <p:cTn id="19" dur="1000" fill="hold"/>
                                        <p:tgtEl>
                                          <p:spTgt spid="181257"/>
                                        </p:tgtEl>
                                        <p:attrNameLst>
                                          <p:attrName>ppt_w</p:attrName>
                                        </p:attrNameLst>
                                      </p:cBhvr>
                                      <p:tavLst>
                                        <p:tav tm="0">
                                          <p:val>
                                            <p:strVal val="#ppt_w"/>
                                          </p:val>
                                        </p:tav>
                                        <p:tav tm="100000">
                                          <p:val>
                                            <p:strVal val="#ppt_w"/>
                                          </p:val>
                                        </p:tav>
                                      </p:tavLst>
                                    </p:anim>
                                    <p:anim calcmode="lin" valueType="num">
                                      <p:cBhvr>
                                        <p:cTn id="20" dur="1000" fill="hold"/>
                                        <p:tgtEl>
                                          <p:spTgt spid="181257"/>
                                        </p:tgtEl>
                                        <p:attrNameLst>
                                          <p:attrName>ppt_h</p:attrName>
                                        </p:attrNameLst>
                                      </p:cBhvr>
                                      <p:tavLst>
                                        <p:tav tm="0">
                                          <p:val>
                                            <p:fltVal val="0"/>
                                          </p:val>
                                        </p:tav>
                                        <p:tav tm="100000">
                                          <p:val>
                                            <p:strVal val="#ppt_h"/>
                                          </p:val>
                                        </p:tav>
                                      </p:tavLst>
                                    </p:anim>
                                  </p:childTnLst>
                                </p:cTn>
                              </p:par>
                              <p:par>
                                <p:cTn id="21" presetID="17" presetClass="entr" presetSubtype="1" fill="hold" grpId="0" nodeType="withEffect">
                                  <p:stCondLst>
                                    <p:cond delay="0"/>
                                  </p:stCondLst>
                                  <p:childTnLst>
                                    <p:set>
                                      <p:cBhvr>
                                        <p:cTn id="22" dur="1" fill="hold">
                                          <p:stCondLst>
                                            <p:cond delay="0"/>
                                          </p:stCondLst>
                                        </p:cTn>
                                        <p:tgtEl>
                                          <p:spTgt spid="181258"/>
                                        </p:tgtEl>
                                        <p:attrNameLst>
                                          <p:attrName>style.visibility</p:attrName>
                                        </p:attrNameLst>
                                      </p:cBhvr>
                                      <p:to>
                                        <p:strVal val="visible"/>
                                      </p:to>
                                    </p:set>
                                    <p:anim calcmode="lin" valueType="num">
                                      <p:cBhvr>
                                        <p:cTn id="23" dur="1000" fill="hold"/>
                                        <p:tgtEl>
                                          <p:spTgt spid="181258"/>
                                        </p:tgtEl>
                                        <p:attrNameLst>
                                          <p:attrName>ppt_x</p:attrName>
                                        </p:attrNameLst>
                                      </p:cBhvr>
                                      <p:tavLst>
                                        <p:tav tm="0">
                                          <p:val>
                                            <p:strVal val="#ppt_x"/>
                                          </p:val>
                                        </p:tav>
                                        <p:tav tm="100000">
                                          <p:val>
                                            <p:strVal val="#ppt_x"/>
                                          </p:val>
                                        </p:tav>
                                      </p:tavLst>
                                    </p:anim>
                                    <p:anim calcmode="lin" valueType="num">
                                      <p:cBhvr>
                                        <p:cTn id="24" dur="1000" fill="hold"/>
                                        <p:tgtEl>
                                          <p:spTgt spid="181258"/>
                                        </p:tgtEl>
                                        <p:attrNameLst>
                                          <p:attrName>ppt_y</p:attrName>
                                        </p:attrNameLst>
                                      </p:cBhvr>
                                      <p:tavLst>
                                        <p:tav tm="0">
                                          <p:val>
                                            <p:strVal val="#ppt_y-#ppt_h/2"/>
                                          </p:val>
                                        </p:tav>
                                        <p:tav tm="100000">
                                          <p:val>
                                            <p:strVal val="#ppt_y"/>
                                          </p:val>
                                        </p:tav>
                                      </p:tavLst>
                                    </p:anim>
                                    <p:anim calcmode="lin" valueType="num">
                                      <p:cBhvr>
                                        <p:cTn id="25" dur="1000" fill="hold"/>
                                        <p:tgtEl>
                                          <p:spTgt spid="181258"/>
                                        </p:tgtEl>
                                        <p:attrNameLst>
                                          <p:attrName>ppt_w</p:attrName>
                                        </p:attrNameLst>
                                      </p:cBhvr>
                                      <p:tavLst>
                                        <p:tav tm="0">
                                          <p:val>
                                            <p:strVal val="#ppt_w"/>
                                          </p:val>
                                        </p:tav>
                                        <p:tav tm="100000">
                                          <p:val>
                                            <p:strVal val="#ppt_w"/>
                                          </p:val>
                                        </p:tav>
                                      </p:tavLst>
                                    </p:anim>
                                    <p:anim calcmode="lin" valueType="num">
                                      <p:cBhvr>
                                        <p:cTn id="26" dur="1000" fill="hold"/>
                                        <p:tgtEl>
                                          <p:spTgt spid="18125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1261"/>
                                        </p:tgtEl>
                                        <p:attrNameLst>
                                          <p:attrName>style.visibility</p:attrName>
                                        </p:attrNameLst>
                                      </p:cBhvr>
                                      <p:to>
                                        <p:strVal val="visible"/>
                                      </p:to>
                                    </p:set>
                                    <p:animEffect transition="in" filter="fade">
                                      <p:cBhvr>
                                        <p:cTn id="31" dur="1000"/>
                                        <p:tgtEl>
                                          <p:spTgt spid="181261"/>
                                        </p:tgtEl>
                                      </p:cBhvr>
                                    </p:animEffect>
                                  </p:childTnLst>
                                </p:cTn>
                              </p:par>
                              <p:par>
                                <p:cTn id="32" presetID="17" presetClass="entr" presetSubtype="1" fill="hold" grpId="0" nodeType="withEffect">
                                  <p:stCondLst>
                                    <p:cond delay="0"/>
                                  </p:stCondLst>
                                  <p:childTnLst>
                                    <p:set>
                                      <p:cBhvr>
                                        <p:cTn id="33" dur="1" fill="hold">
                                          <p:stCondLst>
                                            <p:cond delay="0"/>
                                          </p:stCondLst>
                                        </p:cTn>
                                        <p:tgtEl>
                                          <p:spTgt spid="181259"/>
                                        </p:tgtEl>
                                        <p:attrNameLst>
                                          <p:attrName>style.visibility</p:attrName>
                                        </p:attrNameLst>
                                      </p:cBhvr>
                                      <p:to>
                                        <p:strVal val="visible"/>
                                      </p:to>
                                    </p:set>
                                    <p:anim calcmode="lin" valueType="num">
                                      <p:cBhvr>
                                        <p:cTn id="34" dur="1000" fill="hold"/>
                                        <p:tgtEl>
                                          <p:spTgt spid="181259"/>
                                        </p:tgtEl>
                                        <p:attrNameLst>
                                          <p:attrName>ppt_x</p:attrName>
                                        </p:attrNameLst>
                                      </p:cBhvr>
                                      <p:tavLst>
                                        <p:tav tm="0">
                                          <p:val>
                                            <p:strVal val="#ppt_x"/>
                                          </p:val>
                                        </p:tav>
                                        <p:tav tm="100000">
                                          <p:val>
                                            <p:strVal val="#ppt_x"/>
                                          </p:val>
                                        </p:tav>
                                      </p:tavLst>
                                    </p:anim>
                                    <p:anim calcmode="lin" valueType="num">
                                      <p:cBhvr>
                                        <p:cTn id="35" dur="1000" fill="hold"/>
                                        <p:tgtEl>
                                          <p:spTgt spid="181259"/>
                                        </p:tgtEl>
                                        <p:attrNameLst>
                                          <p:attrName>ppt_y</p:attrName>
                                        </p:attrNameLst>
                                      </p:cBhvr>
                                      <p:tavLst>
                                        <p:tav tm="0">
                                          <p:val>
                                            <p:strVal val="#ppt_y-#ppt_h/2"/>
                                          </p:val>
                                        </p:tav>
                                        <p:tav tm="100000">
                                          <p:val>
                                            <p:strVal val="#ppt_y"/>
                                          </p:val>
                                        </p:tav>
                                      </p:tavLst>
                                    </p:anim>
                                    <p:anim calcmode="lin" valueType="num">
                                      <p:cBhvr>
                                        <p:cTn id="36" dur="1000" fill="hold"/>
                                        <p:tgtEl>
                                          <p:spTgt spid="181259"/>
                                        </p:tgtEl>
                                        <p:attrNameLst>
                                          <p:attrName>ppt_w</p:attrName>
                                        </p:attrNameLst>
                                      </p:cBhvr>
                                      <p:tavLst>
                                        <p:tav tm="0">
                                          <p:val>
                                            <p:strVal val="#ppt_w"/>
                                          </p:val>
                                        </p:tav>
                                        <p:tav tm="100000">
                                          <p:val>
                                            <p:strVal val="#ppt_w"/>
                                          </p:val>
                                        </p:tav>
                                      </p:tavLst>
                                    </p:anim>
                                    <p:anim calcmode="lin" valueType="num">
                                      <p:cBhvr>
                                        <p:cTn id="37" dur="1000" fill="hold"/>
                                        <p:tgtEl>
                                          <p:spTgt spid="181259"/>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1265"/>
                                        </p:tgtEl>
                                        <p:attrNameLst>
                                          <p:attrName>style.visibility</p:attrName>
                                        </p:attrNameLst>
                                      </p:cBhvr>
                                      <p:to>
                                        <p:strVal val="visible"/>
                                      </p:to>
                                    </p:set>
                                    <p:animEffect transition="in" filter="fade">
                                      <p:cBhvr>
                                        <p:cTn id="42" dur="1000"/>
                                        <p:tgtEl>
                                          <p:spTgt spid="18126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1263"/>
                                        </p:tgtEl>
                                        <p:attrNameLst>
                                          <p:attrName>style.visibility</p:attrName>
                                        </p:attrNameLst>
                                      </p:cBhvr>
                                      <p:to>
                                        <p:strVal val="visible"/>
                                      </p:to>
                                    </p:set>
                                    <p:animEffect transition="in" filter="fade">
                                      <p:cBhvr>
                                        <p:cTn id="45" dur="1000"/>
                                        <p:tgtEl>
                                          <p:spTgt spid="18126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1266"/>
                                        </p:tgtEl>
                                        <p:attrNameLst>
                                          <p:attrName>style.visibility</p:attrName>
                                        </p:attrNameLst>
                                      </p:cBhvr>
                                      <p:to>
                                        <p:strVal val="visible"/>
                                      </p:to>
                                    </p:set>
                                    <p:animEffect transition="in" filter="fade">
                                      <p:cBhvr>
                                        <p:cTn id="48" dur="1000"/>
                                        <p:tgtEl>
                                          <p:spTgt spid="18126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1264"/>
                                        </p:tgtEl>
                                        <p:attrNameLst>
                                          <p:attrName>style.visibility</p:attrName>
                                        </p:attrNameLst>
                                      </p:cBhvr>
                                      <p:to>
                                        <p:strVal val="visible"/>
                                      </p:to>
                                    </p:set>
                                    <p:animEffect transition="in" filter="fade">
                                      <p:cBhvr>
                                        <p:cTn id="51" dur="1000"/>
                                        <p:tgtEl>
                                          <p:spTgt spid="181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5" grpId="0" animBg="1"/>
      <p:bldP spid="181256" grpId="0" animBg="1"/>
      <p:bldP spid="181257" grpId="0" animBg="1"/>
      <p:bldP spid="181258" grpId="0" animBg="1"/>
      <p:bldP spid="181259" grpId="0" animBg="1"/>
      <p:bldP spid="181260" grpId="0"/>
      <p:bldP spid="181261" grpId="0"/>
      <p:bldP spid="181263" grpId="0" animBg="1"/>
      <p:bldP spid="181264" grpId="0" animBg="1"/>
      <p:bldP spid="181265" grpId="0"/>
      <p:bldP spid="18126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95000"/>
          </a:schemeClr>
        </a:solidFill>
        <a:effectLst/>
      </p:bgPr>
    </p:bg>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5661025"/>
            <a:ext cx="9324975" cy="1439863"/>
          </a:xfrm>
          <a:prstGeom prst="rect">
            <a:avLst/>
          </a:prstGeom>
          <a:solidFill>
            <a:srgbClr val="FF6600"/>
          </a:solidFill>
          <a:ln w="9525">
            <a:noFill/>
            <a:miter lim="800000"/>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192517" name="Arc 5"/>
          <p:cNvSpPr>
            <a:spLocks/>
          </p:cNvSpPr>
          <p:nvPr/>
        </p:nvSpPr>
        <p:spPr bwMode="auto">
          <a:xfrm flipV="1">
            <a:off x="-109538" y="4938713"/>
            <a:ext cx="9491663" cy="2447925"/>
          </a:xfrm>
          <a:custGeom>
            <a:avLst/>
            <a:gdLst>
              <a:gd name="G0" fmla="+- 15734 0 0"/>
              <a:gd name="G1" fmla="+- 0 0 0"/>
              <a:gd name="G2" fmla="+- 21600 0 0"/>
              <a:gd name="T0" fmla="*/ 32828 w 32828"/>
              <a:gd name="T1" fmla="*/ 13204 h 21600"/>
              <a:gd name="T2" fmla="*/ 0 w 32828"/>
              <a:gd name="T3" fmla="*/ 14799 h 21600"/>
              <a:gd name="T4" fmla="*/ 15734 w 32828"/>
              <a:gd name="T5" fmla="*/ 0 h 21600"/>
            </a:gdLst>
            <a:ahLst/>
            <a:cxnLst>
              <a:cxn ang="0">
                <a:pos x="T0" y="T1"/>
              </a:cxn>
              <a:cxn ang="0">
                <a:pos x="T2" y="T3"/>
              </a:cxn>
              <a:cxn ang="0">
                <a:pos x="T4" y="T5"/>
              </a:cxn>
            </a:cxnLst>
            <a:rect l="0" t="0" r="r" b="b"/>
            <a:pathLst>
              <a:path w="32828" h="21600" fill="none" extrusionOk="0">
                <a:moveTo>
                  <a:pt x="32828" y="13204"/>
                </a:moveTo>
                <a:cubicBezTo>
                  <a:pt x="28738" y="18499"/>
                  <a:pt x="22424" y="21599"/>
                  <a:pt x="15734" y="21600"/>
                </a:cubicBezTo>
                <a:cubicBezTo>
                  <a:pt x="9775" y="21600"/>
                  <a:pt x="4082" y="19138"/>
                  <a:pt x="0" y="14798"/>
                </a:cubicBezTo>
              </a:path>
              <a:path w="32828" h="21600" stroke="0" extrusionOk="0">
                <a:moveTo>
                  <a:pt x="32828" y="13204"/>
                </a:moveTo>
                <a:cubicBezTo>
                  <a:pt x="28738" y="18499"/>
                  <a:pt x="22424" y="21599"/>
                  <a:pt x="15734" y="21600"/>
                </a:cubicBezTo>
                <a:cubicBezTo>
                  <a:pt x="9775" y="21600"/>
                  <a:pt x="4082" y="19138"/>
                  <a:pt x="0" y="14798"/>
                </a:cubicBezTo>
                <a:lnTo>
                  <a:pt x="15734" y="0"/>
                </a:lnTo>
                <a:close/>
              </a:path>
            </a:pathLst>
          </a:custGeom>
          <a:solidFill>
            <a:srgbClr val="FF6600"/>
          </a:solidFill>
          <a:ln w="254000">
            <a:solidFill>
              <a:srgbClr val="993300"/>
            </a:solidFill>
            <a:round/>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192526" name="Arc 14"/>
          <p:cNvSpPr>
            <a:spLocks/>
          </p:cNvSpPr>
          <p:nvPr/>
        </p:nvSpPr>
        <p:spPr bwMode="auto">
          <a:xfrm flipV="1">
            <a:off x="2771775" y="5013325"/>
            <a:ext cx="1766888" cy="2447925"/>
          </a:xfrm>
          <a:custGeom>
            <a:avLst/>
            <a:gdLst>
              <a:gd name="G0" fmla="+- 3057 0 0"/>
              <a:gd name="G1" fmla="+- 0 0 0"/>
              <a:gd name="G2" fmla="+- 21600 0 0"/>
              <a:gd name="T0" fmla="*/ 12862 w 12862"/>
              <a:gd name="T1" fmla="*/ 19246 h 21600"/>
              <a:gd name="T2" fmla="*/ 0 w 12862"/>
              <a:gd name="T3" fmla="*/ 21383 h 21600"/>
              <a:gd name="T4" fmla="*/ 3057 w 12862"/>
              <a:gd name="T5" fmla="*/ 0 h 21600"/>
            </a:gdLst>
            <a:ahLst/>
            <a:cxnLst>
              <a:cxn ang="0">
                <a:pos x="T0" y="T1"/>
              </a:cxn>
              <a:cxn ang="0">
                <a:pos x="T2" y="T3"/>
              </a:cxn>
              <a:cxn ang="0">
                <a:pos x="T4" y="T5"/>
              </a:cxn>
            </a:cxnLst>
            <a:rect l="0" t="0" r="r" b="b"/>
            <a:pathLst>
              <a:path w="12862" h="21600" fill="none" extrusionOk="0">
                <a:moveTo>
                  <a:pt x="12862" y="19246"/>
                </a:moveTo>
                <a:cubicBezTo>
                  <a:pt x="9825" y="20793"/>
                  <a:pt x="6465" y="21599"/>
                  <a:pt x="3057" y="21600"/>
                </a:cubicBezTo>
                <a:cubicBezTo>
                  <a:pt x="2034" y="21600"/>
                  <a:pt x="1012" y="21527"/>
                  <a:pt x="0" y="21382"/>
                </a:cubicBezTo>
              </a:path>
              <a:path w="12862" h="21600" stroke="0" extrusionOk="0">
                <a:moveTo>
                  <a:pt x="12862" y="19246"/>
                </a:moveTo>
                <a:cubicBezTo>
                  <a:pt x="9825" y="20793"/>
                  <a:pt x="6465" y="21599"/>
                  <a:pt x="3057" y="21600"/>
                </a:cubicBezTo>
                <a:cubicBezTo>
                  <a:pt x="2034" y="21600"/>
                  <a:pt x="1012" y="21527"/>
                  <a:pt x="0" y="21382"/>
                </a:cubicBezTo>
                <a:lnTo>
                  <a:pt x="3057" y="0"/>
                </a:lnTo>
                <a:close/>
              </a:path>
            </a:pathLst>
          </a:custGeom>
          <a:noFill/>
          <a:ln w="254000">
            <a:solidFill>
              <a:srgbClr val="993300"/>
            </a:solidFill>
            <a:round/>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192527" name="Arc 15"/>
          <p:cNvSpPr>
            <a:spLocks/>
          </p:cNvSpPr>
          <p:nvPr/>
        </p:nvSpPr>
        <p:spPr bwMode="auto">
          <a:xfrm flipV="1">
            <a:off x="3132138" y="5229225"/>
            <a:ext cx="1801812" cy="2217738"/>
          </a:xfrm>
          <a:custGeom>
            <a:avLst/>
            <a:gdLst>
              <a:gd name="G0" fmla="+- 0 0 0"/>
              <a:gd name="G1" fmla="+- 0 0 0"/>
              <a:gd name="G2" fmla="+- 21600 0 0"/>
              <a:gd name="T0" fmla="*/ 13122 w 13122"/>
              <a:gd name="T1" fmla="*/ 17158 h 19563"/>
              <a:gd name="T2" fmla="*/ 9156 w 13122"/>
              <a:gd name="T3" fmla="*/ 19563 h 19563"/>
              <a:gd name="T4" fmla="*/ 0 w 13122"/>
              <a:gd name="T5" fmla="*/ 0 h 19563"/>
            </a:gdLst>
            <a:ahLst/>
            <a:cxnLst>
              <a:cxn ang="0">
                <a:pos x="T0" y="T1"/>
              </a:cxn>
              <a:cxn ang="0">
                <a:pos x="T2" y="T3"/>
              </a:cxn>
              <a:cxn ang="0">
                <a:pos x="T4" y="T5"/>
              </a:cxn>
            </a:cxnLst>
            <a:rect l="0" t="0" r="r" b="b"/>
            <a:pathLst>
              <a:path w="13122" h="19563" fill="none" extrusionOk="0">
                <a:moveTo>
                  <a:pt x="13121" y="17157"/>
                </a:moveTo>
                <a:cubicBezTo>
                  <a:pt x="11890" y="18099"/>
                  <a:pt x="10560" y="18906"/>
                  <a:pt x="9156" y="19563"/>
                </a:cubicBezTo>
              </a:path>
              <a:path w="13122" h="19563" stroke="0" extrusionOk="0">
                <a:moveTo>
                  <a:pt x="13121" y="17157"/>
                </a:moveTo>
                <a:cubicBezTo>
                  <a:pt x="11890" y="18099"/>
                  <a:pt x="10560" y="18906"/>
                  <a:pt x="9156" y="19563"/>
                </a:cubicBezTo>
                <a:lnTo>
                  <a:pt x="0" y="0"/>
                </a:lnTo>
                <a:close/>
              </a:path>
            </a:pathLst>
          </a:custGeom>
          <a:noFill/>
          <a:ln w="254000">
            <a:solidFill>
              <a:srgbClr val="993300"/>
            </a:solidFill>
            <a:round/>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192528" name="Arc 16"/>
          <p:cNvSpPr>
            <a:spLocks/>
          </p:cNvSpPr>
          <p:nvPr/>
        </p:nvSpPr>
        <p:spPr bwMode="auto">
          <a:xfrm flipV="1">
            <a:off x="3276600" y="5484813"/>
            <a:ext cx="2343150" cy="2060575"/>
          </a:xfrm>
          <a:custGeom>
            <a:avLst/>
            <a:gdLst>
              <a:gd name="G0" fmla="+- 0 0 0"/>
              <a:gd name="G1" fmla="+- 0 0 0"/>
              <a:gd name="G2" fmla="+- 21600 0 0"/>
              <a:gd name="T0" fmla="*/ 17066 w 17066"/>
              <a:gd name="T1" fmla="*/ 13240 h 18185"/>
              <a:gd name="T2" fmla="*/ 11657 w 17066"/>
              <a:gd name="T3" fmla="*/ 18185 h 18185"/>
              <a:gd name="T4" fmla="*/ 0 w 17066"/>
              <a:gd name="T5" fmla="*/ 0 h 18185"/>
            </a:gdLst>
            <a:ahLst/>
            <a:cxnLst>
              <a:cxn ang="0">
                <a:pos x="T0" y="T1"/>
              </a:cxn>
              <a:cxn ang="0">
                <a:pos x="T2" y="T3"/>
              </a:cxn>
              <a:cxn ang="0">
                <a:pos x="T4" y="T5"/>
              </a:cxn>
            </a:cxnLst>
            <a:rect l="0" t="0" r="r" b="b"/>
            <a:pathLst>
              <a:path w="17066" h="18185" fill="none" extrusionOk="0">
                <a:moveTo>
                  <a:pt x="17066" y="13240"/>
                </a:moveTo>
                <a:cubicBezTo>
                  <a:pt x="15557" y="15184"/>
                  <a:pt x="13728" y="16856"/>
                  <a:pt x="11656" y="18184"/>
                </a:cubicBezTo>
              </a:path>
              <a:path w="17066" h="18185" stroke="0" extrusionOk="0">
                <a:moveTo>
                  <a:pt x="17066" y="13240"/>
                </a:moveTo>
                <a:cubicBezTo>
                  <a:pt x="15557" y="15184"/>
                  <a:pt x="13728" y="16856"/>
                  <a:pt x="11656" y="18184"/>
                </a:cubicBezTo>
                <a:lnTo>
                  <a:pt x="0" y="0"/>
                </a:lnTo>
                <a:close/>
              </a:path>
            </a:pathLst>
          </a:custGeom>
          <a:noFill/>
          <a:ln w="254000">
            <a:solidFill>
              <a:srgbClr val="993300"/>
            </a:solidFill>
            <a:round/>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192529" name="Arc 17"/>
          <p:cNvSpPr>
            <a:spLocks/>
          </p:cNvSpPr>
          <p:nvPr/>
        </p:nvSpPr>
        <p:spPr bwMode="auto">
          <a:xfrm flipV="1">
            <a:off x="2987675" y="5300663"/>
            <a:ext cx="2376488" cy="2262187"/>
          </a:xfrm>
          <a:custGeom>
            <a:avLst/>
            <a:gdLst>
              <a:gd name="G0" fmla="+- 0 0 0"/>
              <a:gd name="G1" fmla="+- 0 0 0"/>
              <a:gd name="G2" fmla="+- 21600 0 0"/>
              <a:gd name="T0" fmla="*/ 15698 w 15698"/>
              <a:gd name="T1" fmla="*/ 14836 h 18937"/>
              <a:gd name="T2" fmla="*/ 10390 w 15698"/>
              <a:gd name="T3" fmla="*/ 18937 h 18937"/>
              <a:gd name="T4" fmla="*/ 0 w 15698"/>
              <a:gd name="T5" fmla="*/ 0 h 18937"/>
            </a:gdLst>
            <a:ahLst/>
            <a:cxnLst>
              <a:cxn ang="0">
                <a:pos x="T0" y="T1"/>
              </a:cxn>
              <a:cxn ang="0">
                <a:pos x="T2" y="T3"/>
              </a:cxn>
              <a:cxn ang="0">
                <a:pos x="T4" y="T5"/>
              </a:cxn>
            </a:cxnLst>
            <a:rect l="0" t="0" r="r" b="b"/>
            <a:pathLst>
              <a:path w="15698" h="18937" fill="none" extrusionOk="0">
                <a:moveTo>
                  <a:pt x="15698" y="14836"/>
                </a:moveTo>
                <a:cubicBezTo>
                  <a:pt x="14153" y="16471"/>
                  <a:pt x="12362" y="17854"/>
                  <a:pt x="10389" y="18936"/>
                </a:cubicBezTo>
              </a:path>
              <a:path w="15698" h="18937" stroke="0" extrusionOk="0">
                <a:moveTo>
                  <a:pt x="15698" y="14836"/>
                </a:moveTo>
                <a:cubicBezTo>
                  <a:pt x="14153" y="16471"/>
                  <a:pt x="12362" y="17854"/>
                  <a:pt x="10389" y="18936"/>
                </a:cubicBezTo>
                <a:lnTo>
                  <a:pt x="0" y="0"/>
                </a:lnTo>
                <a:close/>
              </a:path>
            </a:pathLst>
          </a:custGeom>
          <a:noFill/>
          <a:ln w="57150">
            <a:solidFill>
              <a:srgbClr val="FFFF00"/>
            </a:solidFill>
            <a:round/>
            <a:headEnd type="triangle" w="med" len="me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192530" name="AutoShape 18"/>
          <p:cNvSpPr>
            <a:spLocks noChangeArrowheads="1"/>
          </p:cNvSpPr>
          <p:nvPr/>
        </p:nvSpPr>
        <p:spPr bwMode="auto">
          <a:xfrm>
            <a:off x="3779912" y="4725144"/>
            <a:ext cx="719138" cy="143718"/>
          </a:xfrm>
          <a:prstGeom prst="triangle">
            <a:avLst>
              <a:gd name="adj" fmla="val 50000"/>
            </a:avLst>
          </a:prstGeom>
          <a:solidFill>
            <a:srgbClr val="993300"/>
          </a:solidFill>
          <a:ln w="9525">
            <a:noFill/>
            <a:miter lim="800000"/>
            <a:headEnd/>
            <a:tailEnd/>
          </a:ln>
          <a:effectLst/>
        </p:spPr>
        <p:txBody>
          <a:bodyPr wrap="none" anchor="ctr"/>
          <a:lstStyle/>
          <a:p>
            <a:pPr fontAlgn="base">
              <a:spcBef>
                <a:spcPct val="0"/>
              </a:spcBef>
              <a:spcAft>
                <a:spcPct val="0"/>
              </a:spcAft>
            </a:pPr>
            <a:endParaRPr lang="ja-JP" altLang="en-US" sz="2400">
              <a:solidFill>
                <a:srgbClr val="000000"/>
              </a:solidFill>
            </a:endParaRPr>
          </a:p>
        </p:txBody>
      </p:sp>
      <p:sp>
        <p:nvSpPr>
          <p:cNvPr id="192531" name="Text Box 19"/>
          <p:cNvSpPr txBox="1">
            <a:spLocks noChangeArrowheads="1"/>
          </p:cNvSpPr>
          <p:nvPr/>
        </p:nvSpPr>
        <p:spPr bwMode="auto">
          <a:xfrm>
            <a:off x="899592" y="4221088"/>
            <a:ext cx="5447325" cy="46166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400" dirty="0" smtClean="0">
                <a:solidFill>
                  <a:srgbClr val="FF0000"/>
                </a:solidFill>
                <a:latin typeface="Comic Sans MS" pitchFamily="66" charset="0"/>
                <a:ea typeface="HG正楷書体" pitchFamily="65" charset="-128"/>
              </a:rPr>
              <a:t>Uplift due to horizontal convergence</a:t>
            </a:r>
            <a:endParaRPr lang="ja-JP" altLang="en-US" sz="2400" dirty="0">
              <a:solidFill>
                <a:srgbClr val="FF0000"/>
              </a:solidFill>
              <a:latin typeface="Comic Sans MS" pitchFamily="66" charset="0"/>
              <a:ea typeface="HG正楷書体" pitchFamily="65" charset="-128"/>
            </a:endParaRPr>
          </a:p>
        </p:txBody>
      </p:sp>
      <p:sp>
        <p:nvSpPr>
          <p:cNvPr id="192533" name="Text Box 21"/>
          <p:cNvSpPr txBox="1">
            <a:spLocks noChangeArrowheads="1"/>
          </p:cNvSpPr>
          <p:nvPr/>
        </p:nvSpPr>
        <p:spPr bwMode="auto">
          <a:xfrm>
            <a:off x="971600" y="260648"/>
            <a:ext cx="7365502" cy="1261884"/>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altLang="ja-JP" sz="2800" dirty="0" smtClean="0">
                <a:solidFill>
                  <a:srgbClr val="0070C0"/>
                </a:solidFill>
                <a:latin typeface="Comic Sans MS" pitchFamily="66" charset="0"/>
                <a:ea typeface="HG正楷書体" pitchFamily="65" charset="-128"/>
              </a:rPr>
              <a:t>Interplate thrust earthquake causes both gravity </a:t>
            </a:r>
            <a:r>
              <a:rPr lang="en-US" altLang="ja-JP" sz="2800" u="sng" dirty="0" smtClean="0">
                <a:solidFill>
                  <a:srgbClr val="0070C0"/>
                </a:solidFill>
                <a:latin typeface="Comic Sans MS" pitchFamily="66" charset="0"/>
                <a:ea typeface="HG正楷書体" pitchFamily="65" charset="-128"/>
              </a:rPr>
              <a:t>increase</a:t>
            </a:r>
            <a:r>
              <a:rPr lang="en-US" altLang="ja-JP" sz="2800" dirty="0" smtClean="0">
                <a:solidFill>
                  <a:srgbClr val="0070C0"/>
                </a:solidFill>
                <a:latin typeface="Comic Sans MS" pitchFamily="66" charset="0"/>
                <a:ea typeface="HG正楷書体" pitchFamily="65" charset="-128"/>
              </a:rPr>
              <a:t> and </a:t>
            </a:r>
            <a:r>
              <a:rPr lang="en-US" altLang="ja-JP" sz="2800" u="sng" dirty="0" smtClean="0">
                <a:solidFill>
                  <a:srgbClr val="0070C0"/>
                </a:solidFill>
                <a:latin typeface="Comic Sans MS" pitchFamily="66" charset="0"/>
                <a:ea typeface="HG正楷書体" pitchFamily="65" charset="-128"/>
              </a:rPr>
              <a:t>decrease</a:t>
            </a:r>
          </a:p>
          <a:p>
            <a:pPr algn="ctr" fontAlgn="base">
              <a:spcBef>
                <a:spcPct val="0"/>
              </a:spcBef>
              <a:spcAft>
                <a:spcPct val="0"/>
              </a:spcAft>
            </a:pPr>
            <a:r>
              <a:rPr lang="en-US" altLang="ja-JP" sz="2000" dirty="0" smtClean="0">
                <a:solidFill>
                  <a:srgbClr val="0070C0"/>
                </a:solidFill>
                <a:latin typeface="Comic Sans MS" pitchFamily="66" charset="0"/>
                <a:ea typeface="HG正楷書体" pitchFamily="65" charset="-128"/>
              </a:rPr>
              <a:t>                 </a:t>
            </a:r>
            <a:r>
              <a:rPr lang="en-US" altLang="ja-JP" sz="2000" dirty="0" smtClean="0">
                <a:solidFill>
                  <a:schemeClr val="accent6">
                    <a:lumMod val="75000"/>
                  </a:schemeClr>
                </a:solidFill>
                <a:latin typeface="Comic Sans MS" pitchFamily="66" charset="0"/>
                <a:ea typeface="HG正楷書体" pitchFamily="65" charset="-128"/>
              </a:rPr>
              <a:t>(short wavelength)     (long wavelength)</a:t>
            </a:r>
            <a:endParaRPr lang="en-US" altLang="ja-JP" sz="2000" dirty="0">
              <a:solidFill>
                <a:schemeClr val="accent6">
                  <a:lumMod val="75000"/>
                </a:schemeClr>
              </a:solidFill>
              <a:latin typeface="Comic Sans MS" pitchFamily="66" charset="0"/>
              <a:ea typeface="HG正楷書体" pitchFamily="65" charset="-128"/>
            </a:endParaRPr>
          </a:p>
        </p:txBody>
      </p:sp>
      <p:sp>
        <p:nvSpPr>
          <p:cNvPr id="192515" name="Text Box 3"/>
          <p:cNvSpPr txBox="1">
            <a:spLocks noChangeArrowheads="1"/>
          </p:cNvSpPr>
          <p:nvPr/>
        </p:nvSpPr>
        <p:spPr bwMode="auto">
          <a:xfrm>
            <a:off x="4932040" y="6003285"/>
            <a:ext cx="3744416" cy="954107"/>
          </a:xfrm>
          <a:prstGeom prst="rect">
            <a:avLst/>
          </a:prstGeom>
          <a:noFill/>
          <a:ln w="9525">
            <a:noFill/>
            <a:miter lim="800000"/>
            <a:headEnd/>
            <a:tailEnd/>
          </a:ln>
          <a:effectLst>
            <a:outerShdw blurRad="12700" dist="12700" dir="2700000" algn="tl" rotWithShape="0">
              <a:prstClr val="black">
                <a:alpha val="50000"/>
              </a:prstClr>
            </a:outerShdw>
          </a:effectLst>
        </p:spPr>
        <p:txBody>
          <a:bodyPr wrap="square">
            <a:spAutoFit/>
          </a:bodyPr>
          <a:lstStyle/>
          <a:p>
            <a:pPr algn="ctr" fontAlgn="base">
              <a:spcBef>
                <a:spcPct val="0"/>
              </a:spcBef>
              <a:spcAft>
                <a:spcPct val="0"/>
              </a:spcAft>
            </a:pPr>
            <a:r>
              <a:rPr lang="en-US" altLang="ja-JP" sz="2800" dirty="0" smtClean="0">
                <a:solidFill>
                  <a:srgbClr val="996633"/>
                </a:solidFill>
                <a:effectLst>
                  <a:outerShdw blurRad="38100" dist="38100" dir="2700000" algn="tl">
                    <a:srgbClr val="000000">
                      <a:alpha val="43137"/>
                    </a:srgbClr>
                  </a:outerShdw>
                </a:effectLst>
                <a:latin typeface="Comic Sans MS" pitchFamily="66" charset="0"/>
                <a:ea typeface="HGP正楷書体" pitchFamily="66" charset="-128"/>
              </a:rPr>
              <a:t>Downward movement of lithosphere</a:t>
            </a:r>
            <a:endParaRPr lang="ja-JP" altLang="en-US" sz="2800" dirty="0">
              <a:solidFill>
                <a:srgbClr val="996633"/>
              </a:solidFill>
              <a:effectLst>
                <a:outerShdw blurRad="38100" dist="38100" dir="2700000" algn="tl">
                  <a:srgbClr val="000000">
                    <a:alpha val="43137"/>
                  </a:srgbClr>
                </a:outerShdw>
              </a:effectLst>
              <a:latin typeface="Comic Sans MS" pitchFamily="66" charset="0"/>
              <a:ea typeface="HGP正楷書体" pitchFamily="66" charset="-128"/>
            </a:endParaRPr>
          </a:p>
        </p:txBody>
      </p:sp>
      <p:sp>
        <p:nvSpPr>
          <p:cNvPr id="192516" name="Text Box 4"/>
          <p:cNvSpPr txBox="1">
            <a:spLocks noChangeArrowheads="1"/>
          </p:cNvSpPr>
          <p:nvPr/>
        </p:nvSpPr>
        <p:spPr bwMode="auto">
          <a:xfrm rot="825949">
            <a:off x="6939701" y="5119315"/>
            <a:ext cx="1545616" cy="40011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dirty="0" smtClean="0">
                <a:solidFill>
                  <a:srgbClr val="FFFFCC"/>
                </a:solidFill>
                <a:latin typeface="Comic Sans MS" pitchFamily="66" charset="0"/>
                <a:ea typeface="HGP正楷書体" pitchFamily="66" charset="-128"/>
              </a:rPr>
              <a:t>lithosphere</a:t>
            </a:r>
            <a:endParaRPr lang="ja-JP" altLang="en-US" sz="2000" dirty="0">
              <a:solidFill>
                <a:srgbClr val="FFFFCC"/>
              </a:solidFill>
              <a:latin typeface="Comic Sans MS" pitchFamily="66" charset="0"/>
              <a:ea typeface="HGP正楷書体" pitchFamily="66" charset="-128"/>
            </a:endParaRPr>
          </a:p>
        </p:txBody>
      </p:sp>
      <p:sp>
        <p:nvSpPr>
          <p:cNvPr id="13" name="Arc 14"/>
          <p:cNvSpPr>
            <a:spLocks/>
          </p:cNvSpPr>
          <p:nvPr/>
        </p:nvSpPr>
        <p:spPr bwMode="auto">
          <a:xfrm flipV="1">
            <a:off x="2771800" y="4869160"/>
            <a:ext cx="1766888" cy="2447925"/>
          </a:xfrm>
          <a:custGeom>
            <a:avLst/>
            <a:gdLst>
              <a:gd name="G0" fmla="+- 3057 0 0"/>
              <a:gd name="G1" fmla="+- 0 0 0"/>
              <a:gd name="G2" fmla="+- 21600 0 0"/>
              <a:gd name="T0" fmla="*/ 12862 w 12862"/>
              <a:gd name="T1" fmla="*/ 19246 h 21600"/>
              <a:gd name="T2" fmla="*/ 0 w 12862"/>
              <a:gd name="T3" fmla="*/ 21383 h 21600"/>
              <a:gd name="T4" fmla="*/ 3057 w 12862"/>
              <a:gd name="T5" fmla="*/ 0 h 21600"/>
            </a:gdLst>
            <a:ahLst/>
            <a:cxnLst>
              <a:cxn ang="0">
                <a:pos x="T0" y="T1"/>
              </a:cxn>
              <a:cxn ang="0">
                <a:pos x="T2" y="T3"/>
              </a:cxn>
              <a:cxn ang="0">
                <a:pos x="T4" y="T5"/>
              </a:cxn>
            </a:cxnLst>
            <a:rect l="0" t="0" r="r" b="b"/>
            <a:pathLst>
              <a:path w="12862" h="21600" fill="none" extrusionOk="0">
                <a:moveTo>
                  <a:pt x="12862" y="19246"/>
                </a:moveTo>
                <a:cubicBezTo>
                  <a:pt x="9825" y="20793"/>
                  <a:pt x="6465" y="21599"/>
                  <a:pt x="3057" y="21600"/>
                </a:cubicBezTo>
                <a:cubicBezTo>
                  <a:pt x="2034" y="21600"/>
                  <a:pt x="1012" y="21527"/>
                  <a:pt x="0" y="21382"/>
                </a:cubicBezTo>
              </a:path>
              <a:path w="12862" h="21600" stroke="0" extrusionOk="0">
                <a:moveTo>
                  <a:pt x="12862" y="19246"/>
                </a:moveTo>
                <a:cubicBezTo>
                  <a:pt x="9825" y="20793"/>
                  <a:pt x="6465" y="21599"/>
                  <a:pt x="3057" y="21600"/>
                </a:cubicBezTo>
                <a:cubicBezTo>
                  <a:pt x="2034" y="21600"/>
                  <a:pt x="1012" y="21527"/>
                  <a:pt x="0" y="21382"/>
                </a:cubicBezTo>
                <a:lnTo>
                  <a:pt x="3057" y="0"/>
                </a:lnTo>
                <a:close/>
              </a:path>
            </a:pathLst>
          </a:custGeom>
          <a:noFill/>
          <a:ln w="9525">
            <a:solidFill>
              <a:schemeClr val="tx1"/>
            </a:solidFill>
            <a:round/>
            <a:headEnd/>
            <a:tailEnd/>
          </a:ln>
          <a:effectLst/>
        </p:spPr>
        <p:txBody>
          <a:bodyPr wrap="none" anchor="ctr"/>
          <a:lstStyle/>
          <a:p>
            <a:pPr fontAlgn="base">
              <a:spcBef>
                <a:spcPct val="0"/>
              </a:spcBef>
              <a:spcAft>
                <a:spcPct val="0"/>
              </a:spcAft>
            </a:pPr>
            <a:endParaRPr lang="ja-JP" altLang="en-US" sz="2400">
              <a:solidFill>
                <a:srgbClr val="000000"/>
              </a:solidFill>
            </a:endParaRPr>
          </a:p>
        </p:txBody>
      </p:sp>
      <p:cxnSp>
        <p:nvCxnSpPr>
          <p:cNvPr id="22" name="直線矢印コネクタ 21"/>
          <p:cNvCxnSpPr/>
          <p:nvPr/>
        </p:nvCxnSpPr>
        <p:spPr>
          <a:xfrm rot="5400000" flipH="1" flipV="1">
            <a:off x="3707903" y="4005064"/>
            <a:ext cx="504056" cy="720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rot="16200000" flipV="1">
            <a:off x="4139952" y="4221088"/>
            <a:ext cx="2160240" cy="1584176"/>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フリーフォーム 22"/>
          <p:cNvSpPr/>
          <p:nvPr/>
        </p:nvSpPr>
        <p:spPr>
          <a:xfrm>
            <a:off x="-188119" y="3634928"/>
            <a:ext cx="9844088" cy="2868265"/>
          </a:xfrm>
          <a:custGeom>
            <a:avLst/>
            <a:gdLst>
              <a:gd name="connsiteX0" fmla="*/ 188119 w 9844088"/>
              <a:gd name="connsiteY0" fmla="*/ 2471737 h 2888456"/>
              <a:gd name="connsiteX1" fmla="*/ 159544 w 9844088"/>
              <a:gd name="connsiteY1" fmla="*/ 1128712 h 2888456"/>
              <a:gd name="connsiteX2" fmla="*/ 259557 w 9844088"/>
              <a:gd name="connsiteY2" fmla="*/ 857250 h 2888456"/>
              <a:gd name="connsiteX3" fmla="*/ 1645444 w 9844088"/>
              <a:gd name="connsiteY3" fmla="*/ 385762 h 2888456"/>
              <a:gd name="connsiteX4" fmla="*/ 3102769 w 9844088"/>
              <a:gd name="connsiteY4" fmla="*/ 114300 h 2888456"/>
              <a:gd name="connsiteX5" fmla="*/ 4088607 w 9844088"/>
              <a:gd name="connsiteY5" fmla="*/ 242887 h 2888456"/>
              <a:gd name="connsiteX6" fmla="*/ 4217194 w 9844088"/>
              <a:gd name="connsiteY6" fmla="*/ 57150 h 2888456"/>
              <a:gd name="connsiteX7" fmla="*/ 4388644 w 9844088"/>
              <a:gd name="connsiteY7" fmla="*/ 185737 h 2888456"/>
              <a:gd name="connsiteX8" fmla="*/ 5003007 w 9844088"/>
              <a:gd name="connsiteY8" fmla="*/ 0 h 2888456"/>
              <a:gd name="connsiteX9" fmla="*/ 6631782 w 9844088"/>
              <a:gd name="connsiteY9" fmla="*/ 185737 h 2888456"/>
              <a:gd name="connsiteX10" fmla="*/ 8203407 w 9844088"/>
              <a:gd name="connsiteY10" fmla="*/ 542925 h 2888456"/>
              <a:gd name="connsiteX11" fmla="*/ 9389269 w 9844088"/>
              <a:gd name="connsiteY11" fmla="*/ 885825 h 2888456"/>
              <a:gd name="connsiteX12" fmla="*/ 9517857 w 9844088"/>
              <a:gd name="connsiteY12" fmla="*/ 1042987 h 2888456"/>
              <a:gd name="connsiteX13" fmla="*/ 9517857 w 9844088"/>
              <a:gd name="connsiteY13" fmla="*/ 2600325 h 2888456"/>
              <a:gd name="connsiteX14" fmla="*/ 9403557 w 9844088"/>
              <a:gd name="connsiteY14" fmla="*/ 2771775 h 2888456"/>
              <a:gd name="connsiteX15" fmla="*/ 6874669 w 9844088"/>
              <a:gd name="connsiteY15" fmla="*/ 2171700 h 2888456"/>
              <a:gd name="connsiteX16" fmla="*/ 3888582 w 9844088"/>
              <a:gd name="connsiteY16" fmla="*/ 2071687 h 2888456"/>
              <a:gd name="connsiteX17" fmla="*/ 1473994 w 9844088"/>
              <a:gd name="connsiteY17" fmla="*/ 2486025 h 2888456"/>
              <a:gd name="connsiteX18" fmla="*/ 216694 w 9844088"/>
              <a:gd name="connsiteY18" fmla="*/ 2743200 h 2888456"/>
              <a:gd name="connsiteX19" fmla="*/ 173831 w 9844088"/>
              <a:gd name="connsiteY19" fmla="*/ 2671762 h 2888456"/>
              <a:gd name="connsiteX20" fmla="*/ 188119 w 9844088"/>
              <a:gd name="connsiteY20" fmla="*/ 2471737 h 2888456"/>
              <a:gd name="connsiteX0" fmla="*/ 188119 w 9844088"/>
              <a:gd name="connsiteY0" fmla="*/ 2471737 h 2888456"/>
              <a:gd name="connsiteX1" fmla="*/ 159544 w 9844088"/>
              <a:gd name="connsiteY1" fmla="*/ 1128712 h 2888456"/>
              <a:gd name="connsiteX2" fmla="*/ 259557 w 9844088"/>
              <a:gd name="connsiteY2" fmla="*/ 857250 h 2888456"/>
              <a:gd name="connsiteX3" fmla="*/ 1645444 w 9844088"/>
              <a:gd name="connsiteY3" fmla="*/ 385762 h 2888456"/>
              <a:gd name="connsiteX4" fmla="*/ 3102769 w 9844088"/>
              <a:gd name="connsiteY4" fmla="*/ 114300 h 2888456"/>
              <a:gd name="connsiteX5" fmla="*/ 3968031 w 9844088"/>
              <a:gd name="connsiteY5" fmla="*/ 246310 h 2888456"/>
              <a:gd name="connsiteX6" fmla="*/ 4217194 w 9844088"/>
              <a:gd name="connsiteY6" fmla="*/ 57150 h 2888456"/>
              <a:gd name="connsiteX7" fmla="*/ 4388644 w 9844088"/>
              <a:gd name="connsiteY7" fmla="*/ 185737 h 2888456"/>
              <a:gd name="connsiteX8" fmla="*/ 5003007 w 9844088"/>
              <a:gd name="connsiteY8" fmla="*/ 0 h 2888456"/>
              <a:gd name="connsiteX9" fmla="*/ 6631782 w 9844088"/>
              <a:gd name="connsiteY9" fmla="*/ 185737 h 2888456"/>
              <a:gd name="connsiteX10" fmla="*/ 8203407 w 9844088"/>
              <a:gd name="connsiteY10" fmla="*/ 542925 h 2888456"/>
              <a:gd name="connsiteX11" fmla="*/ 9389269 w 9844088"/>
              <a:gd name="connsiteY11" fmla="*/ 885825 h 2888456"/>
              <a:gd name="connsiteX12" fmla="*/ 9517857 w 9844088"/>
              <a:gd name="connsiteY12" fmla="*/ 1042987 h 2888456"/>
              <a:gd name="connsiteX13" fmla="*/ 9517857 w 9844088"/>
              <a:gd name="connsiteY13" fmla="*/ 2600325 h 2888456"/>
              <a:gd name="connsiteX14" fmla="*/ 9403557 w 9844088"/>
              <a:gd name="connsiteY14" fmla="*/ 2771775 h 2888456"/>
              <a:gd name="connsiteX15" fmla="*/ 6874669 w 9844088"/>
              <a:gd name="connsiteY15" fmla="*/ 2171700 h 2888456"/>
              <a:gd name="connsiteX16" fmla="*/ 3888582 w 9844088"/>
              <a:gd name="connsiteY16" fmla="*/ 2071687 h 2888456"/>
              <a:gd name="connsiteX17" fmla="*/ 1473994 w 9844088"/>
              <a:gd name="connsiteY17" fmla="*/ 2486025 h 2888456"/>
              <a:gd name="connsiteX18" fmla="*/ 216694 w 9844088"/>
              <a:gd name="connsiteY18" fmla="*/ 2743200 h 2888456"/>
              <a:gd name="connsiteX19" fmla="*/ 173831 w 9844088"/>
              <a:gd name="connsiteY19" fmla="*/ 2671762 h 2888456"/>
              <a:gd name="connsiteX20" fmla="*/ 188119 w 9844088"/>
              <a:gd name="connsiteY20" fmla="*/ 2471737 h 2888456"/>
              <a:gd name="connsiteX0" fmla="*/ 188119 w 9844088"/>
              <a:gd name="connsiteY0" fmla="*/ 2471737 h 2888456"/>
              <a:gd name="connsiteX1" fmla="*/ 159544 w 9844088"/>
              <a:gd name="connsiteY1" fmla="*/ 1128712 h 2888456"/>
              <a:gd name="connsiteX2" fmla="*/ 259557 w 9844088"/>
              <a:gd name="connsiteY2" fmla="*/ 857250 h 2888456"/>
              <a:gd name="connsiteX3" fmla="*/ 1645444 w 9844088"/>
              <a:gd name="connsiteY3" fmla="*/ 385762 h 2888456"/>
              <a:gd name="connsiteX4" fmla="*/ 3102769 w 9844088"/>
              <a:gd name="connsiteY4" fmla="*/ 114300 h 2888456"/>
              <a:gd name="connsiteX5" fmla="*/ 3968031 w 9844088"/>
              <a:gd name="connsiteY5" fmla="*/ 246310 h 2888456"/>
              <a:gd name="connsiteX6" fmla="*/ 4184055 w 9844088"/>
              <a:gd name="connsiteY6" fmla="*/ 30286 h 2888456"/>
              <a:gd name="connsiteX7" fmla="*/ 4388644 w 9844088"/>
              <a:gd name="connsiteY7" fmla="*/ 185737 h 2888456"/>
              <a:gd name="connsiteX8" fmla="*/ 5003007 w 9844088"/>
              <a:gd name="connsiteY8" fmla="*/ 0 h 2888456"/>
              <a:gd name="connsiteX9" fmla="*/ 6631782 w 9844088"/>
              <a:gd name="connsiteY9" fmla="*/ 185737 h 2888456"/>
              <a:gd name="connsiteX10" fmla="*/ 8203407 w 9844088"/>
              <a:gd name="connsiteY10" fmla="*/ 542925 h 2888456"/>
              <a:gd name="connsiteX11" fmla="*/ 9389269 w 9844088"/>
              <a:gd name="connsiteY11" fmla="*/ 885825 h 2888456"/>
              <a:gd name="connsiteX12" fmla="*/ 9517857 w 9844088"/>
              <a:gd name="connsiteY12" fmla="*/ 1042987 h 2888456"/>
              <a:gd name="connsiteX13" fmla="*/ 9517857 w 9844088"/>
              <a:gd name="connsiteY13" fmla="*/ 2600325 h 2888456"/>
              <a:gd name="connsiteX14" fmla="*/ 9403557 w 9844088"/>
              <a:gd name="connsiteY14" fmla="*/ 2771775 h 2888456"/>
              <a:gd name="connsiteX15" fmla="*/ 6874669 w 9844088"/>
              <a:gd name="connsiteY15" fmla="*/ 2171700 h 2888456"/>
              <a:gd name="connsiteX16" fmla="*/ 3888582 w 9844088"/>
              <a:gd name="connsiteY16" fmla="*/ 2071687 h 2888456"/>
              <a:gd name="connsiteX17" fmla="*/ 1473994 w 9844088"/>
              <a:gd name="connsiteY17" fmla="*/ 2486025 h 2888456"/>
              <a:gd name="connsiteX18" fmla="*/ 216694 w 9844088"/>
              <a:gd name="connsiteY18" fmla="*/ 2743200 h 2888456"/>
              <a:gd name="connsiteX19" fmla="*/ 173831 w 9844088"/>
              <a:gd name="connsiteY19" fmla="*/ 2671762 h 2888456"/>
              <a:gd name="connsiteX20" fmla="*/ 188119 w 9844088"/>
              <a:gd name="connsiteY20" fmla="*/ 2471737 h 2888456"/>
              <a:gd name="connsiteX0" fmla="*/ 188119 w 9844088"/>
              <a:gd name="connsiteY0" fmla="*/ 2481832 h 2898551"/>
              <a:gd name="connsiteX1" fmla="*/ 159544 w 9844088"/>
              <a:gd name="connsiteY1" fmla="*/ 1138807 h 2898551"/>
              <a:gd name="connsiteX2" fmla="*/ 259557 w 9844088"/>
              <a:gd name="connsiteY2" fmla="*/ 867345 h 2898551"/>
              <a:gd name="connsiteX3" fmla="*/ 1645444 w 9844088"/>
              <a:gd name="connsiteY3" fmla="*/ 395857 h 2898551"/>
              <a:gd name="connsiteX4" fmla="*/ 3102769 w 9844088"/>
              <a:gd name="connsiteY4" fmla="*/ 124395 h 2898551"/>
              <a:gd name="connsiteX5" fmla="*/ 3968031 w 9844088"/>
              <a:gd name="connsiteY5" fmla="*/ 256405 h 2898551"/>
              <a:gd name="connsiteX6" fmla="*/ 4184055 w 9844088"/>
              <a:gd name="connsiteY6" fmla="*/ 40381 h 2898551"/>
              <a:gd name="connsiteX7" fmla="*/ 4400079 w 9844088"/>
              <a:gd name="connsiteY7" fmla="*/ 256405 h 2898551"/>
              <a:gd name="connsiteX8" fmla="*/ 5003007 w 9844088"/>
              <a:gd name="connsiteY8" fmla="*/ 10095 h 2898551"/>
              <a:gd name="connsiteX9" fmla="*/ 6631782 w 9844088"/>
              <a:gd name="connsiteY9" fmla="*/ 195832 h 2898551"/>
              <a:gd name="connsiteX10" fmla="*/ 8203407 w 9844088"/>
              <a:gd name="connsiteY10" fmla="*/ 553020 h 2898551"/>
              <a:gd name="connsiteX11" fmla="*/ 9389269 w 9844088"/>
              <a:gd name="connsiteY11" fmla="*/ 895920 h 2898551"/>
              <a:gd name="connsiteX12" fmla="*/ 9517857 w 9844088"/>
              <a:gd name="connsiteY12" fmla="*/ 1053082 h 2898551"/>
              <a:gd name="connsiteX13" fmla="*/ 9517857 w 9844088"/>
              <a:gd name="connsiteY13" fmla="*/ 2610420 h 2898551"/>
              <a:gd name="connsiteX14" fmla="*/ 9403557 w 9844088"/>
              <a:gd name="connsiteY14" fmla="*/ 2781870 h 2898551"/>
              <a:gd name="connsiteX15" fmla="*/ 6874669 w 9844088"/>
              <a:gd name="connsiteY15" fmla="*/ 2181795 h 2898551"/>
              <a:gd name="connsiteX16" fmla="*/ 3888582 w 9844088"/>
              <a:gd name="connsiteY16" fmla="*/ 2081782 h 2898551"/>
              <a:gd name="connsiteX17" fmla="*/ 1473994 w 9844088"/>
              <a:gd name="connsiteY17" fmla="*/ 2496120 h 2898551"/>
              <a:gd name="connsiteX18" fmla="*/ 216694 w 9844088"/>
              <a:gd name="connsiteY18" fmla="*/ 2753295 h 2898551"/>
              <a:gd name="connsiteX19" fmla="*/ 173831 w 9844088"/>
              <a:gd name="connsiteY19" fmla="*/ 2681857 h 2898551"/>
              <a:gd name="connsiteX20" fmla="*/ 188119 w 9844088"/>
              <a:gd name="connsiteY20" fmla="*/ 2481832 h 2898551"/>
              <a:gd name="connsiteX0" fmla="*/ 188119 w 9844088"/>
              <a:gd name="connsiteY0" fmla="*/ 2473643 h 2890362"/>
              <a:gd name="connsiteX1" fmla="*/ 159544 w 9844088"/>
              <a:gd name="connsiteY1" fmla="*/ 1130618 h 2890362"/>
              <a:gd name="connsiteX2" fmla="*/ 259557 w 9844088"/>
              <a:gd name="connsiteY2" fmla="*/ 859156 h 2890362"/>
              <a:gd name="connsiteX3" fmla="*/ 1645444 w 9844088"/>
              <a:gd name="connsiteY3" fmla="*/ 387668 h 2890362"/>
              <a:gd name="connsiteX4" fmla="*/ 3102769 w 9844088"/>
              <a:gd name="connsiteY4" fmla="*/ 116206 h 2890362"/>
              <a:gd name="connsiteX5" fmla="*/ 3968031 w 9844088"/>
              <a:gd name="connsiteY5" fmla="*/ 248216 h 2890362"/>
              <a:gd name="connsiteX6" fmla="*/ 4184055 w 9844088"/>
              <a:gd name="connsiteY6" fmla="*/ 32192 h 2890362"/>
              <a:gd name="connsiteX7" fmla="*/ 4400079 w 9844088"/>
              <a:gd name="connsiteY7" fmla="*/ 176209 h 2890362"/>
              <a:gd name="connsiteX8" fmla="*/ 5003007 w 9844088"/>
              <a:gd name="connsiteY8" fmla="*/ 1906 h 2890362"/>
              <a:gd name="connsiteX9" fmla="*/ 6631782 w 9844088"/>
              <a:gd name="connsiteY9" fmla="*/ 187643 h 2890362"/>
              <a:gd name="connsiteX10" fmla="*/ 8203407 w 9844088"/>
              <a:gd name="connsiteY10" fmla="*/ 544831 h 2890362"/>
              <a:gd name="connsiteX11" fmla="*/ 9389269 w 9844088"/>
              <a:gd name="connsiteY11" fmla="*/ 887731 h 2890362"/>
              <a:gd name="connsiteX12" fmla="*/ 9517857 w 9844088"/>
              <a:gd name="connsiteY12" fmla="*/ 1044893 h 2890362"/>
              <a:gd name="connsiteX13" fmla="*/ 9517857 w 9844088"/>
              <a:gd name="connsiteY13" fmla="*/ 2602231 h 2890362"/>
              <a:gd name="connsiteX14" fmla="*/ 9403557 w 9844088"/>
              <a:gd name="connsiteY14" fmla="*/ 2773681 h 2890362"/>
              <a:gd name="connsiteX15" fmla="*/ 6874669 w 9844088"/>
              <a:gd name="connsiteY15" fmla="*/ 2173606 h 2890362"/>
              <a:gd name="connsiteX16" fmla="*/ 3888582 w 9844088"/>
              <a:gd name="connsiteY16" fmla="*/ 2073593 h 2890362"/>
              <a:gd name="connsiteX17" fmla="*/ 1473994 w 9844088"/>
              <a:gd name="connsiteY17" fmla="*/ 2487931 h 2890362"/>
              <a:gd name="connsiteX18" fmla="*/ 216694 w 9844088"/>
              <a:gd name="connsiteY18" fmla="*/ 2745106 h 2890362"/>
              <a:gd name="connsiteX19" fmla="*/ 173831 w 9844088"/>
              <a:gd name="connsiteY19" fmla="*/ 2673668 h 2890362"/>
              <a:gd name="connsiteX20" fmla="*/ 188119 w 9844088"/>
              <a:gd name="connsiteY20" fmla="*/ 2473643 h 2890362"/>
              <a:gd name="connsiteX0" fmla="*/ 188119 w 9844088"/>
              <a:gd name="connsiteY0" fmla="*/ 2481832 h 2898551"/>
              <a:gd name="connsiteX1" fmla="*/ 159544 w 9844088"/>
              <a:gd name="connsiteY1" fmla="*/ 1138807 h 2898551"/>
              <a:gd name="connsiteX2" fmla="*/ 259557 w 9844088"/>
              <a:gd name="connsiteY2" fmla="*/ 867345 h 2898551"/>
              <a:gd name="connsiteX3" fmla="*/ 1645444 w 9844088"/>
              <a:gd name="connsiteY3" fmla="*/ 395857 h 2898551"/>
              <a:gd name="connsiteX4" fmla="*/ 3102769 w 9844088"/>
              <a:gd name="connsiteY4" fmla="*/ 124395 h 2898551"/>
              <a:gd name="connsiteX5" fmla="*/ 3968031 w 9844088"/>
              <a:gd name="connsiteY5" fmla="*/ 256405 h 2898551"/>
              <a:gd name="connsiteX6" fmla="*/ 4184055 w 9844088"/>
              <a:gd name="connsiteY6" fmla="*/ 40381 h 2898551"/>
              <a:gd name="connsiteX7" fmla="*/ 4400079 w 9844088"/>
              <a:gd name="connsiteY7" fmla="*/ 256405 h 2898551"/>
              <a:gd name="connsiteX8" fmla="*/ 5003007 w 9844088"/>
              <a:gd name="connsiteY8" fmla="*/ 10095 h 2898551"/>
              <a:gd name="connsiteX9" fmla="*/ 6631782 w 9844088"/>
              <a:gd name="connsiteY9" fmla="*/ 195832 h 2898551"/>
              <a:gd name="connsiteX10" fmla="*/ 8203407 w 9844088"/>
              <a:gd name="connsiteY10" fmla="*/ 553020 h 2898551"/>
              <a:gd name="connsiteX11" fmla="*/ 9389269 w 9844088"/>
              <a:gd name="connsiteY11" fmla="*/ 895920 h 2898551"/>
              <a:gd name="connsiteX12" fmla="*/ 9517857 w 9844088"/>
              <a:gd name="connsiteY12" fmla="*/ 1053082 h 2898551"/>
              <a:gd name="connsiteX13" fmla="*/ 9517857 w 9844088"/>
              <a:gd name="connsiteY13" fmla="*/ 2610420 h 2898551"/>
              <a:gd name="connsiteX14" fmla="*/ 9403557 w 9844088"/>
              <a:gd name="connsiteY14" fmla="*/ 2781870 h 2898551"/>
              <a:gd name="connsiteX15" fmla="*/ 6874669 w 9844088"/>
              <a:gd name="connsiteY15" fmla="*/ 2181795 h 2898551"/>
              <a:gd name="connsiteX16" fmla="*/ 3888582 w 9844088"/>
              <a:gd name="connsiteY16" fmla="*/ 2081782 h 2898551"/>
              <a:gd name="connsiteX17" fmla="*/ 1473994 w 9844088"/>
              <a:gd name="connsiteY17" fmla="*/ 2496120 h 2898551"/>
              <a:gd name="connsiteX18" fmla="*/ 216694 w 9844088"/>
              <a:gd name="connsiteY18" fmla="*/ 2753295 h 2898551"/>
              <a:gd name="connsiteX19" fmla="*/ 173831 w 9844088"/>
              <a:gd name="connsiteY19" fmla="*/ 2681857 h 2898551"/>
              <a:gd name="connsiteX20" fmla="*/ 188119 w 9844088"/>
              <a:gd name="connsiteY20" fmla="*/ 2481832 h 2898551"/>
              <a:gd name="connsiteX0" fmla="*/ 188119 w 9844088"/>
              <a:gd name="connsiteY0" fmla="*/ 2481833 h 2898552"/>
              <a:gd name="connsiteX1" fmla="*/ 159544 w 9844088"/>
              <a:gd name="connsiteY1" fmla="*/ 1138808 h 2898552"/>
              <a:gd name="connsiteX2" fmla="*/ 259557 w 9844088"/>
              <a:gd name="connsiteY2" fmla="*/ 867346 h 2898552"/>
              <a:gd name="connsiteX3" fmla="*/ 1645444 w 9844088"/>
              <a:gd name="connsiteY3" fmla="*/ 395858 h 2898552"/>
              <a:gd name="connsiteX4" fmla="*/ 3102769 w 9844088"/>
              <a:gd name="connsiteY4" fmla="*/ 124396 h 2898552"/>
              <a:gd name="connsiteX5" fmla="*/ 3968031 w 9844088"/>
              <a:gd name="connsiteY5" fmla="*/ 256406 h 2898552"/>
              <a:gd name="connsiteX6" fmla="*/ 4184055 w 9844088"/>
              <a:gd name="connsiteY6" fmla="*/ 40382 h 2898552"/>
              <a:gd name="connsiteX7" fmla="*/ 4400079 w 9844088"/>
              <a:gd name="connsiteY7" fmla="*/ 256407 h 2898552"/>
              <a:gd name="connsiteX8" fmla="*/ 5003007 w 9844088"/>
              <a:gd name="connsiteY8" fmla="*/ 10096 h 2898552"/>
              <a:gd name="connsiteX9" fmla="*/ 6631782 w 9844088"/>
              <a:gd name="connsiteY9" fmla="*/ 195833 h 2898552"/>
              <a:gd name="connsiteX10" fmla="*/ 8203407 w 9844088"/>
              <a:gd name="connsiteY10" fmla="*/ 553021 h 2898552"/>
              <a:gd name="connsiteX11" fmla="*/ 9389269 w 9844088"/>
              <a:gd name="connsiteY11" fmla="*/ 895921 h 2898552"/>
              <a:gd name="connsiteX12" fmla="*/ 9517857 w 9844088"/>
              <a:gd name="connsiteY12" fmla="*/ 1053083 h 2898552"/>
              <a:gd name="connsiteX13" fmla="*/ 9517857 w 9844088"/>
              <a:gd name="connsiteY13" fmla="*/ 2610421 h 2898552"/>
              <a:gd name="connsiteX14" fmla="*/ 9403557 w 9844088"/>
              <a:gd name="connsiteY14" fmla="*/ 2781871 h 2898552"/>
              <a:gd name="connsiteX15" fmla="*/ 6874669 w 9844088"/>
              <a:gd name="connsiteY15" fmla="*/ 2181796 h 2898552"/>
              <a:gd name="connsiteX16" fmla="*/ 3888582 w 9844088"/>
              <a:gd name="connsiteY16" fmla="*/ 2081783 h 2898552"/>
              <a:gd name="connsiteX17" fmla="*/ 1473994 w 9844088"/>
              <a:gd name="connsiteY17" fmla="*/ 2496121 h 2898552"/>
              <a:gd name="connsiteX18" fmla="*/ 216694 w 9844088"/>
              <a:gd name="connsiteY18" fmla="*/ 2753296 h 2898552"/>
              <a:gd name="connsiteX19" fmla="*/ 173831 w 9844088"/>
              <a:gd name="connsiteY19" fmla="*/ 2681858 h 2898552"/>
              <a:gd name="connsiteX20" fmla="*/ 188119 w 9844088"/>
              <a:gd name="connsiteY20" fmla="*/ 2481833 h 2898552"/>
              <a:gd name="connsiteX0" fmla="*/ 188119 w 9844088"/>
              <a:gd name="connsiteY0" fmla="*/ 2481833 h 2898552"/>
              <a:gd name="connsiteX1" fmla="*/ 159544 w 9844088"/>
              <a:gd name="connsiteY1" fmla="*/ 1138808 h 2898552"/>
              <a:gd name="connsiteX2" fmla="*/ 259557 w 9844088"/>
              <a:gd name="connsiteY2" fmla="*/ 867346 h 2898552"/>
              <a:gd name="connsiteX3" fmla="*/ 1645444 w 9844088"/>
              <a:gd name="connsiteY3" fmla="*/ 395858 h 2898552"/>
              <a:gd name="connsiteX4" fmla="*/ 3102769 w 9844088"/>
              <a:gd name="connsiteY4" fmla="*/ 124396 h 2898552"/>
              <a:gd name="connsiteX5" fmla="*/ 3896023 w 9844088"/>
              <a:gd name="connsiteY5" fmla="*/ 256407 h 2898552"/>
              <a:gd name="connsiteX6" fmla="*/ 4184055 w 9844088"/>
              <a:gd name="connsiteY6" fmla="*/ 40382 h 2898552"/>
              <a:gd name="connsiteX7" fmla="*/ 4400079 w 9844088"/>
              <a:gd name="connsiteY7" fmla="*/ 256407 h 2898552"/>
              <a:gd name="connsiteX8" fmla="*/ 5003007 w 9844088"/>
              <a:gd name="connsiteY8" fmla="*/ 10096 h 2898552"/>
              <a:gd name="connsiteX9" fmla="*/ 6631782 w 9844088"/>
              <a:gd name="connsiteY9" fmla="*/ 195833 h 2898552"/>
              <a:gd name="connsiteX10" fmla="*/ 8203407 w 9844088"/>
              <a:gd name="connsiteY10" fmla="*/ 553021 h 2898552"/>
              <a:gd name="connsiteX11" fmla="*/ 9389269 w 9844088"/>
              <a:gd name="connsiteY11" fmla="*/ 895921 h 2898552"/>
              <a:gd name="connsiteX12" fmla="*/ 9517857 w 9844088"/>
              <a:gd name="connsiteY12" fmla="*/ 1053083 h 2898552"/>
              <a:gd name="connsiteX13" fmla="*/ 9517857 w 9844088"/>
              <a:gd name="connsiteY13" fmla="*/ 2610421 h 2898552"/>
              <a:gd name="connsiteX14" fmla="*/ 9403557 w 9844088"/>
              <a:gd name="connsiteY14" fmla="*/ 2781871 h 2898552"/>
              <a:gd name="connsiteX15" fmla="*/ 6874669 w 9844088"/>
              <a:gd name="connsiteY15" fmla="*/ 2181796 h 2898552"/>
              <a:gd name="connsiteX16" fmla="*/ 3888582 w 9844088"/>
              <a:gd name="connsiteY16" fmla="*/ 2081783 h 2898552"/>
              <a:gd name="connsiteX17" fmla="*/ 1473994 w 9844088"/>
              <a:gd name="connsiteY17" fmla="*/ 2496121 h 2898552"/>
              <a:gd name="connsiteX18" fmla="*/ 216694 w 9844088"/>
              <a:gd name="connsiteY18" fmla="*/ 2753296 h 2898552"/>
              <a:gd name="connsiteX19" fmla="*/ 173831 w 9844088"/>
              <a:gd name="connsiteY19" fmla="*/ 2681858 h 2898552"/>
              <a:gd name="connsiteX20" fmla="*/ 188119 w 9844088"/>
              <a:gd name="connsiteY20" fmla="*/ 2481833 h 2898552"/>
              <a:gd name="connsiteX0" fmla="*/ 188119 w 9844088"/>
              <a:gd name="connsiteY0" fmla="*/ 2481833 h 2898552"/>
              <a:gd name="connsiteX1" fmla="*/ 159544 w 9844088"/>
              <a:gd name="connsiteY1" fmla="*/ 1138808 h 2898552"/>
              <a:gd name="connsiteX2" fmla="*/ 259557 w 9844088"/>
              <a:gd name="connsiteY2" fmla="*/ 867346 h 2898552"/>
              <a:gd name="connsiteX3" fmla="*/ 1645444 w 9844088"/>
              <a:gd name="connsiteY3" fmla="*/ 395858 h 2898552"/>
              <a:gd name="connsiteX4" fmla="*/ 3102769 w 9844088"/>
              <a:gd name="connsiteY4" fmla="*/ 124396 h 2898552"/>
              <a:gd name="connsiteX5" fmla="*/ 3896023 w 9844088"/>
              <a:gd name="connsiteY5" fmla="*/ 256407 h 2898552"/>
              <a:gd name="connsiteX6" fmla="*/ 4184055 w 9844088"/>
              <a:gd name="connsiteY6" fmla="*/ 40382 h 2898552"/>
              <a:gd name="connsiteX7" fmla="*/ 4472087 w 9844088"/>
              <a:gd name="connsiteY7" fmla="*/ 256407 h 2898552"/>
              <a:gd name="connsiteX8" fmla="*/ 5003007 w 9844088"/>
              <a:gd name="connsiteY8" fmla="*/ 10096 h 2898552"/>
              <a:gd name="connsiteX9" fmla="*/ 6631782 w 9844088"/>
              <a:gd name="connsiteY9" fmla="*/ 195833 h 2898552"/>
              <a:gd name="connsiteX10" fmla="*/ 8203407 w 9844088"/>
              <a:gd name="connsiteY10" fmla="*/ 553021 h 2898552"/>
              <a:gd name="connsiteX11" fmla="*/ 9389269 w 9844088"/>
              <a:gd name="connsiteY11" fmla="*/ 895921 h 2898552"/>
              <a:gd name="connsiteX12" fmla="*/ 9517857 w 9844088"/>
              <a:gd name="connsiteY12" fmla="*/ 1053083 h 2898552"/>
              <a:gd name="connsiteX13" fmla="*/ 9517857 w 9844088"/>
              <a:gd name="connsiteY13" fmla="*/ 2610421 h 2898552"/>
              <a:gd name="connsiteX14" fmla="*/ 9403557 w 9844088"/>
              <a:gd name="connsiteY14" fmla="*/ 2781871 h 2898552"/>
              <a:gd name="connsiteX15" fmla="*/ 6874669 w 9844088"/>
              <a:gd name="connsiteY15" fmla="*/ 2181796 h 2898552"/>
              <a:gd name="connsiteX16" fmla="*/ 3888582 w 9844088"/>
              <a:gd name="connsiteY16" fmla="*/ 2081783 h 2898552"/>
              <a:gd name="connsiteX17" fmla="*/ 1473994 w 9844088"/>
              <a:gd name="connsiteY17" fmla="*/ 2496121 h 2898552"/>
              <a:gd name="connsiteX18" fmla="*/ 216694 w 9844088"/>
              <a:gd name="connsiteY18" fmla="*/ 2753296 h 2898552"/>
              <a:gd name="connsiteX19" fmla="*/ 173831 w 9844088"/>
              <a:gd name="connsiteY19" fmla="*/ 2681858 h 2898552"/>
              <a:gd name="connsiteX20" fmla="*/ 188119 w 9844088"/>
              <a:gd name="connsiteY20" fmla="*/ 2481833 h 2898552"/>
              <a:gd name="connsiteX0" fmla="*/ 188119 w 9844088"/>
              <a:gd name="connsiteY0" fmla="*/ 2451546 h 2868265"/>
              <a:gd name="connsiteX1" fmla="*/ 159544 w 9844088"/>
              <a:gd name="connsiteY1" fmla="*/ 1108521 h 2868265"/>
              <a:gd name="connsiteX2" fmla="*/ 259557 w 9844088"/>
              <a:gd name="connsiteY2" fmla="*/ 837059 h 2868265"/>
              <a:gd name="connsiteX3" fmla="*/ 1645444 w 9844088"/>
              <a:gd name="connsiteY3" fmla="*/ 365571 h 2868265"/>
              <a:gd name="connsiteX4" fmla="*/ 3102769 w 9844088"/>
              <a:gd name="connsiteY4" fmla="*/ 94109 h 2868265"/>
              <a:gd name="connsiteX5" fmla="*/ 3896023 w 9844088"/>
              <a:gd name="connsiteY5" fmla="*/ 226120 h 2868265"/>
              <a:gd name="connsiteX6" fmla="*/ 4184055 w 9844088"/>
              <a:gd name="connsiteY6" fmla="*/ 10095 h 2868265"/>
              <a:gd name="connsiteX7" fmla="*/ 4472087 w 9844088"/>
              <a:gd name="connsiteY7" fmla="*/ 226120 h 2868265"/>
              <a:gd name="connsiteX8" fmla="*/ 5192167 w 9844088"/>
              <a:gd name="connsiteY8" fmla="*/ 10096 h 2868265"/>
              <a:gd name="connsiteX9" fmla="*/ 6631782 w 9844088"/>
              <a:gd name="connsiteY9" fmla="*/ 165546 h 2868265"/>
              <a:gd name="connsiteX10" fmla="*/ 8203407 w 9844088"/>
              <a:gd name="connsiteY10" fmla="*/ 522734 h 2868265"/>
              <a:gd name="connsiteX11" fmla="*/ 9389269 w 9844088"/>
              <a:gd name="connsiteY11" fmla="*/ 865634 h 2868265"/>
              <a:gd name="connsiteX12" fmla="*/ 9517857 w 9844088"/>
              <a:gd name="connsiteY12" fmla="*/ 1022796 h 2868265"/>
              <a:gd name="connsiteX13" fmla="*/ 9517857 w 9844088"/>
              <a:gd name="connsiteY13" fmla="*/ 2580134 h 2868265"/>
              <a:gd name="connsiteX14" fmla="*/ 9403557 w 9844088"/>
              <a:gd name="connsiteY14" fmla="*/ 2751584 h 2868265"/>
              <a:gd name="connsiteX15" fmla="*/ 6874669 w 9844088"/>
              <a:gd name="connsiteY15" fmla="*/ 2151509 h 2868265"/>
              <a:gd name="connsiteX16" fmla="*/ 3888582 w 9844088"/>
              <a:gd name="connsiteY16" fmla="*/ 2051496 h 2868265"/>
              <a:gd name="connsiteX17" fmla="*/ 1473994 w 9844088"/>
              <a:gd name="connsiteY17" fmla="*/ 2465834 h 2868265"/>
              <a:gd name="connsiteX18" fmla="*/ 216694 w 9844088"/>
              <a:gd name="connsiteY18" fmla="*/ 2723009 h 2868265"/>
              <a:gd name="connsiteX19" fmla="*/ 173831 w 9844088"/>
              <a:gd name="connsiteY19" fmla="*/ 2651571 h 2868265"/>
              <a:gd name="connsiteX20" fmla="*/ 188119 w 9844088"/>
              <a:gd name="connsiteY20" fmla="*/ 2451546 h 2868265"/>
              <a:gd name="connsiteX0" fmla="*/ 188119 w 9844088"/>
              <a:gd name="connsiteY0" fmla="*/ 2451546 h 2868265"/>
              <a:gd name="connsiteX1" fmla="*/ 159544 w 9844088"/>
              <a:gd name="connsiteY1" fmla="*/ 1108521 h 2868265"/>
              <a:gd name="connsiteX2" fmla="*/ 259557 w 9844088"/>
              <a:gd name="connsiteY2" fmla="*/ 837059 h 2868265"/>
              <a:gd name="connsiteX3" fmla="*/ 1645444 w 9844088"/>
              <a:gd name="connsiteY3" fmla="*/ 365571 h 2868265"/>
              <a:gd name="connsiteX4" fmla="*/ 2959919 w 9844088"/>
              <a:gd name="connsiteY4" fmla="*/ 154112 h 2868265"/>
              <a:gd name="connsiteX5" fmla="*/ 3896023 w 9844088"/>
              <a:gd name="connsiteY5" fmla="*/ 226120 h 2868265"/>
              <a:gd name="connsiteX6" fmla="*/ 4184055 w 9844088"/>
              <a:gd name="connsiteY6" fmla="*/ 10095 h 2868265"/>
              <a:gd name="connsiteX7" fmla="*/ 4472087 w 9844088"/>
              <a:gd name="connsiteY7" fmla="*/ 226120 h 2868265"/>
              <a:gd name="connsiteX8" fmla="*/ 5192167 w 9844088"/>
              <a:gd name="connsiteY8" fmla="*/ 10096 h 2868265"/>
              <a:gd name="connsiteX9" fmla="*/ 6631782 w 9844088"/>
              <a:gd name="connsiteY9" fmla="*/ 165546 h 2868265"/>
              <a:gd name="connsiteX10" fmla="*/ 8203407 w 9844088"/>
              <a:gd name="connsiteY10" fmla="*/ 522734 h 2868265"/>
              <a:gd name="connsiteX11" fmla="*/ 9389269 w 9844088"/>
              <a:gd name="connsiteY11" fmla="*/ 865634 h 2868265"/>
              <a:gd name="connsiteX12" fmla="*/ 9517857 w 9844088"/>
              <a:gd name="connsiteY12" fmla="*/ 1022796 h 2868265"/>
              <a:gd name="connsiteX13" fmla="*/ 9517857 w 9844088"/>
              <a:gd name="connsiteY13" fmla="*/ 2580134 h 2868265"/>
              <a:gd name="connsiteX14" fmla="*/ 9403557 w 9844088"/>
              <a:gd name="connsiteY14" fmla="*/ 2751584 h 2868265"/>
              <a:gd name="connsiteX15" fmla="*/ 6874669 w 9844088"/>
              <a:gd name="connsiteY15" fmla="*/ 2151509 h 2868265"/>
              <a:gd name="connsiteX16" fmla="*/ 3888582 w 9844088"/>
              <a:gd name="connsiteY16" fmla="*/ 2051496 h 2868265"/>
              <a:gd name="connsiteX17" fmla="*/ 1473994 w 9844088"/>
              <a:gd name="connsiteY17" fmla="*/ 2465834 h 2868265"/>
              <a:gd name="connsiteX18" fmla="*/ 216694 w 9844088"/>
              <a:gd name="connsiteY18" fmla="*/ 2723009 h 2868265"/>
              <a:gd name="connsiteX19" fmla="*/ 173831 w 9844088"/>
              <a:gd name="connsiteY19" fmla="*/ 2651571 h 2868265"/>
              <a:gd name="connsiteX20" fmla="*/ 188119 w 9844088"/>
              <a:gd name="connsiteY20" fmla="*/ 2451546 h 2868265"/>
              <a:gd name="connsiteX0" fmla="*/ 188119 w 9844088"/>
              <a:gd name="connsiteY0" fmla="*/ 2451546 h 2868265"/>
              <a:gd name="connsiteX1" fmla="*/ 159544 w 9844088"/>
              <a:gd name="connsiteY1" fmla="*/ 1108521 h 2868265"/>
              <a:gd name="connsiteX2" fmla="*/ 259557 w 9844088"/>
              <a:gd name="connsiteY2" fmla="*/ 837059 h 2868265"/>
              <a:gd name="connsiteX3" fmla="*/ 1645444 w 9844088"/>
              <a:gd name="connsiteY3" fmla="*/ 365571 h 2868265"/>
              <a:gd name="connsiteX4" fmla="*/ 2959919 w 9844088"/>
              <a:gd name="connsiteY4" fmla="*/ 154112 h 2868265"/>
              <a:gd name="connsiteX5" fmla="*/ 3896023 w 9844088"/>
              <a:gd name="connsiteY5" fmla="*/ 226120 h 2868265"/>
              <a:gd name="connsiteX6" fmla="*/ 4184055 w 9844088"/>
              <a:gd name="connsiteY6" fmla="*/ 10095 h 2868265"/>
              <a:gd name="connsiteX7" fmla="*/ 4400079 w 9844088"/>
              <a:gd name="connsiteY7" fmla="*/ 226120 h 2868265"/>
              <a:gd name="connsiteX8" fmla="*/ 5192167 w 9844088"/>
              <a:gd name="connsiteY8" fmla="*/ 10096 h 2868265"/>
              <a:gd name="connsiteX9" fmla="*/ 6631782 w 9844088"/>
              <a:gd name="connsiteY9" fmla="*/ 165546 h 2868265"/>
              <a:gd name="connsiteX10" fmla="*/ 8203407 w 9844088"/>
              <a:gd name="connsiteY10" fmla="*/ 522734 h 2868265"/>
              <a:gd name="connsiteX11" fmla="*/ 9389269 w 9844088"/>
              <a:gd name="connsiteY11" fmla="*/ 865634 h 2868265"/>
              <a:gd name="connsiteX12" fmla="*/ 9517857 w 9844088"/>
              <a:gd name="connsiteY12" fmla="*/ 1022796 h 2868265"/>
              <a:gd name="connsiteX13" fmla="*/ 9517857 w 9844088"/>
              <a:gd name="connsiteY13" fmla="*/ 2580134 h 2868265"/>
              <a:gd name="connsiteX14" fmla="*/ 9403557 w 9844088"/>
              <a:gd name="connsiteY14" fmla="*/ 2751584 h 2868265"/>
              <a:gd name="connsiteX15" fmla="*/ 6874669 w 9844088"/>
              <a:gd name="connsiteY15" fmla="*/ 2151509 h 2868265"/>
              <a:gd name="connsiteX16" fmla="*/ 3888582 w 9844088"/>
              <a:gd name="connsiteY16" fmla="*/ 2051496 h 2868265"/>
              <a:gd name="connsiteX17" fmla="*/ 1473994 w 9844088"/>
              <a:gd name="connsiteY17" fmla="*/ 2465834 h 2868265"/>
              <a:gd name="connsiteX18" fmla="*/ 216694 w 9844088"/>
              <a:gd name="connsiteY18" fmla="*/ 2723009 h 2868265"/>
              <a:gd name="connsiteX19" fmla="*/ 173831 w 9844088"/>
              <a:gd name="connsiteY19" fmla="*/ 2651571 h 2868265"/>
              <a:gd name="connsiteX20" fmla="*/ 188119 w 9844088"/>
              <a:gd name="connsiteY20" fmla="*/ 2451546 h 2868265"/>
              <a:gd name="connsiteX0" fmla="*/ 188119 w 9844088"/>
              <a:gd name="connsiteY0" fmla="*/ 2451546 h 2868265"/>
              <a:gd name="connsiteX1" fmla="*/ 159544 w 9844088"/>
              <a:gd name="connsiteY1" fmla="*/ 1108521 h 2868265"/>
              <a:gd name="connsiteX2" fmla="*/ 259557 w 9844088"/>
              <a:gd name="connsiteY2" fmla="*/ 837059 h 2868265"/>
              <a:gd name="connsiteX3" fmla="*/ 1645444 w 9844088"/>
              <a:gd name="connsiteY3" fmla="*/ 365571 h 2868265"/>
              <a:gd name="connsiteX4" fmla="*/ 2959919 w 9844088"/>
              <a:gd name="connsiteY4" fmla="*/ 154112 h 2868265"/>
              <a:gd name="connsiteX5" fmla="*/ 3896023 w 9844088"/>
              <a:gd name="connsiteY5" fmla="*/ 226120 h 2868265"/>
              <a:gd name="connsiteX6" fmla="*/ 4184055 w 9844088"/>
              <a:gd name="connsiteY6" fmla="*/ 10095 h 2868265"/>
              <a:gd name="connsiteX7" fmla="*/ 4400079 w 9844088"/>
              <a:gd name="connsiteY7" fmla="*/ 226120 h 2868265"/>
              <a:gd name="connsiteX8" fmla="*/ 5408191 w 9844088"/>
              <a:gd name="connsiteY8" fmla="*/ 10096 h 2868265"/>
              <a:gd name="connsiteX9" fmla="*/ 6631782 w 9844088"/>
              <a:gd name="connsiteY9" fmla="*/ 165546 h 2868265"/>
              <a:gd name="connsiteX10" fmla="*/ 8203407 w 9844088"/>
              <a:gd name="connsiteY10" fmla="*/ 522734 h 2868265"/>
              <a:gd name="connsiteX11" fmla="*/ 9389269 w 9844088"/>
              <a:gd name="connsiteY11" fmla="*/ 865634 h 2868265"/>
              <a:gd name="connsiteX12" fmla="*/ 9517857 w 9844088"/>
              <a:gd name="connsiteY12" fmla="*/ 1022796 h 2868265"/>
              <a:gd name="connsiteX13" fmla="*/ 9517857 w 9844088"/>
              <a:gd name="connsiteY13" fmla="*/ 2580134 h 2868265"/>
              <a:gd name="connsiteX14" fmla="*/ 9403557 w 9844088"/>
              <a:gd name="connsiteY14" fmla="*/ 2751584 h 2868265"/>
              <a:gd name="connsiteX15" fmla="*/ 6874669 w 9844088"/>
              <a:gd name="connsiteY15" fmla="*/ 2151509 h 2868265"/>
              <a:gd name="connsiteX16" fmla="*/ 3888582 w 9844088"/>
              <a:gd name="connsiteY16" fmla="*/ 2051496 h 2868265"/>
              <a:gd name="connsiteX17" fmla="*/ 1473994 w 9844088"/>
              <a:gd name="connsiteY17" fmla="*/ 2465834 h 2868265"/>
              <a:gd name="connsiteX18" fmla="*/ 216694 w 9844088"/>
              <a:gd name="connsiteY18" fmla="*/ 2723009 h 2868265"/>
              <a:gd name="connsiteX19" fmla="*/ 173831 w 9844088"/>
              <a:gd name="connsiteY19" fmla="*/ 2651571 h 2868265"/>
              <a:gd name="connsiteX20" fmla="*/ 188119 w 9844088"/>
              <a:gd name="connsiteY20" fmla="*/ 2451546 h 2868265"/>
              <a:gd name="connsiteX0" fmla="*/ 188119 w 9844088"/>
              <a:gd name="connsiteY0" fmla="*/ 2451546 h 2868265"/>
              <a:gd name="connsiteX1" fmla="*/ 159544 w 9844088"/>
              <a:gd name="connsiteY1" fmla="*/ 1108521 h 2868265"/>
              <a:gd name="connsiteX2" fmla="*/ 259557 w 9844088"/>
              <a:gd name="connsiteY2" fmla="*/ 837059 h 2868265"/>
              <a:gd name="connsiteX3" fmla="*/ 1645444 w 9844088"/>
              <a:gd name="connsiteY3" fmla="*/ 365571 h 2868265"/>
              <a:gd name="connsiteX4" fmla="*/ 2743895 w 9844088"/>
              <a:gd name="connsiteY4" fmla="*/ 154112 h 2868265"/>
              <a:gd name="connsiteX5" fmla="*/ 3896023 w 9844088"/>
              <a:gd name="connsiteY5" fmla="*/ 226120 h 2868265"/>
              <a:gd name="connsiteX6" fmla="*/ 4184055 w 9844088"/>
              <a:gd name="connsiteY6" fmla="*/ 10095 h 2868265"/>
              <a:gd name="connsiteX7" fmla="*/ 4400079 w 9844088"/>
              <a:gd name="connsiteY7" fmla="*/ 226120 h 2868265"/>
              <a:gd name="connsiteX8" fmla="*/ 5408191 w 9844088"/>
              <a:gd name="connsiteY8" fmla="*/ 10096 h 2868265"/>
              <a:gd name="connsiteX9" fmla="*/ 6631782 w 9844088"/>
              <a:gd name="connsiteY9" fmla="*/ 165546 h 2868265"/>
              <a:gd name="connsiteX10" fmla="*/ 8203407 w 9844088"/>
              <a:gd name="connsiteY10" fmla="*/ 522734 h 2868265"/>
              <a:gd name="connsiteX11" fmla="*/ 9389269 w 9844088"/>
              <a:gd name="connsiteY11" fmla="*/ 865634 h 2868265"/>
              <a:gd name="connsiteX12" fmla="*/ 9517857 w 9844088"/>
              <a:gd name="connsiteY12" fmla="*/ 1022796 h 2868265"/>
              <a:gd name="connsiteX13" fmla="*/ 9517857 w 9844088"/>
              <a:gd name="connsiteY13" fmla="*/ 2580134 h 2868265"/>
              <a:gd name="connsiteX14" fmla="*/ 9403557 w 9844088"/>
              <a:gd name="connsiteY14" fmla="*/ 2751584 h 2868265"/>
              <a:gd name="connsiteX15" fmla="*/ 6874669 w 9844088"/>
              <a:gd name="connsiteY15" fmla="*/ 2151509 h 2868265"/>
              <a:gd name="connsiteX16" fmla="*/ 3888582 w 9844088"/>
              <a:gd name="connsiteY16" fmla="*/ 2051496 h 2868265"/>
              <a:gd name="connsiteX17" fmla="*/ 1473994 w 9844088"/>
              <a:gd name="connsiteY17" fmla="*/ 2465834 h 2868265"/>
              <a:gd name="connsiteX18" fmla="*/ 216694 w 9844088"/>
              <a:gd name="connsiteY18" fmla="*/ 2723009 h 2868265"/>
              <a:gd name="connsiteX19" fmla="*/ 173831 w 9844088"/>
              <a:gd name="connsiteY19" fmla="*/ 2651571 h 2868265"/>
              <a:gd name="connsiteX20" fmla="*/ 188119 w 9844088"/>
              <a:gd name="connsiteY20" fmla="*/ 2451546 h 2868265"/>
              <a:gd name="connsiteX0" fmla="*/ 188119 w 9844088"/>
              <a:gd name="connsiteY0" fmla="*/ 2451546 h 2868265"/>
              <a:gd name="connsiteX1" fmla="*/ 159544 w 9844088"/>
              <a:gd name="connsiteY1" fmla="*/ 1108521 h 2868265"/>
              <a:gd name="connsiteX2" fmla="*/ 259557 w 9844088"/>
              <a:gd name="connsiteY2" fmla="*/ 837059 h 2868265"/>
              <a:gd name="connsiteX3" fmla="*/ 1645444 w 9844088"/>
              <a:gd name="connsiteY3" fmla="*/ 365571 h 2868265"/>
              <a:gd name="connsiteX4" fmla="*/ 2743895 w 9844088"/>
              <a:gd name="connsiteY4" fmla="*/ 154112 h 2868265"/>
              <a:gd name="connsiteX5" fmla="*/ 3896023 w 9844088"/>
              <a:gd name="connsiteY5" fmla="*/ 226120 h 2868265"/>
              <a:gd name="connsiteX6" fmla="*/ 4184055 w 9844088"/>
              <a:gd name="connsiteY6" fmla="*/ 10095 h 2868265"/>
              <a:gd name="connsiteX7" fmla="*/ 4472087 w 9844088"/>
              <a:gd name="connsiteY7" fmla="*/ 226120 h 2868265"/>
              <a:gd name="connsiteX8" fmla="*/ 5408191 w 9844088"/>
              <a:gd name="connsiteY8" fmla="*/ 10096 h 2868265"/>
              <a:gd name="connsiteX9" fmla="*/ 6631782 w 9844088"/>
              <a:gd name="connsiteY9" fmla="*/ 165546 h 2868265"/>
              <a:gd name="connsiteX10" fmla="*/ 8203407 w 9844088"/>
              <a:gd name="connsiteY10" fmla="*/ 522734 h 2868265"/>
              <a:gd name="connsiteX11" fmla="*/ 9389269 w 9844088"/>
              <a:gd name="connsiteY11" fmla="*/ 865634 h 2868265"/>
              <a:gd name="connsiteX12" fmla="*/ 9517857 w 9844088"/>
              <a:gd name="connsiteY12" fmla="*/ 1022796 h 2868265"/>
              <a:gd name="connsiteX13" fmla="*/ 9517857 w 9844088"/>
              <a:gd name="connsiteY13" fmla="*/ 2580134 h 2868265"/>
              <a:gd name="connsiteX14" fmla="*/ 9403557 w 9844088"/>
              <a:gd name="connsiteY14" fmla="*/ 2751584 h 2868265"/>
              <a:gd name="connsiteX15" fmla="*/ 6874669 w 9844088"/>
              <a:gd name="connsiteY15" fmla="*/ 2151509 h 2868265"/>
              <a:gd name="connsiteX16" fmla="*/ 3888582 w 9844088"/>
              <a:gd name="connsiteY16" fmla="*/ 2051496 h 2868265"/>
              <a:gd name="connsiteX17" fmla="*/ 1473994 w 9844088"/>
              <a:gd name="connsiteY17" fmla="*/ 2465834 h 2868265"/>
              <a:gd name="connsiteX18" fmla="*/ 216694 w 9844088"/>
              <a:gd name="connsiteY18" fmla="*/ 2723009 h 2868265"/>
              <a:gd name="connsiteX19" fmla="*/ 173831 w 9844088"/>
              <a:gd name="connsiteY19" fmla="*/ 2651571 h 2868265"/>
              <a:gd name="connsiteX20" fmla="*/ 188119 w 9844088"/>
              <a:gd name="connsiteY20" fmla="*/ 2451546 h 2868265"/>
              <a:gd name="connsiteX0" fmla="*/ 188119 w 9844088"/>
              <a:gd name="connsiteY0" fmla="*/ 2451546 h 2868265"/>
              <a:gd name="connsiteX1" fmla="*/ 159544 w 9844088"/>
              <a:gd name="connsiteY1" fmla="*/ 1108521 h 2868265"/>
              <a:gd name="connsiteX2" fmla="*/ 259557 w 9844088"/>
              <a:gd name="connsiteY2" fmla="*/ 837059 h 2868265"/>
              <a:gd name="connsiteX3" fmla="*/ 1645444 w 9844088"/>
              <a:gd name="connsiteY3" fmla="*/ 365571 h 2868265"/>
              <a:gd name="connsiteX4" fmla="*/ 2743895 w 9844088"/>
              <a:gd name="connsiteY4" fmla="*/ 154112 h 2868265"/>
              <a:gd name="connsiteX5" fmla="*/ 3896023 w 9844088"/>
              <a:gd name="connsiteY5" fmla="*/ 226120 h 2868265"/>
              <a:gd name="connsiteX6" fmla="*/ 4184055 w 9844088"/>
              <a:gd name="connsiteY6" fmla="*/ 10095 h 2868265"/>
              <a:gd name="connsiteX7" fmla="*/ 4472087 w 9844088"/>
              <a:gd name="connsiteY7" fmla="*/ 226120 h 2868265"/>
              <a:gd name="connsiteX8" fmla="*/ 5408191 w 9844088"/>
              <a:gd name="connsiteY8" fmla="*/ 10096 h 2868265"/>
              <a:gd name="connsiteX9" fmla="*/ 6631782 w 9844088"/>
              <a:gd name="connsiteY9" fmla="*/ 165546 h 2868265"/>
              <a:gd name="connsiteX10" fmla="*/ 8203407 w 9844088"/>
              <a:gd name="connsiteY10" fmla="*/ 522734 h 2868265"/>
              <a:gd name="connsiteX11" fmla="*/ 9389269 w 9844088"/>
              <a:gd name="connsiteY11" fmla="*/ 865634 h 2868265"/>
              <a:gd name="connsiteX12" fmla="*/ 9517857 w 9844088"/>
              <a:gd name="connsiteY12" fmla="*/ 1022796 h 2868265"/>
              <a:gd name="connsiteX13" fmla="*/ 9517857 w 9844088"/>
              <a:gd name="connsiteY13" fmla="*/ 2580134 h 2868265"/>
              <a:gd name="connsiteX14" fmla="*/ 9403557 w 9844088"/>
              <a:gd name="connsiteY14" fmla="*/ 2751584 h 2868265"/>
              <a:gd name="connsiteX15" fmla="*/ 6874669 w 9844088"/>
              <a:gd name="connsiteY15" fmla="*/ 2151509 h 2868265"/>
              <a:gd name="connsiteX16" fmla="*/ 3888582 w 9844088"/>
              <a:gd name="connsiteY16" fmla="*/ 2051496 h 2868265"/>
              <a:gd name="connsiteX17" fmla="*/ 1473994 w 9844088"/>
              <a:gd name="connsiteY17" fmla="*/ 2465834 h 2868265"/>
              <a:gd name="connsiteX18" fmla="*/ 216694 w 9844088"/>
              <a:gd name="connsiteY18" fmla="*/ 2723009 h 2868265"/>
              <a:gd name="connsiteX19" fmla="*/ 173831 w 9844088"/>
              <a:gd name="connsiteY19" fmla="*/ 2651571 h 2868265"/>
              <a:gd name="connsiteX20" fmla="*/ 188119 w 9844088"/>
              <a:gd name="connsiteY20" fmla="*/ 2451546 h 286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44088" h="2868265">
                <a:moveTo>
                  <a:pt x="188119" y="2451546"/>
                </a:moveTo>
                <a:cubicBezTo>
                  <a:pt x="185738" y="2194371"/>
                  <a:pt x="147638" y="1377602"/>
                  <a:pt x="159544" y="1108521"/>
                </a:cubicBezTo>
                <a:cubicBezTo>
                  <a:pt x="171450" y="839440"/>
                  <a:pt x="11907" y="960884"/>
                  <a:pt x="259557" y="837059"/>
                </a:cubicBezTo>
                <a:cubicBezTo>
                  <a:pt x="507207" y="713234"/>
                  <a:pt x="1231388" y="479395"/>
                  <a:pt x="1645444" y="365571"/>
                </a:cubicBezTo>
                <a:cubicBezTo>
                  <a:pt x="2059500" y="251747"/>
                  <a:pt x="2368799" y="177354"/>
                  <a:pt x="2743895" y="154112"/>
                </a:cubicBezTo>
                <a:cubicBezTo>
                  <a:pt x="3118992" y="130870"/>
                  <a:pt x="3655996" y="250123"/>
                  <a:pt x="3896023" y="226120"/>
                </a:cubicBezTo>
                <a:cubicBezTo>
                  <a:pt x="4136050" y="202117"/>
                  <a:pt x="4088044" y="10095"/>
                  <a:pt x="4184055" y="10095"/>
                </a:cubicBezTo>
                <a:cubicBezTo>
                  <a:pt x="4280066" y="10095"/>
                  <a:pt x="4268064" y="226120"/>
                  <a:pt x="4472087" y="226120"/>
                </a:cubicBezTo>
                <a:cubicBezTo>
                  <a:pt x="4648106" y="151260"/>
                  <a:pt x="5048242" y="20192"/>
                  <a:pt x="5408191" y="10096"/>
                </a:cubicBezTo>
                <a:cubicBezTo>
                  <a:pt x="5768140" y="0"/>
                  <a:pt x="6165913" y="80106"/>
                  <a:pt x="6631782" y="165546"/>
                </a:cubicBezTo>
                <a:cubicBezTo>
                  <a:pt x="7097651" y="250986"/>
                  <a:pt x="7743826" y="406053"/>
                  <a:pt x="8203407" y="522734"/>
                </a:cubicBezTo>
                <a:cubicBezTo>
                  <a:pt x="8662988" y="639415"/>
                  <a:pt x="9170194" y="782290"/>
                  <a:pt x="9389269" y="865634"/>
                </a:cubicBezTo>
                <a:cubicBezTo>
                  <a:pt x="9608344" y="948978"/>
                  <a:pt x="9496426" y="737046"/>
                  <a:pt x="9517857" y="1022796"/>
                </a:cubicBezTo>
                <a:cubicBezTo>
                  <a:pt x="9539288" y="1308546"/>
                  <a:pt x="9536907" y="2292003"/>
                  <a:pt x="9517857" y="2580134"/>
                </a:cubicBezTo>
                <a:cubicBezTo>
                  <a:pt x="9498807" y="2868265"/>
                  <a:pt x="9844088" y="2823021"/>
                  <a:pt x="9403557" y="2751584"/>
                </a:cubicBezTo>
                <a:cubicBezTo>
                  <a:pt x="8963026" y="2680147"/>
                  <a:pt x="7793831" y="2268190"/>
                  <a:pt x="6874669" y="2151509"/>
                </a:cubicBezTo>
                <a:cubicBezTo>
                  <a:pt x="5955507" y="2034828"/>
                  <a:pt x="4788694" y="1999109"/>
                  <a:pt x="3888582" y="2051496"/>
                </a:cubicBezTo>
                <a:cubicBezTo>
                  <a:pt x="2988470" y="2103883"/>
                  <a:pt x="2085975" y="2353915"/>
                  <a:pt x="1473994" y="2465834"/>
                </a:cubicBezTo>
                <a:cubicBezTo>
                  <a:pt x="862013" y="2577753"/>
                  <a:pt x="433388" y="2692053"/>
                  <a:pt x="216694" y="2723009"/>
                </a:cubicBezTo>
                <a:cubicBezTo>
                  <a:pt x="0" y="2753965"/>
                  <a:pt x="176212" y="2701577"/>
                  <a:pt x="173831" y="2651571"/>
                </a:cubicBezTo>
                <a:cubicBezTo>
                  <a:pt x="171450" y="2601565"/>
                  <a:pt x="190500" y="2708721"/>
                  <a:pt x="188119" y="2451546"/>
                </a:cubicBezTo>
                <a:close/>
              </a:path>
            </a:pathLst>
          </a:custGeom>
          <a:solidFill>
            <a:srgbClr val="00CC99">
              <a:alpha val="3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2528"/>
                                        </p:tgtEl>
                                        <p:attrNameLst>
                                          <p:attrName>style.visibility</p:attrName>
                                        </p:attrNameLst>
                                      </p:cBhvr>
                                      <p:to>
                                        <p:strVal val="visible"/>
                                      </p:to>
                                    </p:set>
                                    <p:animEffect transition="in" filter="fade">
                                      <p:cBhvr>
                                        <p:cTn id="7" dur="2000"/>
                                        <p:tgtEl>
                                          <p:spTgt spid="1925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2529"/>
                                        </p:tgtEl>
                                        <p:attrNameLst>
                                          <p:attrName>style.visibility</p:attrName>
                                        </p:attrNameLst>
                                      </p:cBhvr>
                                      <p:to>
                                        <p:strVal val="visible"/>
                                      </p:to>
                                    </p:set>
                                    <p:animEffect transition="in" filter="fade">
                                      <p:cBhvr>
                                        <p:cTn id="10" dur="2000"/>
                                        <p:tgtEl>
                                          <p:spTgt spid="1925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2515"/>
                                        </p:tgtEl>
                                        <p:attrNameLst>
                                          <p:attrName>style.visibility</p:attrName>
                                        </p:attrNameLst>
                                      </p:cBhvr>
                                      <p:to>
                                        <p:strVal val="visible"/>
                                      </p:to>
                                    </p:set>
                                    <p:animEffect transition="in" filter="fade">
                                      <p:cBhvr>
                                        <p:cTn id="13" dur="2000"/>
                                        <p:tgtEl>
                                          <p:spTgt spid="192515"/>
                                        </p:tgtEl>
                                      </p:cBhvr>
                                    </p:animEffect>
                                  </p:childTnLst>
                                </p:cTn>
                              </p:par>
                              <p:par>
                                <p:cTn id="14" presetID="17" presetClass="entr" presetSubtype="4" fill="hold" grpId="0" nodeType="withEffect">
                                  <p:stCondLst>
                                    <p:cond delay="0"/>
                                  </p:stCondLst>
                                  <p:childTnLst>
                                    <p:set>
                                      <p:cBhvr>
                                        <p:cTn id="15" dur="1" fill="hold">
                                          <p:stCondLst>
                                            <p:cond delay="0"/>
                                          </p:stCondLst>
                                        </p:cTn>
                                        <p:tgtEl>
                                          <p:spTgt spid="192530"/>
                                        </p:tgtEl>
                                        <p:attrNameLst>
                                          <p:attrName>style.visibility</p:attrName>
                                        </p:attrNameLst>
                                      </p:cBhvr>
                                      <p:to>
                                        <p:strVal val="visible"/>
                                      </p:to>
                                    </p:set>
                                    <p:anim calcmode="lin" valueType="num">
                                      <p:cBhvr>
                                        <p:cTn id="16" dur="2000" fill="hold"/>
                                        <p:tgtEl>
                                          <p:spTgt spid="192530"/>
                                        </p:tgtEl>
                                        <p:attrNameLst>
                                          <p:attrName>ppt_x</p:attrName>
                                        </p:attrNameLst>
                                      </p:cBhvr>
                                      <p:tavLst>
                                        <p:tav tm="0">
                                          <p:val>
                                            <p:strVal val="#ppt_x"/>
                                          </p:val>
                                        </p:tav>
                                        <p:tav tm="100000">
                                          <p:val>
                                            <p:strVal val="#ppt_x"/>
                                          </p:val>
                                        </p:tav>
                                      </p:tavLst>
                                    </p:anim>
                                    <p:anim calcmode="lin" valueType="num">
                                      <p:cBhvr>
                                        <p:cTn id="17" dur="2000" fill="hold"/>
                                        <p:tgtEl>
                                          <p:spTgt spid="192530"/>
                                        </p:tgtEl>
                                        <p:attrNameLst>
                                          <p:attrName>ppt_y</p:attrName>
                                        </p:attrNameLst>
                                      </p:cBhvr>
                                      <p:tavLst>
                                        <p:tav tm="0">
                                          <p:val>
                                            <p:strVal val="#ppt_y+#ppt_h/2"/>
                                          </p:val>
                                        </p:tav>
                                        <p:tav tm="100000">
                                          <p:val>
                                            <p:strVal val="#ppt_y"/>
                                          </p:val>
                                        </p:tav>
                                      </p:tavLst>
                                    </p:anim>
                                    <p:anim calcmode="lin" valueType="num">
                                      <p:cBhvr>
                                        <p:cTn id="18" dur="2000" fill="hold"/>
                                        <p:tgtEl>
                                          <p:spTgt spid="192530"/>
                                        </p:tgtEl>
                                        <p:attrNameLst>
                                          <p:attrName>ppt_w</p:attrName>
                                        </p:attrNameLst>
                                      </p:cBhvr>
                                      <p:tavLst>
                                        <p:tav tm="0">
                                          <p:val>
                                            <p:strVal val="#ppt_w"/>
                                          </p:val>
                                        </p:tav>
                                        <p:tav tm="100000">
                                          <p:val>
                                            <p:strVal val="#ppt_w"/>
                                          </p:val>
                                        </p:tav>
                                      </p:tavLst>
                                    </p:anim>
                                    <p:anim calcmode="lin" valueType="num">
                                      <p:cBhvr>
                                        <p:cTn id="19" dur="2000" fill="hold"/>
                                        <p:tgtEl>
                                          <p:spTgt spid="192530"/>
                                        </p:tgtEl>
                                        <p:attrNameLst>
                                          <p:attrName>ppt_h</p:attrName>
                                        </p:attrNameLst>
                                      </p:cBhvr>
                                      <p:tavLst>
                                        <p:tav tm="0">
                                          <p:val>
                                            <p:fltVal val="0"/>
                                          </p:val>
                                        </p:tav>
                                        <p:tav tm="100000">
                                          <p:val>
                                            <p:strVal val="#ppt_h"/>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92531"/>
                                        </p:tgtEl>
                                        <p:attrNameLst>
                                          <p:attrName>style.visibility</p:attrName>
                                        </p:attrNameLst>
                                      </p:cBhvr>
                                      <p:to>
                                        <p:strVal val="visible"/>
                                      </p:to>
                                    </p:set>
                                    <p:animEffect transition="in" filter="fade">
                                      <p:cBhvr>
                                        <p:cTn id="22" dur="2000"/>
                                        <p:tgtEl>
                                          <p:spTgt spid="192531"/>
                                        </p:tgtEl>
                                      </p:cBhvr>
                                    </p:animEffect>
                                  </p:childTnLst>
                                </p:cTn>
                              </p:par>
                            </p:childTnLst>
                          </p:cTn>
                        </p:par>
                        <p:par>
                          <p:cTn id="23" fill="hold">
                            <p:stCondLst>
                              <p:cond delay="2000"/>
                            </p:stCondLst>
                            <p:childTnLst>
                              <p:par>
                                <p:cTn id="24" presetID="47"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8" grpId="0" animBg="1"/>
      <p:bldP spid="192529" grpId="0" animBg="1"/>
      <p:bldP spid="192530" grpId="0" animBg="1"/>
      <p:bldP spid="192531" grpId="0"/>
      <p:bldP spid="192515"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E5FFFF"/>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39750" y="1614488"/>
            <a:ext cx="3857625" cy="4191000"/>
            <a:chOff x="295" y="436"/>
            <a:chExt cx="2430" cy="2640"/>
          </a:xfrm>
        </p:grpSpPr>
        <p:pic>
          <p:nvPicPr>
            <p:cNvPr id="179203" name="Picture 3" descr="Han_etal_Fig2"/>
            <p:cNvPicPr>
              <a:picLocks noChangeAspect="1" noChangeArrowheads="1"/>
            </p:cNvPicPr>
            <p:nvPr/>
          </p:nvPicPr>
          <p:blipFill>
            <a:blip r:embed="rId3" cstate="print"/>
            <a:srcRect/>
            <a:stretch>
              <a:fillRect/>
            </a:stretch>
          </p:blipFill>
          <p:spPr bwMode="auto">
            <a:xfrm>
              <a:off x="295" y="436"/>
              <a:ext cx="2430" cy="2640"/>
            </a:xfrm>
            <a:prstGeom prst="rect">
              <a:avLst/>
            </a:prstGeom>
            <a:ln>
              <a:noFill/>
            </a:ln>
            <a:effectLst>
              <a:outerShdw blurRad="292100" dist="139700" dir="2700000" algn="tl" rotWithShape="0">
                <a:srgbClr val="333333">
                  <a:alpha val="65000"/>
                </a:srgbClr>
              </a:outerShdw>
            </a:effectLst>
          </p:spPr>
        </p:pic>
        <p:sp>
          <p:nvSpPr>
            <p:cNvPr id="179204" name="Text Box 4"/>
            <p:cNvSpPr txBox="1">
              <a:spLocks noChangeArrowheads="1"/>
            </p:cNvSpPr>
            <p:nvPr/>
          </p:nvSpPr>
          <p:spPr bwMode="auto">
            <a:xfrm>
              <a:off x="476" y="530"/>
              <a:ext cx="1614"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FF3300"/>
                  </a:solidFill>
                  <a:latin typeface="Comic Sans MS" pitchFamily="66" charset="0"/>
                </a:rPr>
                <a:t>Observed with GRACE</a:t>
              </a:r>
            </a:p>
          </p:txBody>
        </p:sp>
      </p:grpSp>
      <p:grpSp>
        <p:nvGrpSpPr>
          <p:cNvPr id="3" name="Group 5"/>
          <p:cNvGrpSpPr>
            <a:grpSpLocks/>
          </p:cNvGrpSpPr>
          <p:nvPr/>
        </p:nvGrpSpPr>
        <p:grpSpPr bwMode="auto">
          <a:xfrm>
            <a:off x="4716016" y="1614264"/>
            <a:ext cx="3857625" cy="4191000"/>
            <a:chOff x="3152" y="436"/>
            <a:chExt cx="2430" cy="2640"/>
          </a:xfrm>
        </p:grpSpPr>
        <p:pic>
          <p:nvPicPr>
            <p:cNvPr id="179206" name="Picture 6" descr="Han_etal_Fig4"/>
            <p:cNvPicPr>
              <a:picLocks noChangeAspect="1" noChangeArrowheads="1"/>
            </p:cNvPicPr>
            <p:nvPr/>
          </p:nvPicPr>
          <p:blipFill>
            <a:blip r:embed="rId4" cstate="print"/>
            <a:srcRect/>
            <a:stretch>
              <a:fillRect/>
            </a:stretch>
          </p:blipFill>
          <p:spPr bwMode="auto">
            <a:xfrm>
              <a:off x="3152" y="436"/>
              <a:ext cx="2430" cy="2640"/>
            </a:xfrm>
            <a:prstGeom prst="rect">
              <a:avLst/>
            </a:prstGeom>
            <a:ln>
              <a:noFill/>
            </a:ln>
            <a:effectLst>
              <a:outerShdw blurRad="292100" dist="139700" dir="2700000" algn="tl" rotWithShape="0">
                <a:srgbClr val="333333">
                  <a:alpha val="65000"/>
                </a:srgbClr>
              </a:outerShdw>
            </a:effectLst>
          </p:spPr>
        </p:pic>
        <p:sp>
          <p:nvSpPr>
            <p:cNvPr id="179207" name="Text Box 7"/>
            <p:cNvSpPr txBox="1">
              <a:spLocks noChangeArrowheads="1"/>
            </p:cNvSpPr>
            <p:nvPr/>
          </p:nvSpPr>
          <p:spPr bwMode="auto">
            <a:xfrm>
              <a:off x="3379" y="527"/>
              <a:ext cx="770" cy="231"/>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mtClean="0">
                  <a:solidFill>
                    <a:srgbClr val="FF3300"/>
                  </a:solidFill>
                  <a:latin typeface="Comic Sans MS" pitchFamily="66" charset="0"/>
                </a:rPr>
                <a:t>Predicted</a:t>
              </a:r>
            </a:p>
          </p:txBody>
        </p:sp>
      </p:grpSp>
      <p:sp>
        <p:nvSpPr>
          <p:cNvPr id="179208" name="Text Box 8"/>
          <p:cNvSpPr txBox="1">
            <a:spLocks noChangeArrowheads="1"/>
          </p:cNvSpPr>
          <p:nvPr/>
        </p:nvSpPr>
        <p:spPr bwMode="auto">
          <a:xfrm>
            <a:off x="825500" y="404813"/>
            <a:ext cx="7342188" cy="76200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altLang="ja-JP" sz="2400" u="sng" dirty="0" smtClean="0">
                <a:solidFill>
                  <a:srgbClr val="333300"/>
                </a:solidFill>
                <a:latin typeface="Comic Sans MS" pitchFamily="66" charset="0"/>
              </a:rPr>
              <a:t>Coseismic</a:t>
            </a:r>
            <a:r>
              <a:rPr lang="en-US" altLang="ja-JP" sz="2400" dirty="0" smtClean="0">
                <a:solidFill>
                  <a:srgbClr val="333300"/>
                </a:solidFill>
                <a:latin typeface="Comic Sans MS" pitchFamily="66" charset="0"/>
              </a:rPr>
              <a:t> gravity change of the 2004 Sumatra Eq.</a:t>
            </a:r>
          </a:p>
          <a:p>
            <a:pPr algn="ctr" fontAlgn="base">
              <a:spcBef>
                <a:spcPct val="0"/>
              </a:spcBef>
              <a:spcAft>
                <a:spcPct val="0"/>
              </a:spcAft>
            </a:pPr>
            <a:r>
              <a:rPr lang="en-US" altLang="ja-JP" sz="2000" dirty="0" smtClean="0">
                <a:solidFill>
                  <a:srgbClr val="666633"/>
                </a:solidFill>
                <a:latin typeface="Comic Sans MS" pitchFamily="66" charset="0"/>
              </a:rPr>
              <a:t>(Han et al., Science, 2006)</a:t>
            </a:r>
          </a:p>
        </p:txBody>
      </p:sp>
      <p:sp>
        <p:nvSpPr>
          <p:cNvPr id="9" name="テキスト ボックス 8"/>
          <p:cNvSpPr txBox="1"/>
          <p:nvPr/>
        </p:nvSpPr>
        <p:spPr>
          <a:xfrm>
            <a:off x="3779912" y="6093296"/>
            <a:ext cx="1683474" cy="369332"/>
          </a:xfrm>
          <a:prstGeom prst="rect">
            <a:avLst/>
          </a:prstGeom>
          <a:noFill/>
        </p:spPr>
        <p:txBody>
          <a:bodyPr wrap="none" rtlCol="0">
            <a:spAutoFit/>
          </a:bodyPr>
          <a:lstStyle/>
          <a:p>
            <a:r>
              <a:rPr kumimoji="1" lang="en-US" altLang="ja-JP" dirty="0" smtClean="0">
                <a:latin typeface="Comic Sans MS" pitchFamily="66" charset="0"/>
              </a:rPr>
              <a:t>Unit: </a:t>
            </a:r>
            <a:r>
              <a:rPr kumimoji="1" lang="en-US" altLang="ja-JP" dirty="0" err="1" smtClean="0">
                <a:latin typeface="Comic Sans MS" pitchFamily="66" charset="0"/>
              </a:rPr>
              <a:t>microgal</a:t>
            </a:r>
            <a:endParaRPr kumimoji="1" lang="ja-JP" altLang="en-US" dirty="0">
              <a:latin typeface="Comic Sans MS" pitchFamily="66" charset="0"/>
            </a:endParaRPr>
          </a:p>
        </p:txBody>
      </p:sp>
      <p:pic>
        <p:nvPicPr>
          <p:cNvPr id="10" name="図 9" descr="POST.jpg"/>
          <p:cNvPicPr>
            <a:picLocks noChangeAspect="1"/>
          </p:cNvPicPr>
          <p:nvPr/>
        </p:nvPicPr>
        <p:blipFill>
          <a:blip r:embed="rId5" cstate="print"/>
          <a:stretch>
            <a:fillRect/>
          </a:stretch>
        </p:blipFill>
        <p:spPr>
          <a:xfrm>
            <a:off x="72008" y="4437112"/>
            <a:ext cx="8820472" cy="2198887"/>
          </a:xfrm>
          <a:prstGeom prst="rect">
            <a:avLst/>
          </a:prstGeom>
          <a:ln>
            <a:noFill/>
          </a:ln>
          <a:effectLst>
            <a:outerShdw blurRad="292100" dist="139700" dir="2700000" algn="tl" rotWithShape="0">
              <a:srgbClr val="333333">
                <a:alpha val="65000"/>
              </a:srgbClr>
            </a:outerShdw>
          </a:effectLst>
        </p:spPr>
      </p:pic>
      <p:sp>
        <p:nvSpPr>
          <p:cNvPr id="11" name="円/楕円 10"/>
          <p:cNvSpPr/>
          <p:nvPr/>
        </p:nvSpPr>
        <p:spPr>
          <a:xfrm>
            <a:off x="2771800" y="3501008"/>
            <a:ext cx="144016" cy="144016"/>
          </a:xfrm>
          <a:prstGeom prst="ellipse">
            <a:avLst/>
          </a:prstGeom>
          <a:gradFill flip="none" rotWithShape="1">
            <a:gsLst>
              <a:gs pos="0">
                <a:schemeClr val="bg1"/>
              </a:gs>
              <a:gs pos="5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635896" y="4907807"/>
            <a:ext cx="1834156" cy="369332"/>
          </a:xfrm>
          <a:prstGeom prst="rect">
            <a:avLst/>
          </a:prstGeom>
          <a:noFill/>
        </p:spPr>
        <p:txBody>
          <a:bodyPr wrap="none" rtlCol="0">
            <a:spAutoFit/>
          </a:bodyPr>
          <a:lstStyle/>
          <a:p>
            <a:r>
              <a:rPr kumimoji="1" lang="en-US" altLang="ja-JP" dirty="0" smtClean="0">
                <a:latin typeface="Comic Sans MS" pitchFamily="66" charset="0"/>
              </a:rPr>
              <a:t>-7.6 ± 0.9 </a:t>
            </a:r>
            <a:r>
              <a:rPr kumimoji="1" lang="en-US" altLang="ja-JP" dirty="0" err="1" smtClean="0">
                <a:latin typeface="Symbol" pitchFamily="18" charset="2"/>
              </a:rPr>
              <a:t>m</a:t>
            </a:r>
            <a:r>
              <a:rPr kumimoji="1" lang="en-US" altLang="ja-JP" dirty="0" err="1" smtClean="0">
                <a:latin typeface="Comic Sans MS" pitchFamily="66" charset="0"/>
              </a:rPr>
              <a:t>gal</a:t>
            </a:r>
            <a:endParaRPr kumimoji="1" lang="ja-JP" altLang="en-US" baseline="30000" dirty="0">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5240</TotalTime>
  <Words>1019</Words>
  <Application>Microsoft Office PowerPoint</Application>
  <PresentationFormat>画面に合わせる (4:3)</PresentationFormat>
  <Paragraphs>215</Paragraphs>
  <Slides>41</Slides>
  <Notes>5</Notes>
  <HiddenSlides>0</HiddenSlides>
  <MMClips>0</MMClips>
  <ScaleCrop>false</ScaleCrop>
  <HeadingPairs>
    <vt:vector size="4" baseType="variant">
      <vt:variant>
        <vt:lpstr>テーマ</vt:lpstr>
      </vt:variant>
      <vt:variant>
        <vt:i4>12</vt:i4>
      </vt:variant>
      <vt:variant>
        <vt:lpstr>スライド タイトル</vt:lpstr>
      </vt:variant>
      <vt:variant>
        <vt:i4>41</vt:i4>
      </vt:variant>
    </vt:vector>
  </HeadingPairs>
  <TitlesOfParts>
    <vt:vector size="53" baseType="lpstr">
      <vt:lpstr>標準デザイン</vt:lpstr>
      <vt:lpstr>1_標準デザイン</vt:lpstr>
      <vt:lpstr>17_標準デザイン</vt:lpstr>
      <vt:lpstr>2_標準デザイン</vt:lpstr>
      <vt:lpstr>3_標準デザイン</vt:lpstr>
      <vt:lpstr>8_標準デザイン</vt:lpstr>
      <vt:lpstr>35_標準デザイン</vt:lpstr>
      <vt:lpstr>37_標準デザイン</vt:lpstr>
      <vt:lpstr>39_標準デザイン</vt:lpstr>
      <vt:lpstr>4_標準デザイン</vt:lpstr>
      <vt:lpstr>5_標準デザイン</vt:lpstr>
      <vt:lpstr>7_標準デザイン</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スライド 41</vt:lpstr>
    </vt:vector>
  </TitlesOfParts>
  <Company>北海道大学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heki</dc:creator>
  <cp:lastModifiedBy>heki</cp:lastModifiedBy>
  <cp:revision>330</cp:revision>
  <dcterms:created xsi:type="dcterms:W3CDTF">2010-06-14T06:54:25Z</dcterms:created>
  <dcterms:modified xsi:type="dcterms:W3CDTF">2010-10-11T04:16:53Z</dcterms:modified>
</cp:coreProperties>
</file>